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comments/comment8.xml" ContentType="application/vnd.openxmlformats-officedocument.presentationml.comments+xml"/>
  <Override PartName="/ppt/notesSlides/notesSlide10.xml" ContentType="application/vnd.openxmlformats-officedocument.presentationml.notesSlide+xml"/>
  <Override PartName="/ppt/comments/comment9.xml" ContentType="application/vnd.openxmlformats-officedocument.presentationml.comments+xml"/>
  <Override PartName="/ppt/notesSlides/notesSlide11.xml" ContentType="application/vnd.openxmlformats-officedocument.presentationml.notesSlide+xml"/>
  <Override PartName="/ppt/comments/comment10.xml" ContentType="application/vnd.openxmlformats-officedocument.presentationml.comments+xml"/>
  <Override PartName="/ppt/notesSlides/notesSlide12.xml" ContentType="application/vnd.openxmlformats-officedocument.presentationml.notesSlide+xml"/>
  <Override PartName="/ppt/comments/comment11.xml" ContentType="application/vnd.openxmlformats-officedocument.presentationml.comments+xml"/>
  <Override PartName="/ppt/notesSlides/notesSlide13.xml" ContentType="application/vnd.openxmlformats-officedocument.presentationml.notesSlide+xml"/>
  <Override PartName="/ppt/comments/comment12.xml" ContentType="application/vnd.openxmlformats-officedocument.presentationml.comments+xml"/>
  <Override PartName="/ppt/notesSlides/notesSlide14.xml" ContentType="application/vnd.openxmlformats-officedocument.presentationml.notesSlide+xml"/>
  <Override PartName="/ppt/comments/comment13.xml" ContentType="application/vnd.openxmlformats-officedocument.presentationml.comments+xml"/>
  <Override PartName="/ppt/notesSlides/notesSlide15.xml" ContentType="application/vnd.openxmlformats-officedocument.presentationml.notesSlide+xml"/>
  <Override PartName="/ppt/comments/comment14.xml" ContentType="application/vnd.openxmlformats-officedocument.presentationml.comments+xml"/>
  <Override PartName="/ppt/notesSlides/notesSlide16.xml" ContentType="application/vnd.openxmlformats-officedocument.presentationml.notesSlide+xml"/>
  <Override PartName="/ppt/comments/comment15.xml" ContentType="application/vnd.openxmlformats-officedocument.presentationml.comments+xml"/>
  <Override PartName="/ppt/notesSlides/notesSlide17.xml" ContentType="application/vnd.openxmlformats-officedocument.presentationml.notesSlide+xml"/>
  <Override PartName="/ppt/comments/comment16.xml" ContentType="application/vnd.openxmlformats-officedocument.presentationml.comments+xml"/>
  <Override PartName="/ppt/notesSlides/notesSlide18.xml" ContentType="application/vnd.openxmlformats-officedocument.presentationml.notesSlide+xml"/>
  <Override PartName="/ppt/comments/comment17.xml" ContentType="application/vnd.openxmlformats-officedocument.presentationml.comments+xml"/>
  <Override PartName="/ppt/notesSlides/notesSlide19.xml" ContentType="application/vnd.openxmlformats-officedocument.presentationml.notesSlide+xml"/>
  <Override PartName="/ppt/comments/comment18.xml" ContentType="application/vnd.openxmlformats-officedocument.presentationml.comments+xml"/>
  <Override PartName="/ppt/notesSlides/notesSlide20.xml" ContentType="application/vnd.openxmlformats-officedocument.presentationml.notesSlide+xml"/>
  <Override PartName="/ppt/comments/comment19.xml" ContentType="application/vnd.openxmlformats-officedocument.presentationml.comments+xml"/>
  <Override PartName="/ppt/notesSlides/notesSlide21.xml" ContentType="application/vnd.openxmlformats-officedocument.presentationml.notesSlide+xml"/>
  <Override PartName="/ppt/comments/comment20.xml" ContentType="application/vnd.openxmlformats-officedocument.presentationml.comments+xml"/>
  <Override PartName="/ppt/notesSlides/notesSlide22.xml" ContentType="application/vnd.openxmlformats-officedocument.presentationml.notesSlide+xml"/>
  <Override PartName="/ppt/comments/comment21.xml" ContentType="application/vnd.openxmlformats-officedocument.presentationml.comments+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7" r:id="rId2"/>
    <p:sldId id="269" r:id="rId3"/>
    <p:sldId id="349" r:id="rId4"/>
    <p:sldId id="358" r:id="rId5"/>
    <p:sldId id="350" r:id="rId6"/>
    <p:sldId id="351" r:id="rId7"/>
    <p:sldId id="353" r:id="rId8"/>
    <p:sldId id="364" r:id="rId9"/>
    <p:sldId id="354" r:id="rId10"/>
    <p:sldId id="365" r:id="rId11"/>
    <p:sldId id="367" r:id="rId12"/>
    <p:sldId id="368" r:id="rId13"/>
    <p:sldId id="369" r:id="rId14"/>
    <p:sldId id="355" r:id="rId15"/>
    <p:sldId id="356" r:id="rId16"/>
    <p:sldId id="357" r:id="rId17"/>
    <p:sldId id="362" r:id="rId18"/>
    <p:sldId id="363" r:id="rId19"/>
    <p:sldId id="352" r:id="rId20"/>
    <p:sldId id="359" r:id="rId21"/>
    <p:sldId id="360" r:id="rId22"/>
    <p:sldId id="361" r:id="rId23"/>
    <p:sldId id="348" r:id="rId24"/>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 Mills" initials="CM" lastIdx="29" clrIdx="0">
    <p:extLst>
      <p:ext uri="{19B8F6BF-5375-455C-9EA6-DF929625EA0E}">
        <p15:presenceInfo xmlns:p15="http://schemas.microsoft.com/office/powerpoint/2012/main" userId="S-1-5-21-318247257-2218969875-3885184350-11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1" d="100"/>
          <a:sy n="111" d="100"/>
        </p:scale>
        <p:origin x="534" y="96"/>
      </p:cViewPr>
      <p:guideLst>
        <p:guide orient="horz" pos="2160"/>
        <p:guide orient="horz" pos="1008"/>
        <p:guide orient="horz" pos="3792"/>
        <p:guide orient="horz" pos="1152"/>
        <p:guide orient="horz" pos="3360"/>
        <p:guide orient="horz" pos="3072"/>
        <p:guide orient="horz" pos="864"/>
        <p:guide orient="horz" pos="528"/>
        <p:guide orient="horz" pos="2784"/>
        <p:guide pos="3839"/>
        <p:guide pos="959"/>
        <p:guide pos="7007"/>
        <p:guide pos="6719"/>
        <p:guide pos="6143"/>
        <p:guide pos="3983"/>
        <p:guide pos="527"/>
        <p:guide pos="7151"/>
      </p:guideLst>
    </p:cSldViewPr>
  </p:slideViewPr>
  <p:notesTextViewPr>
    <p:cViewPr>
      <p:scale>
        <a:sx n="3" d="2"/>
        <a:sy n="3" d="2"/>
      </p:scale>
      <p:origin x="0" y="0"/>
    </p:cViewPr>
  </p:notesTextViewPr>
  <p:sorterViewPr>
    <p:cViewPr varScale="1">
      <p:scale>
        <a:sx n="100" d="100"/>
        <a:sy n="100" d="100"/>
      </p:scale>
      <p:origin x="0" y="0"/>
    </p:cViewPr>
  </p:sorterViewPr>
  <p:notesViewPr>
    <p:cSldViewPr>
      <p:cViewPr>
        <p:scale>
          <a:sx n="83" d="100"/>
          <a:sy n="83" d="100"/>
        </p:scale>
        <p:origin x="2964" y="7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5-23T16:34:23.344" idx="1">
    <p:pos x="10" y="10"/>
    <p:text>Chipster to start......</p:text>
    <p:extLst>
      <p:ext uri="{C676402C-5697-4E1C-873F-D02D1690AC5C}">
        <p15:threadingInfo xmlns:p15="http://schemas.microsoft.com/office/powerpoint/2012/main" timeZoneBias="24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17-05-23T16:34:23.344" idx="27">
    <p:pos x="10" y="10"/>
    <p:text>Chipster to start......</p:text>
    <p:extLst>
      <p:ext uri="{C676402C-5697-4E1C-873F-D02D1690AC5C}">
        <p15:threadingInfo xmlns:p15="http://schemas.microsoft.com/office/powerpoint/2012/main" timeZoneBias="240"/>
      </p:ext>
    </p:extLst>
  </p:cm>
</p:cmLst>
</file>

<file path=ppt/comments/comment11.xml><?xml version="1.0" encoding="utf-8"?>
<p:cmLst xmlns:a="http://schemas.openxmlformats.org/drawingml/2006/main" xmlns:r="http://schemas.openxmlformats.org/officeDocument/2006/relationships" xmlns:p="http://schemas.openxmlformats.org/presentationml/2006/main">
  <p:cm authorId="1" dt="2017-05-23T16:34:23.344" idx="28">
    <p:pos x="10" y="10"/>
    <p:text>Chipster to start......</p:text>
    <p:extLst>
      <p:ext uri="{C676402C-5697-4E1C-873F-D02D1690AC5C}">
        <p15:threadingInfo xmlns:p15="http://schemas.microsoft.com/office/powerpoint/2012/main" timeZoneBias="240"/>
      </p:ext>
    </p:extLst>
  </p:cm>
</p:cmLst>
</file>

<file path=ppt/comments/comment12.xml><?xml version="1.0" encoding="utf-8"?>
<p:cmLst xmlns:a="http://schemas.openxmlformats.org/drawingml/2006/main" xmlns:r="http://schemas.openxmlformats.org/officeDocument/2006/relationships" xmlns:p="http://schemas.openxmlformats.org/presentationml/2006/main">
  <p:cm authorId="1" dt="2017-05-23T16:34:23.344" idx="29">
    <p:pos x="10" y="10"/>
    <p:text>Chipster to start......</p:text>
    <p:extLst>
      <p:ext uri="{C676402C-5697-4E1C-873F-D02D1690AC5C}">
        <p15:threadingInfo xmlns:p15="http://schemas.microsoft.com/office/powerpoint/2012/main" timeZoneBias="240"/>
      </p:ext>
    </p:extLst>
  </p:cm>
</p:cmLst>
</file>

<file path=ppt/comments/comment13.xml><?xml version="1.0" encoding="utf-8"?>
<p:cmLst xmlns:a="http://schemas.openxmlformats.org/drawingml/2006/main" xmlns:r="http://schemas.openxmlformats.org/officeDocument/2006/relationships" xmlns:p="http://schemas.openxmlformats.org/presentationml/2006/main">
  <p:cm authorId="1" dt="2017-05-23T16:34:23.344" idx="15">
    <p:pos x="10" y="10"/>
    <p:text>Chipster to start......</p:text>
    <p:extLst>
      <p:ext uri="{C676402C-5697-4E1C-873F-D02D1690AC5C}">
        <p15:threadingInfo xmlns:p15="http://schemas.microsoft.com/office/powerpoint/2012/main" timeZoneBias="240"/>
      </p:ext>
    </p:extLst>
  </p:cm>
</p:cmLst>
</file>

<file path=ppt/comments/comment14.xml><?xml version="1.0" encoding="utf-8"?>
<p:cmLst xmlns:a="http://schemas.openxmlformats.org/drawingml/2006/main" xmlns:r="http://schemas.openxmlformats.org/officeDocument/2006/relationships" xmlns:p="http://schemas.openxmlformats.org/presentationml/2006/main">
  <p:cm authorId="1" dt="2017-05-23T16:34:23.344" idx="16">
    <p:pos x="10" y="10"/>
    <p:text>Chipster to start......</p:text>
    <p:extLst>
      <p:ext uri="{C676402C-5697-4E1C-873F-D02D1690AC5C}">
        <p15:threadingInfo xmlns:p15="http://schemas.microsoft.com/office/powerpoint/2012/main" timeZoneBias="240"/>
      </p:ext>
    </p:extLst>
  </p:cm>
</p:cmLst>
</file>

<file path=ppt/comments/comment15.xml><?xml version="1.0" encoding="utf-8"?>
<p:cmLst xmlns:a="http://schemas.openxmlformats.org/drawingml/2006/main" xmlns:r="http://schemas.openxmlformats.org/officeDocument/2006/relationships" xmlns:p="http://schemas.openxmlformats.org/presentationml/2006/main">
  <p:cm authorId="1" dt="2017-05-23T16:34:23.344" idx="17">
    <p:pos x="10" y="10"/>
    <p:text>Chipster to start......</p:text>
    <p:extLst>
      <p:ext uri="{C676402C-5697-4E1C-873F-D02D1690AC5C}">
        <p15:threadingInfo xmlns:p15="http://schemas.microsoft.com/office/powerpoint/2012/main" timeZoneBias="240"/>
      </p:ext>
    </p:extLst>
  </p:cm>
</p:cmLst>
</file>

<file path=ppt/comments/comment16.xml><?xml version="1.0" encoding="utf-8"?>
<p:cmLst xmlns:a="http://schemas.openxmlformats.org/drawingml/2006/main" xmlns:r="http://schemas.openxmlformats.org/officeDocument/2006/relationships" xmlns:p="http://schemas.openxmlformats.org/presentationml/2006/main">
  <p:cm authorId="1" dt="2017-05-23T16:34:23.344" idx="23">
    <p:pos x="10" y="10"/>
    <p:text>Chipster to start......</p:text>
    <p:extLst>
      <p:ext uri="{C676402C-5697-4E1C-873F-D02D1690AC5C}">
        <p15:threadingInfo xmlns:p15="http://schemas.microsoft.com/office/powerpoint/2012/main" timeZoneBias="240"/>
      </p:ext>
    </p:extLst>
  </p:cm>
</p:cmLst>
</file>

<file path=ppt/comments/comment17.xml><?xml version="1.0" encoding="utf-8"?>
<p:cmLst xmlns:a="http://schemas.openxmlformats.org/drawingml/2006/main" xmlns:r="http://schemas.openxmlformats.org/officeDocument/2006/relationships" xmlns:p="http://schemas.openxmlformats.org/presentationml/2006/main">
  <p:cm authorId="1" dt="2017-05-23T16:34:23.344" idx="24">
    <p:pos x="10" y="10"/>
    <p:text>Chipster to start......</p:text>
    <p:extLst>
      <p:ext uri="{C676402C-5697-4E1C-873F-D02D1690AC5C}">
        <p15:threadingInfo xmlns:p15="http://schemas.microsoft.com/office/powerpoint/2012/main" timeZoneBias="240"/>
      </p:ext>
    </p:extLst>
  </p:cm>
</p:cmLst>
</file>

<file path=ppt/comments/comment18.xml><?xml version="1.0" encoding="utf-8"?>
<p:cmLst xmlns:a="http://schemas.openxmlformats.org/drawingml/2006/main" xmlns:r="http://schemas.openxmlformats.org/officeDocument/2006/relationships" xmlns:p="http://schemas.openxmlformats.org/presentationml/2006/main">
  <p:cm authorId="1" dt="2017-05-23T16:34:23.344" idx="12">
    <p:pos x="10" y="10"/>
    <p:text>Chipster to start......</p:text>
    <p:extLst>
      <p:ext uri="{C676402C-5697-4E1C-873F-D02D1690AC5C}">
        <p15:threadingInfo xmlns:p15="http://schemas.microsoft.com/office/powerpoint/2012/main" timeZoneBias="240"/>
      </p:ext>
    </p:extLst>
  </p:cm>
</p:cmLst>
</file>

<file path=ppt/comments/comment19.xml><?xml version="1.0" encoding="utf-8"?>
<p:cmLst xmlns:a="http://schemas.openxmlformats.org/drawingml/2006/main" xmlns:r="http://schemas.openxmlformats.org/officeDocument/2006/relationships" xmlns:p="http://schemas.openxmlformats.org/presentationml/2006/main">
  <p:cm authorId="1" dt="2017-05-23T16:34:23.344" idx="20">
    <p:pos x="10" y="10"/>
    <p:text>Chipster to start......</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7-05-23T16:34:23.344" idx="9">
    <p:pos x="10" y="10"/>
    <p:text>Chipster to start......</p:text>
    <p:extLst>
      <p:ext uri="{C676402C-5697-4E1C-873F-D02D1690AC5C}">
        <p15:threadingInfo xmlns:p15="http://schemas.microsoft.com/office/powerpoint/2012/main" timeZoneBias="240"/>
      </p:ext>
    </p:extLst>
  </p:cm>
</p:cmLst>
</file>

<file path=ppt/comments/comment20.xml><?xml version="1.0" encoding="utf-8"?>
<p:cmLst xmlns:a="http://schemas.openxmlformats.org/drawingml/2006/main" xmlns:r="http://schemas.openxmlformats.org/officeDocument/2006/relationships" xmlns:p="http://schemas.openxmlformats.org/presentationml/2006/main">
  <p:cm authorId="1" dt="2017-05-23T16:34:23.344" idx="21">
    <p:pos x="10" y="10"/>
    <p:text>Chipster to start......</p:text>
    <p:extLst>
      <p:ext uri="{C676402C-5697-4E1C-873F-D02D1690AC5C}">
        <p15:threadingInfo xmlns:p15="http://schemas.microsoft.com/office/powerpoint/2012/main" timeZoneBias="240"/>
      </p:ext>
    </p:extLst>
  </p:cm>
</p:cmLst>
</file>

<file path=ppt/comments/comment21.xml><?xml version="1.0" encoding="utf-8"?>
<p:cmLst xmlns:a="http://schemas.openxmlformats.org/drawingml/2006/main" xmlns:r="http://schemas.openxmlformats.org/officeDocument/2006/relationships" xmlns:p="http://schemas.openxmlformats.org/presentationml/2006/main">
  <p:cm authorId="1" dt="2017-05-23T16:34:23.344" idx="22">
    <p:pos x="10" y="10"/>
    <p:text>Chipster to start......</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7-05-23T16:34:23.344" idx="18">
    <p:pos x="10" y="10"/>
    <p:text>Chipster to start......</p:text>
    <p:extLst>
      <p:ext uri="{C676402C-5697-4E1C-873F-D02D1690AC5C}">
        <p15:threadingInfo xmlns:p15="http://schemas.microsoft.com/office/powerpoint/2012/main" timeZoneBias="24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7-05-23T16:34:23.344" idx="10">
    <p:pos x="10" y="10"/>
    <p:text>Chipster to start......</p:text>
    <p:extLst>
      <p:ext uri="{C676402C-5697-4E1C-873F-D02D1690AC5C}">
        <p15:threadingInfo xmlns:p15="http://schemas.microsoft.com/office/powerpoint/2012/main" timeZoneBias="2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7-05-23T16:34:23.344" idx="11">
    <p:pos x="10" y="10"/>
    <p:text>Chipster to start......</p:text>
    <p:extLst>
      <p:ext uri="{C676402C-5697-4E1C-873F-D02D1690AC5C}">
        <p15:threadingInfo xmlns:p15="http://schemas.microsoft.com/office/powerpoint/2012/main" timeZoneBias="2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17-05-23T16:34:23.344" idx="13">
    <p:pos x="10" y="10"/>
    <p:text>Chipster to start......</p:text>
    <p:extLst>
      <p:ext uri="{C676402C-5697-4E1C-873F-D02D1690AC5C}">
        <p15:threadingInfo xmlns:p15="http://schemas.microsoft.com/office/powerpoint/2012/main" timeZoneBias="24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17-05-23T16:34:23.344" idx="25">
    <p:pos x="10" y="10"/>
    <p:text>Chipster to start......</p:text>
    <p:extLst>
      <p:ext uri="{C676402C-5697-4E1C-873F-D02D1690AC5C}">
        <p15:threadingInfo xmlns:p15="http://schemas.microsoft.com/office/powerpoint/2012/main" timeZoneBias="24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17-05-23T16:34:23.344" idx="14">
    <p:pos x="10" y="10"/>
    <p:text>Chipster to start......</p:text>
    <p:extLst>
      <p:ext uri="{C676402C-5697-4E1C-873F-D02D1690AC5C}">
        <p15:threadingInfo xmlns:p15="http://schemas.microsoft.com/office/powerpoint/2012/main" timeZoneBias="24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17-05-23T16:34:23.344" idx="26">
    <p:pos x="10" y="10"/>
    <p:text>Chipster to start......</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4A8D02-4E65-4CCD-8312-4AB164C6C77D}" type="datetimeFigureOut">
              <a:rPr lang="en-US"/>
              <a:t>2/12/2026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C119DBA-4540-49B3-8FA9-6259387ECF9E}" type="slidenum">
              <a:rPr/>
              <a:t>‹#›</a:t>
            </a:fld>
            <a:endParaRPr/>
          </a:p>
        </p:txBody>
      </p:sp>
    </p:spTree>
    <p:extLst>
      <p:ext uri="{BB962C8B-B14F-4D97-AF65-F5344CB8AC3E}">
        <p14:creationId xmlns:p14="http://schemas.microsoft.com/office/powerpoint/2010/main"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A755D9-D361-47B8-9652-3B4EA9776CE5}" type="datetimeFigureOut">
              <a:rPr lang="en-US"/>
              <a:t>2/12/2026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B36274-F2B9-4C45-BBB4-0EDF4CD651A7}" type="slidenum">
              <a:rPr/>
              <a:t>‹#›</a:t>
            </a:fld>
            <a:endParaRPr/>
          </a:p>
        </p:txBody>
      </p:sp>
    </p:spTree>
    <p:extLst>
      <p:ext uri="{BB962C8B-B14F-4D97-AF65-F5344CB8AC3E}">
        <p14:creationId xmlns:p14="http://schemas.microsoft.com/office/powerpoint/2010/main"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4175" y="685800"/>
            <a:ext cx="6092825" cy="34290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Names in chat</a:t>
            </a:r>
          </a:p>
          <a:p>
            <a:pPr marL="171450" indent="-171450">
              <a:buFont typeface="Arial" panose="020B0604020202020204" pitchFamily="34" charset="0"/>
              <a:buChar char="•"/>
            </a:pPr>
            <a:r>
              <a:rPr lang="en-US" dirty="0"/>
              <a:t>Response to HSAG </a:t>
            </a:r>
          </a:p>
          <a:p>
            <a:pPr marL="171450" indent="-171450">
              <a:buFont typeface="Arial" panose="020B0604020202020204" pitchFamily="34" charset="0"/>
              <a:buChar char="•"/>
            </a:pPr>
            <a:r>
              <a:rPr lang="en-US" dirty="0"/>
              <a:t>General regional education for new staff</a:t>
            </a:r>
          </a:p>
          <a:p>
            <a:pPr marL="171450" indent="-171450">
              <a:buFont typeface="Arial" panose="020B0604020202020204" pitchFamily="34" charset="0"/>
              <a:buChar char="•"/>
            </a:pPr>
            <a:r>
              <a:rPr lang="en-US" dirty="0"/>
              <a:t>Ongoing updates as things in presentation change</a:t>
            </a:r>
          </a:p>
          <a:p>
            <a:pPr marL="171450" indent="-171450">
              <a:buFont typeface="Arial" panose="020B0604020202020204" pitchFamily="34" charset="0"/>
              <a:buChar char="•"/>
            </a:pPr>
            <a:r>
              <a:rPr lang="en-US" dirty="0"/>
              <a:t>Questions and conversation encouraged if you raise your hand</a:t>
            </a:r>
          </a:p>
        </p:txBody>
      </p:sp>
      <p:sp>
        <p:nvSpPr>
          <p:cNvPr id="4" name="Slide Number Placeholder 3"/>
          <p:cNvSpPr>
            <a:spLocks noGrp="1"/>
          </p:cNvSpPr>
          <p:nvPr>
            <p:ph type="sldNum" sz="quarter" idx="10"/>
          </p:nvPr>
        </p:nvSpPr>
        <p:spPr/>
        <p:txBody>
          <a:bodyPr/>
          <a:lstStyle/>
          <a:p>
            <a:fld id="{E3B36274-F2B9-4C45-BBB4-0EDF4CD651A7}" type="slidenum">
              <a:rPr lang="en-US"/>
              <a:t>1</a:t>
            </a:fld>
            <a:endParaRPr lang="en-US" dirty="0"/>
          </a:p>
        </p:txBody>
      </p:sp>
    </p:spTree>
    <p:extLst>
      <p:ext uri="{BB962C8B-B14F-4D97-AF65-F5344CB8AC3E}">
        <p14:creationId xmlns:p14="http://schemas.microsoft.com/office/powerpoint/2010/main" val="12450234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67AF1-9250-124B-E680-5DB6679116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B9F9BD-8F12-F655-5877-2D0E4B2324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E7E873-402C-A300-D996-408F6550C78E}"/>
              </a:ext>
            </a:extLst>
          </p:cNvPr>
          <p:cNvSpPr>
            <a:spLocks noGrp="1"/>
          </p:cNvSpPr>
          <p:nvPr>
            <p:ph type="body" idx="1"/>
          </p:nvPr>
        </p:nvSpPr>
        <p:spPr/>
        <p:txBody>
          <a:bodyPr/>
          <a:lstStyle/>
          <a:p>
            <a:r>
              <a:rPr lang="en-US" b="1" dirty="0"/>
              <a:t>Other Behavioral healthcare specialists licensed by the State:</a:t>
            </a:r>
          </a:p>
          <a:p>
            <a:r>
              <a:rPr lang="en-US" dirty="0"/>
              <a:t>MDHHS guidance indicates that providers without licensure are not  required in the CRM, and as these providers all have an NPI, providers without NPIs (such as peers) are not required to be credentialed against policy standards</a:t>
            </a:r>
          </a:p>
          <a:p>
            <a:endParaRPr lang="en-US" dirty="0"/>
          </a:p>
          <a:p>
            <a:r>
              <a:rPr lang="en-US" dirty="0"/>
              <a:t>The </a:t>
            </a:r>
            <a:r>
              <a:rPr lang="en-US" b="1" dirty="0"/>
              <a:t>LARA Workforce Background check </a:t>
            </a:r>
            <a:r>
              <a:rPr lang="en-US" dirty="0"/>
              <a:t>requires the practitioner to submit fingerprints and have their criminal check initially…using the same State Police fingerprint system ICHAT pulls from. Any criminal offenses subsequently stay on the provider’s file and the workforce background check would identify the update. Should show up approximately 48 hours after the initial fingerprint. But you need a process to ensure your internal list stays updated</a:t>
            </a:r>
          </a:p>
          <a:p>
            <a:endParaRPr lang="en-US" dirty="0"/>
          </a:p>
          <a:p>
            <a:r>
              <a:rPr lang="en-US" b="1" dirty="0"/>
              <a:t>Sex Offender Registries: </a:t>
            </a:r>
            <a:r>
              <a:rPr lang="en-US" dirty="0"/>
              <a:t>While the Michigan sex offender registry is a part of the national registry, pulling the national registry is not sufficient. The Michigan registry must also be checked and evidence retained.</a:t>
            </a:r>
          </a:p>
        </p:txBody>
      </p:sp>
      <p:sp>
        <p:nvSpPr>
          <p:cNvPr id="4" name="Slide Number Placeholder 3">
            <a:extLst>
              <a:ext uri="{FF2B5EF4-FFF2-40B4-BE49-F238E27FC236}">
                <a16:creationId xmlns:a16="http://schemas.microsoft.com/office/drawing/2014/main" id="{CBC2E2CD-796A-31BE-56D3-844B53BE5B27}"/>
              </a:ext>
            </a:extLst>
          </p:cNvPr>
          <p:cNvSpPr>
            <a:spLocks noGrp="1"/>
          </p:cNvSpPr>
          <p:nvPr>
            <p:ph type="sldNum" sz="quarter" idx="10"/>
          </p:nvPr>
        </p:nvSpPr>
        <p:spPr/>
        <p:txBody>
          <a:bodyPr/>
          <a:lstStyle/>
          <a:p>
            <a:fld id="{E3B36274-F2B9-4C45-BBB4-0EDF4CD651A7}" type="slidenum">
              <a:rPr lang="en-US"/>
              <a:t>10</a:t>
            </a:fld>
            <a:endParaRPr lang="en-US" dirty="0"/>
          </a:p>
        </p:txBody>
      </p:sp>
    </p:spTree>
    <p:extLst>
      <p:ext uri="{BB962C8B-B14F-4D97-AF65-F5344CB8AC3E}">
        <p14:creationId xmlns:p14="http://schemas.microsoft.com/office/powerpoint/2010/main" val="1431011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E9281-BAF1-AD29-CB6F-C316EE2B8D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F942A7-274A-83A7-EF2D-B1B1C0D270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7CC7EC-74E1-29C7-CFC9-8D39287FAC44}"/>
              </a:ext>
            </a:extLst>
          </p:cNvPr>
          <p:cNvSpPr>
            <a:spLocks noGrp="1"/>
          </p:cNvSpPr>
          <p:nvPr>
            <p:ph type="body" idx="1"/>
          </p:nvPr>
        </p:nvSpPr>
        <p:spPr/>
        <p:txBody>
          <a:bodyPr/>
          <a:lstStyle/>
          <a:p>
            <a:r>
              <a:rPr lang="en-US" dirty="0"/>
              <a:t>The attestations can be separate, or can be one paragraph indicating the practitioner acknowledges all of the above. In the CRM, each time anything is changed, the provider must </a:t>
            </a:r>
            <a:r>
              <a:rPr lang="en-US" dirty="0" err="1"/>
              <a:t>reattest</a:t>
            </a:r>
            <a:r>
              <a:rPr lang="en-US" dirty="0"/>
              <a:t> to these.</a:t>
            </a:r>
          </a:p>
        </p:txBody>
      </p:sp>
      <p:sp>
        <p:nvSpPr>
          <p:cNvPr id="4" name="Slide Number Placeholder 3">
            <a:extLst>
              <a:ext uri="{FF2B5EF4-FFF2-40B4-BE49-F238E27FC236}">
                <a16:creationId xmlns:a16="http://schemas.microsoft.com/office/drawing/2014/main" id="{074C853E-D67D-6051-311C-AA80FCCF55C1}"/>
              </a:ext>
            </a:extLst>
          </p:cNvPr>
          <p:cNvSpPr>
            <a:spLocks noGrp="1"/>
          </p:cNvSpPr>
          <p:nvPr>
            <p:ph type="sldNum" sz="quarter" idx="10"/>
          </p:nvPr>
        </p:nvSpPr>
        <p:spPr/>
        <p:txBody>
          <a:bodyPr/>
          <a:lstStyle/>
          <a:p>
            <a:fld id="{E3B36274-F2B9-4C45-BBB4-0EDF4CD651A7}" type="slidenum">
              <a:rPr lang="en-US"/>
              <a:t>11</a:t>
            </a:fld>
            <a:endParaRPr lang="en-US" dirty="0"/>
          </a:p>
        </p:txBody>
      </p:sp>
    </p:spTree>
    <p:extLst>
      <p:ext uri="{BB962C8B-B14F-4D97-AF65-F5344CB8AC3E}">
        <p14:creationId xmlns:p14="http://schemas.microsoft.com/office/powerpoint/2010/main" val="1408018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0DC8E-03F3-8D4E-5625-ADD808803D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F30C0F-445C-1256-21D7-7B060F55D7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A3F829-892D-2190-01B3-C2B1EFA9EE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233C6F-1B6D-D05D-2E4A-2BAC57656BF1}"/>
              </a:ext>
            </a:extLst>
          </p:cNvPr>
          <p:cNvSpPr>
            <a:spLocks noGrp="1"/>
          </p:cNvSpPr>
          <p:nvPr>
            <p:ph type="sldNum" sz="quarter" idx="10"/>
          </p:nvPr>
        </p:nvSpPr>
        <p:spPr/>
        <p:txBody>
          <a:bodyPr/>
          <a:lstStyle/>
          <a:p>
            <a:fld id="{E3B36274-F2B9-4C45-BBB4-0EDF4CD651A7}" type="slidenum">
              <a:rPr lang="en-US"/>
              <a:t>12</a:t>
            </a:fld>
            <a:endParaRPr lang="en-US" dirty="0"/>
          </a:p>
        </p:txBody>
      </p:sp>
    </p:spTree>
    <p:extLst>
      <p:ext uri="{BB962C8B-B14F-4D97-AF65-F5344CB8AC3E}">
        <p14:creationId xmlns:p14="http://schemas.microsoft.com/office/powerpoint/2010/main" val="780378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ADE64-9004-F9B9-8876-87D8DAE3C7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02B7FF-7374-D33B-6F5E-140D42BF34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710973-3D06-D582-4D98-1DF780424D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9BE01B-624B-A48D-7570-B077609AD003}"/>
              </a:ext>
            </a:extLst>
          </p:cNvPr>
          <p:cNvSpPr>
            <a:spLocks noGrp="1"/>
          </p:cNvSpPr>
          <p:nvPr>
            <p:ph type="sldNum" sz="quarter" idx="10"/>
          </p:nvPr>
        </p:nvSpPr>
        <p:spPr/>
        <p:txBody>
          <a:bodyPr/>
          <a:lstStyle/>
          <a:p>
            <a:fld id="{E3B36274-F2B9-4C45-BBB4-0EDF4CD651A7}" type="slidenum">
              <a:rPr lang="en-US"/>
              <a:t>13</a:t>
            </a:fld>
            <a:endParaRPr lang="en-US" dirty="0"/>
          </a:p>
        </p:txBody>
      </p:sp>
    </p:spTree>
    <p:extLst>
      <p:ext uri="{BB962C8B-B14F-4D97-AF65-F5344CB8AC3E}">
        <p14:creationId xmlns:p14="http://schemas.microsoft.com/office/powerpoint/2010/main" val="1286094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394CF-C497-6D3D-910C-F5AE94457C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044D07-DD7B-BE1D-9872-8C97B3F97B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CB6BFA-075D-2D58-446A-2EBF4E309458}"/>
              </a:ext>
            </a:extLst>
          </p:cNvPr>
          <p:cNvSpPr>
            <a:spLocks noGrp="1"/>
          </p:cNvSpPr>
          <p:nvPr>
            <p:ph type="body" idx="1"/>
          </p:nvPr>
        </p:nvSpPr>
        <p:spPr/>
        <p:txBody>
          <a:bodyPr/>
          <a:lstStyle/>
          <a:p>
            <a:r>
              <a:rPr lang="en-US" dirty="0"/>
              <a:t>Think of Credentialing as a section of the contract, not what is necessary to have it. They are separate functions. A different set of laws impacts what documents are needed for contracting vs credentialing. While you may contract with a practitioner for services, their W9, I9, ACH forms form, tax documents or permits to practice business in Michigan are NOT a part of credentialing. It is for the contract. The credentialing is its own provision of the contract.</a:t>
            </a:r>
          </a:p>
          <a:p>
            <a:r>
              <a:rPr lang="en-US" dirty="0"/>
              <a:t>Likewise, for organizations, the DOO is not a part of credentialing. It has it’s own 42 CFR 455 requirements and is not part of credentialing. Physical accommodations, while also not a part of credentialing, are often found on the credentialing applications but this is to gather information, not to comply with organizational credentialing.</a:t>
            </a:r>
          </a:p>
          <a:p>
            <a:endParaRPr lang="en-US" dirty="0"/>
          </a:p>
          <a:p>
            <a:r>
              <a:rPr lang="en-US" dirty="0"/>
              <a:t>Worth noting there is no guidance on what is required in the application for organizations but should require documentation and attestation regarding services contracted, such as accreditation, license, insurance and things collected via PSV. Can also include hours, accommodations, </a:t>
            </a:r>
            <a:r>
              <a:rPr lang="en-US" dirty="0" err="1"/>
              <a:t>etc</a:t>
            </a:r>
            <a:endParaRPr lang="en-US" dirty="0"/>
          </a:p>
        </p:txBody>
      </p:sp>
      <p:sp>
        <p:nvSpPr>
          <p:cNvPr id="4" name="Slide Number Placeholder 3">
            <a:extLst>
              <a:ext uri="{FF2B5EF4-FFF2-40B4-BE49-F238E27FC236}">
                <a16:creationId xmlns:a16="http://schemas.microsoft.com/office/drawing/2014/main" id="{CEA49878-3901-6D86-87CE-5ECABE273B41}"/>
              </a:ext>
            </a:extLst>
          </p:cNvPr>
          <p:cNvSpPr>
            <a:spLocks noGrp="1"/>
          </p:cNvSpPr>
          <p:nvPr>
            <p:ph type="sldNum" sz="quarter" idx="10"/>
          </p:nvPr>
        </p:nvSpPr>
        <p:spPr/>
        <p:txBody>
          <a:bodyPr/>
          <a:lstStyle/>
          <a:p>
            <a:fld id="{E3B36274-F2B9-4C45-BBB4-0EDF4CD651A7}" type="slidenum">
              <a:rPr lang="en-US"/>
              <a:t>14</a:t>
            </a:fld>
            <a:endParaRPr lang="en-US" dirty="0"/>
          </a:p>
        </p:txBody>
      </p:sp>
    </p:spTree>
    <p:extLst>
      <p:ext uri="{BB962C8B-B14F-4D97-AF65-F5344CB8AC3E}">
        <p14:creationId xmlns:p14="http://schemas.microsoft.com/office/powerpoint/2010/main" val="17529769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E61B2-10C1-B406-0A24-F4D16A5973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FE5829-7982-04DF-FE37-6919CADC07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64F042-B943-7FB3-DAC2-3BB39BFC68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9A1A58-CBA2-8D0E-4AE0-84B504C9F9EC}"/>
              </a:ext>
            </a:extLst>
          </p:cNvPr>
          <p:cNvSpPr>
            <a:spLocks noGrp="1"/>
          </p:cNvSpPr>
          <p:nvPr>
            <p:ph type="sldNum" sz="quarter" idx="10"/>
          </p:nvPr>
        </p:nvSpPr>
        <p:spPr/>
        <p:txBody>
          <a:bodyPr/>
          <a:lstStyle/>
          <a:p>
            <a:fld id="{E3B36274-F2B9-4C45-BBB4-0EDF4CD651A7}" type="slidenum">
              <a:rPr lang="en-US"/>
              <a:t>15</a:t>
            </a:fld>
            <a:endParaRPr lang="en-US" dirty="0"/>
          </a:p>
        </p:txBody>
      </p:sp>
    </p:spTree>
    <p:extLst>
      <p:ext uri="{BB962C8B-B14F-4D97-AF65-F5344CB8AC3E}">
        <p14:creationId xmlns:p14="http://schemas.microsoft.com/office/powerpoint/2010/main" val="8308622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BE38A-8E96-8970-12A3-0D32913DA9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438168-81B8-9821-32DC-26AAF60F9F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0889BD-9A84-8964-B779-492FDBF62A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6B3792-C7D9-646A-A572-0DCCF15F5AB5}"/>
              </a:ext>
            </a:extLst>
          </p:cNvPr>
          <p:cNvSpPr>
            <a:spLocks noGrp="1"/>
          </p:cNvSpPr>
          <p:nvPr>
            <p:ph type="sldNum" sz="quarter" idx="10"/>
          </p:nvPr>
        </p:nvSpPr>
        <p:spPr/>
        <p:txBody>
          <a:bodyPr/>
          <a:lstStyle/>
          <a:p>
            <a:fld id="{E3B36274-F2B9-4C45-BBB4-0EDF4CD651A7}" type="slidenum">
              <a:rPr lang="en-US"/>
              <a:t>16</a:t>
            </a:fld>
            <a:endParaRPr lang="en-US" dirty="0"/>
          </a:p>
        </p:txBody>
      </p:sp>
    </p:spTree>
    <p:extLst>
      <p:ext uri="{BB962C8B-B14F-4D97-AF65-F5344CB8AC3E}">
        <p14:creationId xmlns:p14="http://schemas.microsoft.com/office/powerpoint/2010/main" val="24215240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A2612-E736-21B5-B792-5C18832D75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E52274-8DBE-5160-F9B1-A12C25690CBF}"/>
              </a:ext>
            </a:extLst>
          </p:cNvPr>
          <p:cNvSpPr>
            <a:spLocks noGrp="1" noRot="1" noChangeAspect="1"/>
          </p:cNvSpPr>
          <p:nvPr>
            <p:ph type="sldImg"/>
          </p:nvPr>
        </p:nvSpPr>
        <p:spPr>
          <a:xfrm>
            <a:off x="381000" y="685800"/>
            <a:ext cx="6092825" cy="3429000"/>
          </a:xfrm>
        </p:spPr>
      </p:sp>
      <p:sp>
        <p:nvSpPr>
          <p:cNvPr id="3" name="Notes Placeholder 2">
            <a:extLst>
              <a:ext uri="{FF2B5EF4-FFF2-40B4-BE49-F238E27FC236}">
                <a16:creationId xmlns:a16="http://schemas.microsoft.com/office/drawing/2014/main" id="{CE85D677-E7C5-7104-A23C-AA26EB827746}"/>
              </a:ext>
            </a:extLst>
          </p:cNvPr>
          <p:cNvSpPr>
            <a:spLocks noGrp="1"/>
          </p:cNvSpPr>
          <p:nvPr>
            <p:ph type="body" idx="1"/>
          </p:nvPr>
        </p:nvSpPr>
        <p:spPr/>
        <p:txBody>
          <a:bodyPr/>
          <a:lstStyle/>
          <a:p>
            <a:r>
              <a:rPr lang="en-US" dirty="0"/>
              <a:t>Providers should understand the MDHHS policy and have their own policies and processes to comply </a:t>
            </a:r>
          </a:p>
        </p:txBody>
      </p:sp>
      <p:sp>
        <p:nvSpPr>
          <p:cNvPr id="4" name="Slide Number Placeholder 3">
            <a:extLst>
              <a:ext uri="{FF2B5EF4-FFF2-40B4-BE49-F238E27FC236}">
                <a16:creationId xmlns:a16="http://schemas.microsoft.com/office/drawing/2014/main" id="{2DD606EE-1714-25AC-A6B5-F35F179770E9}"/>
              </a:ext>
            </a:extLst>
          </p:cNvPr>
          <p:cNvSpPr>
            <a:spLocks noGrp="1"/>
          </p:cNvSpPr>
          <p:nvPr>
            <p:ph type="sldNum" sz="quarter" idx="10"/>
          </p:nvPr>
        </p:nvSpPr>
        <p:spPr/>
        <p:txBody>
          <a:bodyPr/>
          <a:lstStyle/>
          <a:p>
            <a:fld id="{E3B36274-F2B9-4C45-BBB4-0EDF4CD651A7}" type="slidenum">
              <a:rPr lang="en-US"/>
              <a:t>17</a:t>
            </a:fld>
            <a:endParaRPr lang="en-US" dirty="0"/>
          </a:p>
        </p:txBody>
      </p:sp>
    </p:spTree>
    <p:extLst>
      <p:ext uri="{BB962C8B-B14F-4D97-AF65-F5344CB8AC3E}">
        <p14:creationId xmlns:p14="http://schemas.microsoft.com/office/powerpoint/2010/main" val="34498767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EF2E9-E69E-18F4-C6A9-85E45E7518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85C26-4D25-C18B-C4C3-8926325E69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F827A3-B7F3-0E7E-0BE7-74C7F67D5D0C}"/>
              </a:ext>
            </a:extLst>
          </p:cNvPr>
          <p:cNvSpPr>
            <a:spLocks noGrp="1"/>
          </p:cNvSpPr>
          <p:nvPr>
            <p:ph type="body" idx="1"/>
          </p:nvPr>
        </p:nvSpPr>
        <p:spPr/>
        <p:txBody>
          <a:bodyPr/>
          <a:lstStyle/>
          <a:p>
            <a:r>
              <a:rPr lang="en-US" dirty="0"/>
              <a:t>In summary, you should have a tool and process for monitoring the compliance of your provider networks and maintain as evidence</a:t>
            </a:r>
          </a:p>
        </p:txBody>
      </p:sp>
      <p:sp>
        <p:nvSpPr>
          <p:cNvPr id="4" name="Slide Number Placeholder 3">
            <a:extLst>
              <a:ext uri="{FF2B5EF4-FFF2-40B4-BE49-F238E27FC236}">
                <a16:creationId xmlns:a16="http://schemas.microsoft.com/office/drawing/2014/main" id="{80F9C349-BB57-E5A7-FA5C-0B62C5CD5FF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3B36274-F2B9-4C45-BBB4-0EDF4CD651A7}" type="slidenum">
              <a:rPr kumimoji="0" lang="en-US" sz="1200" b="0" i="0" u="none" strike="noStrike" kern="1200" cap="none" spc="0" normalizeH="0" baseline="0" noProof="0">
                <a:ln>
                  <a:noFill/>
                </a:ln>
                <a:solidFill>
                  <a:prstClr val="black"/>
                </a:solidFill>
                <a:effectLst/>
                <a:uLnTx/>
                <a:uFillTx/>
                <a:latin typeface="Palatino Linotyp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Palatino Linotype"/>
              <a:ea typeface="+mn-ea"/>
              <a:cs typeface="+mn-cs"/>
            </a:endParaRPr>
          </a:p>
        </p:txBody>
      </p:sp>
    </p:spTree>
    <p:extLst>
      <p:ext uri="{BB962C8B-B14F-4D97-AF65-F5344CB8AC3E}">
        <p14:creationId xmlns:p14="http://schemas.microsoft.com/office/powerpoint/2010/main" val="20673699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48C59-D61C-3131-B1AE-92CE4E3EC4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64A6C6-4AF3-A431-2686-4FF62A32F5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46548-1076-1CDB-CD92-B2F2E2DF6473}"/>
              </a:ext>
            </a:extLst>
          </p:cNvPr>
          <p:cNvSpPr>
            <a:spLocks noGrp="1"/>
          </p:cNvSpPr>
          <p:nvPr>
            <p:ph type="body" idx="1"/>
          </p:nvPr>
        </p:nvSpPr>
        <p:spPr/>
        <p:txBody>
          <a:bodyPr/>
          <a:lstStyle/>
          <a:p>
            <a:r>
              <a:rPr lang="en-US" dirty="0"/>
              <a:t>Flows as delegated function</a:t>
            </a:r>
          </a:p>
          <a:p>
            <a:endParaRPr lang="en-US" dirty="0"/>
          </a:p>
          <a:p>
            <a:r>
              <a:rPr lang="en-US" dirty="0"/>
              <a:t>We look at your CMHSPs credentialing, as well as your monitoring of your individual provider</a:t>
            </a:r>
          </a:p>
        </p:txBody>
      </p:sp>
      <p:sp>
        <p:nvSpPr>
          <p:cNvPr id="4" name="Slide Number Placeholder 3">
            <a:extLst>
              <a:ext uri="{FF2B5EF4-FFF2-40B4-BE49-F238E27FC236}">
                <a16:creationId xmlns:a16="http://schemas.microsoft.com/office/drawing/2014/main" id="{CA12A488-7BD7-5C7E-31D0-32D6C18C073A}"/>
              </a:ext>
            </a:extLst>
          </p:cNvPr>
          <p:cNvSpPr>
            <a:spLocks noGrp="1"/>
          </p:cNvSpPr>
          <p:nvPr>
            <p:ph type="sldNum" sz="quarter" idx="10"/>
          </p:nvPr>
        </p:nvSpPr>
        <p:spPr/>
        <p:txBody>
          <a:bodyPr/>
          <a:lstStyle/>
          <a:p>
            <a:fld id="{E3B36274-F2B9-4C45-BBB4-0EDF4CD651A7}" type="slidenum">
              <a:rPr lang="en-US"/>
              <a:t>19</a:t>
            </a:fld>
            <a:endParaRPr lang="en-US" dirty="0"/>
          </a:p>
        </p:txBody>
      </p:sp>
    </p:spTree>
    <p:extLst>
      <p:ext uri="{BB962C8B-B14F-4D97-AF65-F5344CB8AC3E}">
        <p14:creationId xmlns:p14="http://schemas.microsoft.com/office/powerpoint/2010/main" val="759872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B36274-F2B9-4C45-BBB4-0EDF4CD651A7}" type="slidenum">
              <a:rPr lang="en-US"/>
              <a:t>2</a:t>
            </a:fld>
            <a:endParaRPr lang="en-US" dirty="0"/>
          </a:p>
        </p:txBody>
      </p:sp>
    </p:spTree>
    <p:extLst>
      <p:ext uri="{BB962C8B-B14F-4D97-AF65-F5344CB8AC3E}">
        <p14:creationId xmlns:p14="http://schemas.microsoft.com/office/powerpoint/2010/main" val="2786567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775A8-4B84-F5DF-6434-457B145050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128CF9-9C46-431D-3418-90318A23D1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93B47B-A951-C0D6-63A5-D0057753B0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B3D3A9-7A51-D001-CEA4-54420FC8B322}"/>
              </a:ext>
            </a:extLst>
          </p:cNvPr>
          <p:cNvSpPr>
            <a:spLocks noGrp="1"/>
          </p:cNvSpPr>
          <p:nvPr>
            <p:ph type="sldNum" sz="quarter" idx="10"/>
          </p:nvPr>
        </p:nvSpPr>
        <p:spPr/>
        <p:txBody>
          <a:bodyPr/>
          <a:lstStyle/>
          <a:p>
            <a:fld id="{E3B36274-F2B9-4C45-BBB4-0EDF4CD651A7}" type="slidenum">
              <a:rPr lang="en-US"/>
              <a:t>20</a:t>
            </a:fld>
            <a:endParaRPr lang="en-US" dirty="0"/>
          </a:p>
        </p:txBody>
      </p:sp>
    </p:spTree>
    <p:extLst>
      <p:ext uri="{BB962C8B-B14F-4D97-AF65-F5344CB8AC3E}">
        <p14:creationId xmlns:p14="http://schemas.microsoft.com/office/powerpoint/2010/main" val="2163870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0A445C-3E3F-AB8D-593C-1D75430652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BFDA35-2F51-1E1F-1426-130EDADF2D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89DD72-9E6B-2046-6DDA-E3A064E83E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E64D31-4FF9-8E9D-9232-F7CDE3101B75}"/>
              </a:ext>
            </a:extLst>
          </p:cNvPr>
          <p:cNvSpPr>
            <a:spLocks noGrp="1"/>
          </p:cNvSpPr>
          <p:nvPr>
            <p:ph type="sldNum" sz="quarter" idx="10"/>
          </p:nvPr>
        </p:nvSpPr>
        <p:spPr/>
        <p:txBody>
          <a:bodyPr/>
          <a:lstStyle/>
          <a:p>
            <a:fld id="{E3B36274-F2B9-4C45-BBB4-0EDF4CD651A7}" type="slidenum">
              <a:rPr lang="en-US"/>
              <a:t>21</a:t>
            </a:fld>
            <a:endParaRPr lang="en-US" dirty="0"/>
          </a:p>
        </p:txBody>
      </p:sp>
    </p:spTree>
    <p:extLst>
      <p:ext uri="{BB962C8B-B14F-4D97-AF65-F5344CB8AC3E}">
        <p14:creationId xmlns:p14="http://schemas.microsoft.com/office/powerpoint/2010/main" val="33189096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D1792-5159-4540-8D59-A747C3662B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5D00EA-03AD-1CC5-FE29-B15DEB3E99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7159E1-C1C1-CD7B-4786-C874E9EC84A8}"/>
              </a:ext>
            </a:extLst>
          </p:cNvPr>
          <p:cNvSpPr>
            <a:spLocks noGrp="1"/>
          </p:cNvSpPr>
          <p:nvPr>
            <p:ph type="body" idx="1"/>
          </p:nvPr>
        </p:nvSpPr>
        <p:spPr/>
        <p:txBody>
          <a:bodyPr/>
          <a:lstStyle/>
          <a:p>
            <a:r>
              <a:rPr lang="en-US" dirty="0"/>
              <a:t>N. Provider Services </a:t>
            </a:r>
          </a:p>
          <a:p>
            <a:pPr marL="228600" indent="-228600">
              <a:buAutoNum type="arabicPeriod"/>
            </a:pPr>
            <a:r>
              <a:rPr lang="en-US" dirty="0"/>
              <a:t>Provider Credentialing</a:t>
            </a:r>
          </a:p>
          <a:p>
            <a:r>
              <a:rPr lang="en-US" dirty="0"/>
              <a:t>a. Contractor must have written credentialing policies and procedures for ensuring that Page 62 of 139 all providers rendering services to individuals are appropriately credentialed within the State and are qualified to perform their services. </a:t>
            </a:r>
          </a:p>
        </p:txBody>
      </p:sp>
      <p:sp>
        <p:nvSpPr>
          <p:cNvPr id="4" name="Slide Number Placeholder 3">
            <a:extLst>
              <a:ext uri="{FF2B5EF4-FFF2-40B4-BE49-F238E27FC236}">
                <a16:creationId xmlns:a16="http://schemas.microsoft.com/office/drawing/2014/main" id="{FD85FCE2-0162-5EB5-0B54-224483842985}"/>
              </a:ext>
            </a:extLst>
          </p:cNvPr>
          <p:cNvSpPr>
            <a:spLocks noGrp="1"/>
          </p:cNvSpPr>
          <p:nvPr>
            <p:ph type="sldNum" sz="quarter" idx="10"/>
          </p:nvPr>
        </p:nvSpPr>
        <p:spPr/>
        <p:txBody>
          <a:bodyPr/>
          <a:lstStyle/>
          <a:p>
            <a:fld id="{E3B36274-F2B9-4C45-BBB4-0EDF4CD651A7}" type="slidenum">
              <a:rPr lang="en-US"/>
              <a:t>22</a:t>
            </a:fld>
            <a:endParaRPr lang="en-US" dirty="0"/>
          </a:p>
        </p:txBody>
      </p:sp>
    </p:spTree>
    <p:extLst>
      <p:ext uri="{BB962C8B-B14F-4D97-AF65-F5344CB8AC3E}">
        <p14:creationId xmlns:p14="http://schemas.microsoft.com/office/powerpoint/2010/main" val="785130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3B36274-F2B9-4C45-BBB4-0EDF4CD651A7}" type="slidenum">
              <a:rPr lang="en-US" smtClean="0"/>
              <a:t>23</a:t>
            </a:fld>
            <a:endParaRPr lang="en-US"/>
          </a:p>
        </p:txBody>
      </p:sp>
    </p:spTree>
    <p:extLst>
      <p:ext uri="{BB962C8B-B14F-4D97-AF65-F5344CB8AC3E}">
        <p14:creationId xmlns:p14="http://schemas.microsoft.com/office/powerpoint/2010/main" val="1492519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4C592-309B-739A-418C-8AC64B1DA1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DAB770-1745-6BE8-6337-3838323D1A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FAC2EF-A49C-AAF4-6442-D24888E93EBF}"/>
              </a:ext>
            </a:extLst>
          </p:cNvPr>
          <p:cNvSpPr>
            <a:spLocks noGrp="1"/>
          </p:cNvSpPr>
          <p:nvPr>
            <p:ph type="body" idx="1"/>
          </p:nvPr>
        </p:nvSpPr>
        <p:spPr/>
        <p:txBody>
          <a:bodyPr/>
          <a:lstStyle/>
          <a:p>
            <a:r>
              <a:rPr lang="en-US" dirty="0"/>
              <a:t>42 CFR is the title for Public Health</a:t>
            </a:r>
          </a:p>
          <a:p>
            <a:endParaRPr lang="en-US" dirty="0"/>
          </a:p>
          <a:p>
            <a:r>
              <a:rPr lang="en-US" dirty="0"/>
              <a:t>Part 438 is the managed care section</a:t>
            </a:r>
          </a:p>
          <a:p>
            <a:r>
              <a:rPr lang="en-US" dirty="0"/>
              <a:t>Part 457 is Allotments and Grants to States</a:t>
            </a:r>
          </a:p>
          <a:p>
            <a:r>
              <a:rPr lang="en-US" dirty="0"/>
              <a:t>Part 1002 is Program integrity</a:t>
            </a:r>
          </a:p>
          <a:p>
            <a:endParaRPr lang="en-US" dirty="0"/>
          </a:p>
          <a:p>
            <a:r>
              <a:rPr lang="en-US" dirty="0"/>
              <a:t>These citations are all referenced within the HSAG tool and I am in the process of updating for the PIHP</a:t>
            </a:r>
          </a:p>
        </p:txBody>
      </p:sp>
      <p:sp>
        <p:nvSpPr>
          <p:cNvPr id="4" name="Slide Number Placeholder 3">
            <a:extLst>
              <a:ext uri="{FF2B5EF4-FFF2-40B4-BE49-F238E27FC236}">
                <a16:creationId xmlns:a16="http://schemas.microsoft.com/office/drawing/2014/main" id="{5F0C1154-4354-7284-E9BD-9E9FC8668484}"/>
              </a:ext>
            </a:extLst>
          </p:cNvPr>
          <p:cNvSpPr>
            <a:spLocks noGrp="1"/>
          </p:cNvSpPr>
          <p:nvPr>
            <p:ph type="sldNum" sz="quarter" idx="10"/>
          </p:nvPr>
        </p:nvSpPr>
        <p:spPr/>
        <p:txBody>
          <a:bodyPr/>
          <a:lstStyle/>
          <a:p>
            <a:fld id="{E3B36274-F2B9-4C45-BBB4-0EDF4CD651A7}" type="slidenum">
              <a:rPr lang="en-US"/>
              <a:t>3</a:t>
            </a:fld>
            <a:endParaRPr lang="en-US" dirty="0"/>
          </a:p>
        </p:txBody>
      </p:sp>
    </p:spTree>
    <p:extLst>
      <p:ext uri="{BB962C8B-B14F-4D97-AF65-F5344CB8AC3E}">
        <p14:creationId xmlns:p14="http://schemas.microsoft.com/office/powerpoint/2010/main" val="3557123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8E673-F28D-3E74-045B-6F854D843D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A7B324-D60A-3FDE-739B-0A55FF7AC3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4EAB9A-1CA8-69DA-8FD6-4E064B968B41}"/>
              </a:ext>
            </a:extLst>
          </p:cNvPr>
          <p:cNvSpPr>
            <a:spLocks noGrp="1"/>
          </p:cNvSpPr>
          <p:nvPr>
            <p:ph type="body" idx="1"/>
          </p:nvPr>
        </p:nvSpPr>
        <p:spPr/>
        <p:txBody>
          <a:bodyPr/>
          <a:lstStyle/>
          <a:p>
            <a:r>
              <a:rPr lang="en-US" dirty="0"/>
              <a:t>GF contract also appears to not be updated for FY2026</a:t>
            </a:r>
          </a:p>
        </p:txBody>
      </p:sp>
      <p:sp>
        <p:nvSpPr>
          <p:cNvPr id="4" name="Slide Number Placeholder 3">
            <a:extLst>
              <a:ext uri="{FF2B5EF4-FFF2-40B4-BE49-F238E27FC236}">
                <a16:creationId xmlns:a16="http://schemas.microsoft.com/office/drawing/2014/main" id="{E7A58FA9-FBE6-2F7B-818F-09A16E9829DE}"/>
              </a:ext>
            </a:extLst>
          </p:cNvPr>
          <p:cNvSpPr>
            <a:spLocks noGrp="1"/>
          </p:cNvSpPr>
          <p:nvPr>
            <p:ph type="sldNum" sz="quarter" idx="10"/>
          </p:nvPr>
        </p:nvSpPr>
        <p:spPr/>
        <p:txBody>
          <a:bodyPr/>
          <a:lstStyle/>
          <a:p>
            <a:fld id="{E3B36274-F2B9-4C45-BBB4-0EDF4CD651A7}" type="slidenum">
              <a:rPr lang="en-US"/>
              <a:t>4</a:t>
            </a:fld>
            <a:endParaRPr lang="en-US" dirty="0"/>
          </a:p>
        </p:txBody>
      </p:sp>
    </p:spTree>
    <p:extLst>
      <p:ext uri="{BB962C8B-B14F-4D97-AF65-F5344CB8AC3E}">
        <p14:creationId xmlns:p14="http://schemas.microsoft.com/office/powerpoint/2010/main" val="3743768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FA092-8B2C-7291-9613-3C53CD8409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92BE69-3282-3931-BC5C-E56C02EE4A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0CAC5D-21B6-5EBC-5C15-3F9CD21451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02780A-D6AC-B287-764F-5814883A8654}"/>
              </a:ext>
            </a:extLst>
          </p:cNvPr>
          <p:cNvSpPr>
            <a:spLocks noGrp="1"/>
          </p:cNvSpPr>
          <p:nvPr>
            <p:ph type="sldNum" sz="quarter" idx="10"/>
          </p:nvPr>
        </p:nvSpPr>
        <p:spPr/>
        <p:txBody>
          <a:bodyPr/>
          <a:lstStyle/>
          <a:p>
            <a:fld id="{E3B36274-F2B9-4C45-BBB4-0EDF4CD651A7}" type="slidenum">
              <a:rPr lang="en-US"/>
              <a:t>5</a:t>
            </a:fld>
            <a:endParaRPr lang="en-US" dirty="0"/>
          </a:p>
        </p:txBody>
      </p:sp>
    </p:spTree>
    <p:extLst>
      <p:ext uri="{BB962C8B-B14F-4D97-AF65-F5344CB8AC3E}">
        <p14:creationId xmlns:p14="http://schemas.microsoft.com/office/powerpoint/2010/main" val="2326803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41BCC-903B-6DED-FEDD-13E520E143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861846-9C20-0B0B-0EE1-2B3AFE664B6E}"/>
              </a:ext>
            </a:extLst>
          </p:cNvPr>
          <p:cNvSpPr>
            <a:spLocks noGrp="1" noRot="1" noChangeAspect="1"/>
          </p:cNvSpPr>
          <p:nvPr>
            <p:ph type="sldImg"/>
          </p:nvPr>
        </p:nvSpPr>
        <p:spPr>
          <a:xfrm>
            <a:off x="382588" y="685800"/>
            <a:ext cx="6092825" cy="3429000"/>
          </a:xfrm>
        </p:spPr>
      </p:sp>
      <p:sp>
        <p:nvSpPr>
          <p:cNvPr id="3" name="Notes Placeholder 2">
            <a:extLst>
              <a:ext uri="{FF2B5EF4-FFF2-40B4-BE49-F238E27FC236}">
                <a16:creationId xmlns:a16="http://schemas.microsoft.com/office/drawing/2014/main" id="{F56692D0-92CF-37F5-D71F-A82B771115DF}"/>
              </a:ext>
            </a:extLst>
          </p:cNvPr>
          <p:cNvSpPr>
            <a:spLocks noGrp="1"/>
          </p:cNvSpPr>
          <p:nvPr>
            <p:ph type="body" idx="1"/>
          </p:nvPr>
        </p:nvSpPr>
        <p:spPr/>
        <p:txBody>
          <a:bodyPr/>
          <a:lstStyle/>
          <a:p>
            <a:r>
              <a:rPr lang="en-US" dirty="0"/>
              <a:t>PA 282 of 2020 essentially is deemed status, which allows us to share credentialing information, but also requires it by adding language in the mental health code</a:t>
            </a:r>
          </a:p>
        </p:txBody>
      </p:sp>
      <p:sp>
        <p:nvSpPr>
          <p:cNvPr id="4" name="Slide Number Placeholder 3">
            <a:extLst>
              <a:ext uri="{FF2B5EF4-FFF2-40B4-BE49-F238E27FC236}">
                <a16:creationId xmlns:a16="http://schemas.microsoft.com/office/drawing/2014/main" id="{C3A962DD-EEF9-70E8-83EB-F2B8C3EDB9B8}"/>
              </a:ext>
            </a:extLst>
          </p:cNvPr>
          <p:cNvSpPr>
            <a:spLocks noGrp="1"/>
          </p:cNvSpPr>
          <p:nvPr>
            <p:ph type="sldNum" sz="quarter" idx="10"/>
          </p:nvPr>
        </p:nvSpPr>
        <p:spPr/>
        <p:txBody>
          <a:bodyPr/>
          <a:lstStyle/>
          <a:p>
            <a:fld id="{E3B36274-F2B9-4C45-BBB4-0EDF4CD651A7}" type="slidenum">
              <a:rPr lang="en-US"/>
              <a:t>6</a:t>
            </a:fld>
            <a:endParaRPr lang="en-US" dirty="0"/>
          </a:p>
        </p:txBody>
      </p:sp>
    </p:spTree>
    <p:extLst>
      <p:ext uri="{BB962C8B-B14F-4D97-AF65-F5344CB8AC3E}">
        <p14:creationId xmlns:p14="http://schemas.microsoft.com/office/powerpoint/2010/main" val="4109099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ADD3C-3B41-E512-106E-5D00C8DFA5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1595C2-84AC-A1A8-1BE0-E747AA5B63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11FBD2-7A15-9AE7-B86A-7B81A61B0C53}"/>
              </a:ext>
            </a:extLst>
          </p:cNvPr>
          <p:cNvSpPr>
            <a:spLocks noGrp="1"/>
          </p:cNvSpPr>
          <p:nvPr>
            <p:ph type="body" idx="1"/>
          </p:nvPr>
        </p:nvSpPr>
        <p:spPr/>
        <p:txBody>
          <a:bodyPr/>
          <a:lstStyle/>
          <a:p>
            <a:r>
              <a:rPr lang="en-US" b="1" dirty="0"/>
              <a:t>Anti Discrimination: </a:t>
            </a:r>
            <a:r>
              <a:rPr lang="en-US" dirty="0"/>
              <a:t>The PIHP must ensure: a. The credentialing and re-credentialing processes do not discriminate against: </a:t>
            </a:r>
            <a:r>
              <a:rPr lang="en-US" dirty="0" err="1"/>
              <a:t>i</a:t>
            </a:r>
            <a:r>
              <a:rPr lang="en-US" dirty="0"/>
              <a:t>. A health care professional, solely based on license, registration, or certification. ii. A health care professional who serves high-risk populations or who specializes in the treatment of conditions that require costly treatment. </a:t>
            </a:r>
          </a:p>
          <a:p>
            <a:r>
              <a:rPr lang="en-US" b="1" dirty="0"/>
              <a:t>For Example: </a:t>
            </a:r>
            <a:r>
              <a:rPr lang="en-US" dirty="0"/>
              <a:t>You cannot exclude from a network, or reimburse at a lower rate for the same service, a practitioner equally qualified to provide the same service as a differently licensed or qualified individual. A good example exists in anesthesiology practice; Certified Nurse Anesthetists in some circumstances are licensed to assess and evaluate patients, administer anesthetics, develop pain treatment plans; but have in some cases not been reimbursed at the same level as Anesthesiologists (M.D.s), or excluded as practitioners from health plan networks entirely. </a:t>
            </a:r>
          </a:p>
          <a:p>
            <a:endParaRPr lang="en-US" dirty="0"/>
          </a:p>
          <a:p>
            <a:r>
              <a:rPr lang="en-US" b="1" dirty="0"/>
              <a:t>Exclusion checks </a:t>
            </a:r>
            <a:r>
              <a:rPr lang="en-US" dirty="0"/>
              <a:t>are monthly but should be primary sourced during credentialing</a:t>
            </a:r>
          </a:p>
          <a:p>
            <a:endParaRPr lang="en-US" b="1" dirty="0"/>
          </a:p>
          <a:p>
            <a:r>
              <a:rPr lang="en-US" b="1" dirty="0"/>
              <a:t>PIHP Must retain: </a:t>
            </a:r>
            <a:r>
              <a:rPr lang="en-US" dirty="0"/>
              <a:t>PIHP must retain the right to approve, suspend, or terminate from participation in the provision of Medicaid funded services, an organizational provider or individual practitioner selected by that entity, and meet all requirements associated with the delegation of PIHP functions. The PIHP is responsible for oversight regarding delegated credentialing or re-credentialing decisions. </a:t>
            </a:r>
          </a:p>
          <a:p>
            <a:endParaRPr lang="en-US" dirty="0"/>
          </a:p>
          <a:p>
            <a:endParaRPr lang="en-US" dirty="0"/>
          </a:p>
        </p:txBody>
      </p:sp>
      <p:sp>
        <p:nvSpPr>
          <p:cNvPr id="4" name="Slide Number Placeholder 3">
            <a:extLst>
              <a:ext uri="{FF2B5EF4-FFF2-40B4-BE49-F238E27FC236}">
                <a16:creationId xmlns:a16="http://schemas.microsoft.com/office/drawing/2014/main" id="{D87EF468-ECDA-2CF9-2BD0-7D3A2B0E5F7D}"/>
              </a:ext>
            </a:extLst>
          </p:cNvPr>
          <p:cNvSpPr>
            <a:spLocks noGrp="1"/>
          </p:cNvSpPr>
          <p:nvPr>
            <p:ph type="sldNum" sz="quarter" idx="10"/>
          </p:nvPr>
        </p:nvSpPr>
        <p:spPr/>
        <p:txBody>
          <a:bodyPr/>
          <a:lstStyle/>
          <a:p>
            <a:fld id="{E3B36274-F2B9-4C45-BBB4-0EDF4CD651A7}" type="slidenum">
              <a:rPr lang="en-US"/>
              <a:t>7</a:t>
            </a:fld>
            <a:endParaRPr lang="en-US" dirty="0"/>
          </a:p>
        </p:txBody>
      </p:sp>
    </p:spTree>
    <p:extLst>
      <p:ext uri="{BB962C8B-B14F-4D97-AF65-F5344CB8AC3E}">
        <p14:creationId xmlns:p14="http://schemas.microsoft.com/office/powerpoint/2010/main" val="3309369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EED18-75C5-EB61-778E-6EA75FF73E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EF6555-8319-07B9-B9C1-D9351EA8A7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122267-C453-B08D-DF6C-7332515EECA8}"/>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0F08B654-0968-FB3A-3D93-145470A2BD5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3B36274-F2B9-4C45-BBB4-0EDF4CD651A7}" type="slidenum">
              <a:rPr kumimoji="0" lang="en-US" sz="1200" b="0" i="0" u="none" strike="noStrike" kern="1200" cap="none" spc="0" normalizeH="0" baseline="0" noProof="0">
                <a:ln>
                  <a:noFill/>
                </a:ln>
                <a:solidFill>
                  <a:prstClr val="black"/>
                </a:solidFill>
                <a:effectLst/>
                <a:uLnTx/>
                <a:uFillTx/>
                <a:latin typeface="Palatino Linotyp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Palatino Linotype"/>
              <a:ea typeface="+mn-ea"/>
              <a:cs typeface="+mn-cs"/>
            </a:endParaRPr>
          </a:p>
        </p:txBody>
      </p:sp>
    </p:spTree>
    <p:extLst>
      <p:ext uri="{BB962C8B-B14F-4D97-AF65-F5344CB8AC3E}">
        <p14:creationId xmlns:p14="http://schemas.microsoft.com/office/powerpoint/2010/main" val="6333665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43FBE-B596-CEF8-6D5C-5C0477254D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34B9E8-0F81-92A4-E4CA-0228F5321D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7E2707-9715-0FA4-18C4-C7BEE6F2F223}"/>
              </a:ext>
            </a:extLst>
          </p:cNvPr>
          <p:cNvSpPr>
            <a:spLocks noGrp="1"/>
          </p:cNvSpPr>
          <p:nvPr>
            <p:ph type="body" idx="1"/>
          </p:nvPr>
        </p:nvSpPr>
        <p:spPr/>
        <p:txBody>
          <a:bodyPr/>
          <a:lstStyle/>
          <a:p>
            <a:r>
              <a:rPr lang="en-US" dirty="0"/>
              <a:t>Physicians (MDs and DOs), Physician's Assistants c. Psychologists (Licensed, Limited License, and Temporary License) d. Licensed Master's Social Workers e. Licensed Bachelor's Social Workers f. Limited License Social Workers g. Registered Social Service Technicians h. Licensed Professional Counselors </a:t>
            </a:r>
            <a:r>
              <a:rPr lang="en-US" dirty="0" err="1"/>
              <a:t>i</a:t>
            </a:r>
            <a:r>
              <a:rPr lang="en-US" dirty="0"/>
              <a:t>. Nurse Practitioners j. Registered Nurses k. Licensed Practical Nurses l. Occupational Therapists m. Occupational Therapist Assistants n. Physical Therapists o. Physical Therapist Assistants p. Speech Pathologists q. Board Certified Behavior Analysts r. Licensed Family and Marriage Therapists s. Other behavioral healthcare specialists licensed, certified, or registered by the State. </a:t>
            </a:r>
          </a:p>
        </p:txBody>
      </p:sp>
      <p:sp>
        <p:nvSpPr>
          <p:cNvPr id="4" name="Slide Number Placeholder 3">
            <a:extLst>
              <a:ext uri="{FF2B5EF4-FFF2-40B4-BE49-F238E27FC236}">
                <a16:creationId xmlns:a16="http://schemas.microsoft.com/office/drawing/2014/main" id="{FBEB3E24-E570-DA44-FBC1-9B6D38B10C72}"/>
              </a:ext>
            </a:extLst>
          </p:cNvPr>
          <p:cNvSpPr>
            <a:spLocks noGrp="1"/>
          </p:cNvSpPr>
          <p:nvPr>
            <p:ph type="sldNum" sz="quarter" idx="10"/>
          </p:nvPr>
        </p:nvSpPr>
        <p:spPr/>
        <p:txBody>
          <a:bodyPr/>
          <a:lstStyle/>
          <a:p>
            <a:fld id="{E3B36274-F2B9-4C45-BBB4-0EDF4CD651A7}" type="slidenum">
              <a:rPr lang="en-US"/>
              <a:t>9</a:t>
            </a:fld>
            <a:endParaRPr lang="en-US" dirty="0"/>
          </a:p>
        </p:txBody>
      </p:sp>
    </p:spTree>
    <p:extLst>
      <p:ext uri="{BB962C8B-B14F-4D97-AF65-F5344CB8AC3E}">
        <p14:creationId xmlns:p14="http://schemas.microsoft.com/office/powerpoint/2010/main" val="3571718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231" y="2438401"/>
            <a:ext cx="12193057" cy="1063625"/>
            <a:chOff x="-2" y="1536"/>
            <a:chExt cx="5762" cy="670"/>
          </a:xfrm>
        </p:grpSpPr>
        <p:grpSp>
          <p:nvGrpSpPr>
            <p:cNvPr id="5" name="Group 3"/>
            <p:cNvGrpSpPr>
              <a:grpSpLocks/>
            </p:cNvGrpSpPr>
            <p:nvPr/>
          </p:nvGrpSpPr>
          <p:grpSpPr bwMode="auto">
            <a:xfrm flipH="1">
              <a:off x="-2" y="1562"/>
              <a:ext cx="5763" cy="651"/>
              <a:chOff x="-3" y="1562"/>
              <a:chExt cx="5763" cy="651"/>
            </a:xfrm>
          </p:grpSpPr>
          <p:sp>
            <p:nvSpPr>
              <p:cNvPr id="8" name="Freeform 4"/>
              <p:cNvSpPr>
                <a:spLocks/>
              </p:cNvSpPr>
              <p:nvPr/>
            </p:nvSpPr>
            <p:spPr bwMode="ltGray">
              <a:xfrm rot="-5400000">
                <a:off x="2558" y="-993"/>
                <a:ext cx="624" cy="5745"/>
              </a:xfrm>
              <a:custGeom>
                <a:avLst/>
                <a:gdLst>
                  <a:gd name="T0" fmla="*/ 0 w 1000"/>
                  <a:gd name="T1" fmla="*/ 0 h 720"/>
                  <a:gd name="T2" fmla="*/ 0 w 1000"/>
                  <a:gd name="T3" fmla="*/ 2147483647 h 720"/>
                  <a:gd name="T4" fmla="*/ 23 w 1000"/>
                  <a:gd name="T5" fmla="*/ 2147483647 h 720"/>
                  <a:gd name="T6" fmla="*/ 23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9" name="Freeform 5"/>
              <p:cNvSpPr>
                <a:spLocks/>
              </p:cNvSpPr>
              <p:nvPr/>
            </p:nvSpPr>
            <p:spPr bwMode="ltGray">
              <a:xfrm rot="-5400000">
                <a:off x="1322" y="1669"/>
                <a:ext cx="624" cy="421"/>
              </a:xfrm>
              <a:custGeom>
                <a:avLst/>
                <a:gdLst>
                  <a:gd name="T0" fmla="*/ 0 w 624"/>
                  <a:gd name="T1" fmla="*/ 0 h 317"/>
                  <a:gd name="T2" fmla="*/ 0 w 624"/>
                  <a:gd name="T3" fmla="*/ 2628 h 317"/>
                  <a:gd name="T4" fmla="*/ 624 w 624"/>
                  <a:gd name="T5" fmla="*/ 262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 name="Freeform 6"/>
              <p:cNvSpPr>
                <a:spLocks/>
              </p:cNvSpPr>
              <p:nvPr/>
            </p:nvSpPr>
            <p:spPr bwMode="ltGray">
              <a:xfrm rot="-5400000">
                <a:off x="982" y="1669"/>
                <a:ext cx="624" cy="422"/>
              </a:xfrm>
              <a:custGeom>
                <a:avLst/>
                <a:gdLst>
                  <a:gd name="T0" fmla="*/ 0 w 624"/>
                  <a:gd name="T1" fmla="*/ 0 h 317"/>
                  <a:gd name="T2" fmla="*/ 0 w 624"/>
                  <a:gd name="T3" fmla="*/ 2685 h 317"/>
                  <a:gd name="T4" fmla="*/ 624 w 624"/>
                  <a:gd name="T5" fmla="*/ 2685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1" name="Freeform 7"/>
              <p:cNvSpPr>
                <a:spLocks/>
              </p:cNvSpPr>
              <p:nvPr/>
            </p:nvSpPr>
            <p:spPr bwMode="ltGray">
              <a:xfrm rot="-5400000">
                <a:off x="-58" y="1766"/>
                <a:ext cx="624" cy="255"/>
              </a:xfrm>
              <a:custGeom>
                <a:avLst/>
                <a:gdLst>
                  <a:gd name="T0" fmla="*/ 0 w 624"/>
                  <a:gd name="T1" fmla="*/ 3 h 370"/>
                  <a:gd name="T2" fmla="*/ 0 w 624"/>
                  <a:gd name="T3" fmla="*/ 16 h 370"/>
                  <a:gd name="T4" fmla="*/ 624 w 624"/>
                  <a:gd name="T5" fmla="*/ 16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2" name="Freeform 8"/>
              <p:cNvSpPr>
                <a:spLocks/>
              </p:cNvSpPr>
              <p:nvPr/>
            </p:nvSpPr>
            <p:spPr bwMode="ltGray">
              <a:xfrm rot="-5400000">
                <a:off x="664" y="1733"/>
                <a:ext cx="624" cy="294"/>
              </a:xfrm>
              <a:custGeom>
                <a:avLst/>
                <a:gdLst>
                  <a:gd name="T0" fmla="*/ 0 w 624"/>
                  <a:gd name="T1" fmla="*/ 0 h 317"/>
                  <a:gd name="T2" fmla="*/ 0 w 624"/>
                  <a:gd name="T3" fmla="*/ 148 h 317"/>
                  <a:gd name="T4" fmla="*/ 624 w 624"/>
                  <a:gd name="T5" fmla="*/ 14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3" name="Freeform 9"/>
              <p:cNvSpPr>
                <a:spLocks/>
              </p:cNvSpPr>
              <p:nvPr/>
            </p:nvSpPr>
            <p:spPr bwMode="ltGray">
              <a:xfrm rot="-5400000">
                <a:off x="442" y="1699"/>
                <a:ext cx="624" cy="362"/>
              </a:xfrm>
              <a:custGeom>
                <a:avLst/>
                <a:gdLst>
                  <a:gd name="T0" fmla="*/ 0 w 624"/>
                  <a:gd name="T1" fmla="*/ 0 h 272"/>
                  <a:gd name="T2" fmla="*/ 0 w 624"/>
                  <a:gd name="T3" fmla="*/ 2676 h 272"/>
                  <a:gd name="T4" fmla="*/ 240 w 624"/>
                  <a:gd name="T5" fmla="*/ 2362 h 272"/>
                  <a:gd name="T6" fmla="*/ 624 w 624"/>
                  <a:gd name="T7" fmla="*/ 2676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4" name="Freeform 10"/>
              <p:cNvSpPr>
                <a:spLocks/>
              </p:cNvSpPr>
              <p:nvPr/>
            </p:nvSpPr>
            <p:spPr bwMode="ltGray">
              <a:xfrm rot="-5400000">
                <a:off x="154" y="1740"/>
                <a:ext cx="632" cy="315"/>
              </a:xfrm>
              <a:custGeom>
                <a:avLst/>
                <a:gdLst>
                  <a:gd name="T0" fmla="*/ 8 w 632"/>
                  <a:gd name="T1" fmla="*/ 15 h 362"/>
                  <a:gd name="T2" fmla="*/ 8 w 632"/>
                  <a:gd name="T3" fmla="*/ 104 h 362"/>
                  <a:gd name="T4" fmla="*/ 248 w 632"/>
                  <a:gd name="T5" fmla="*/ 104 h 362"/>
                  <a:gd name="T6" fmla="*/ 632 w 632"/>
                  <a:gd name="T7" fmla="*/ 104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5" name="Freeform 11"/>
              <p:cNvSpPr>
                <a:spLocks/>
              </p:cNvSpPr>
              <p:nvPr/>
            </p:nvSpPr>
            <p:spPr bwMode="ltGray">
              <a:xfrm rot="-5400000">
                <a:off x="3198" y="1665"/>
                <a:ext cx="624" cy="421"/>
              </a:xfrm>
              <a:custGeom>
                <a:avLst/>
                <a:gdLst>
                  <a:gd name="T0" fmla="*/ 0 w 624"/>
                  <a:gd name="T1" fmla="*/ 0 h 317"/>
                  <a:gd name="T2" fmla="*/ 0 w 624"/>
                  <a:gd name="T3" fmla="*/ 2628 h 317"/>
                  <a:gd name="T4" fmla="*/ 624 w 624"/>
                  <a:gd name="T5" fmla="*/ 262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6" name="Freeform 12"/>
              <p:cNvSpPr>
                <a:spLocks/>
              </p:cNvSpPr>
              <p:nvPr/>
            </p:nvSpPr>
            <p:spPr bwMode="ltGray">
              <a:xfrm rot="-5400000">
                <a:off x="2870" y="1664"/>
                <a:ext cx="624" cy="422"/>
              </a:xfrm>
              <a:custGeom>
                <a:avLst/>
                <a:gdLst>
                  <a:gd name="T0" fmla="*/ 0 w 624"/>
                  <a:gd name="T1" fmla="*/ 0 h 317"/>
                  <a:gd name="T2" fmla="*/ 0 w 624"/>
                  <a:gd name="T3" fmla="*/ 2685 h 317"/>
                  <a:gd name="T4" fmla="*/ 624 w 624"/>
                  <a:gd name="T5" fmla="*/ 2685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7" name="Freeform 13"/>
              <p:cNvSpPr>
                <a:spLocks/>
              </p:cNvSpPr>
              <p:nvPr/>
            </p:nvSpPr>
            <p:spPr bwMode="ltGray">
              <a:xfrm rot="-5400000">
                <a:off x="1828" y="1761"/>
                <a:ext cx="624" cy="255"/>
              </a:xfrm>
              <a:custGeom>
                <a:avLst/>
                <a:gdLst>
                  <a:gd name="T0" fmla="*/ 0 w 624"/>
                  <a:gd name="T1" fmla="*/ 3 h 370"/>
                  <a:gd name="T2" fmla="*/ 0 w 624"/>
                  <a:gd name="T3" fmla="*/ 16 h 370"/>
                  <a:gd name="T4" fmla="*/ 624 w 624"/>
                  <a:gd name="T5" fmla="*/ 16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8" name="Freeform 14"/>
              <p:cNvSpPr>
                <a:spLocks/>
              </p:cNvSpPr>
              <p:nvPr/>
            </p:nvSpPr>
            <p:spPr bwMode="ltGray">
              <a:xfrm rot="-5400000">
                <a:off x="2551" y="1728"/>
                <a:ext cx="624" cy="294"/>
              </a:xfrm>
              <a:custGeom>
                <a:avLst/>
                <a:gdLst>
                  <a:gd name="T0" fmla="*/ 0 w 624"/>
                  <a:gd name="T1" fmla="*/ 0 h 317"/>
                  <a:gd name="T2" fmla="*/ 0 w 624"/>
                  <a:gd name="T3" fmla="*/ 148 h 317"/>
                  <a:gd name="T4" fmla="*/ 624 w 624"/>
                  <a:gd name="T5" fmla="*/ 14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9" name="Freeform 15"/>
              <p:cNvSpPr>
                <a:spLocks/>
              </p:cNvSpPr>
              <p:nvPr/>
            </p:nvSpPr>
            <p:spPr bwMode="ltGray">
              <a:xfrm rot="-5400000">
                <a:off x="2328" y="1695"/>
                <a:ext cx="624" cy="361"/>
              </a:xfrm>
              <a:custGeom>
                <a:avLst/>
                <a:gdLst>
                  <a:gd name="T0" fmla="*/ 0 w 624"/>
                  <a:gd name="T1" fmla="*/ 0 h 272"/>
                  <a:gd name="T2" fmla="*/ 0 w 624"/>
                  <a:gd name="T3" fmla="*/ 2617 h 272"/>
                  <a:gd name="T4" fmla="*/ 240 w 624"/>
                  <a:gd name="T5" fmla="*/ 2313 h 272"/>
                  <a:gd name="T6" fmla="*/ 624 w 624"/>
                  <a:gd name="T7" fmla="*/ 26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0" name="Freeform 16"/>
              <p:cNvSpPr>
                <a:spLocks/>
              </p:cNvSpPr>
              <p:nvPr/>
            </p:nvSpPr>
            <p:spPr bwMode="ltGray">
              <a:xfrm rot="-5400000">
                <a:off x="2043" y="1721"/>
                <a:ext cx="632" cy="316"/>
              </a:xfrm>
              <a:custGeom>
                <a:avLst/>
                <a:gdLst>
                  <a:gd name="T0" fmla="*/ 8 w 632"/>
                  <a:gd name="T1" fmla="*/ 15 h 362"/>
                  <a:gd name="T2" fmla="*/ 8 w 632"/>
                  <a:gd name="T3" fmla="*/ 107 h 362"/>
                  <a:gd name="T4" fmla="*/ 248 w 632"/>
                  <a:gd name="T5" fmla="*/ 107 h 362"/>
                  <a:gd name="T6" fmla="*/ 632 w 632"/>
                  <a:gd name="T7" fmla="*/ 107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1" name="Freeform 17"/>
              <p:cNvSpPr>
                <a:spLocks/>
              </p:cNvSpPr>
              <p:nvPr/>
            </p:nvSpPr>
            <p:spPr bwMode="ltGray">
              <a:xfrm rot="-5400000">
                <a:off x="4064" y="1669"/>
                <a:ext cx="624" cy="421"/>
              </a:xfrm>
              <a:custGeom>
                <a:avLst/>
                <a:gdLst>
                  <a:gd name="T0" fmla="*/ 0 w 624"/>
                  <a:gd name="T1" fmla="*/ 0 h 317"/>
                  <a:gd name="T2" fmla="*/ 0 w 624"/>
                  <a:gd name="T3" fmla="*/ 2628 h 317"/>
                  <a:gd name="T4" fmla="*/ 624 w 624"/>
                  <a:gd name="T5" fmla="*/ 262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2" name="Freeform 18"/>
              <p:cNvSpPr>
                <a:spLocks/>
              </p:cNvSpPr>
              <p:nvPr/>
            </p:nvSpPr>
            <p:spPr bwMode="ltGray">
              <a:xfrm rot="-5400000">
                <a:off x="3736" y="1669"/>
                <a:ext cx="624" cy="422"/>
              </a:xfrm>
              <a:custGeom>
                <a:avLst/>
                <a:gdLst>
                  <a:gd name="T0" fmla="*/ 0 w 624"/>
                  <a:gd name="T1" fmla="*/ 0 h 317"/>
                  <a:gd name="T2" fmla="*/ 0 w 624"/>
                  <a:gd name="T3" fmla="*/ 2685 h 317"/>
                  <a:gd name="T4" fmla="*/ 624 w 624"/>
                  <a:gd name="T5" fmla="*/ 2685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3" name="Freeform 19"/>
              <p:cNvSpPr>
                <a:spLocks/>
              </p:cNvSpPr>
              <p:nvPr/>
            </p:nvSpPr>
            <p:spPr bwMode="ltGray">
              <a:xfrm rot="-5400000">
                <a:off x="4570" y="1755"/>
                <a:ext cx="624" cy="255"/>
              </a:xfrm>
              <a:custGeom>
                <a:avLst/>
                <a:gdLst>
                  <a:gd name="T0" fmla="*/ 0 w 624"/>
                  <a:gd name="T1" fmla="*/ 3 h 370"/>
                  <a:gd name="T2" fmla="*/ 0 w 624"/>
                  <a:gd name="T3" fmla="*/ 16 h 370"/>
                  <a:gd name="T4" fmla="*/ 624 w 624"/>
                  <a:gd name="T5" fmla="*/ 16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4"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5" name="Freeform 21"/>
              <p:cNvSpPr>
                <a:spLocks/>
              </p:cNvSpPr>
              <p:nvPr/>
            </p:nvSpPr>
            <p:spPr bwMode="ltGray">
              <a:xfrm rot="-5400000">
                <a:off x="5070" y="1695"/>
                <a:ext cx="624" cy="361"/>
              </a:xfrm>
              <a:custGeom>
                <a:avLst/>
                <a:gdLst>
                  <a:gd name="T0" fmla="*/ 0 w 624"/>
                  <a:gd name="T1" fmla="*/ 0 h 272"/>
                  <a:gd name="T2" fmla="*/ 0 w 624"/>
                  <a:gd name="T3" fmla="*/ 2617 h 272"/>
                  <a:gd name="T4" fmla="*/ 240 w 624"/>
                  <a:gd name="T5" fmla="*/ 2313 h 272"/>
                  <a:gd name="T6" fmla="*/ 624 w 624"/>
                  <a:gd name="T7" fmla="*/ 26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26" name="Freeform 22"/>
              <p:cNvSpPr>
                <a:spLocks/>
              </p:cNvSpPr>
              <p:nvPr/>
            </p:nvSpPr>
            <p:spPr bwMode="ltGray">
              <a:xfrm rot="-5400000">
                <a:off x="4797" y="1721"/>
                <a:ext cx="632" cy="316"/>
              </a:xfrm>
              <a:custGeom>
                <a:avLst/>
                <a:gdLst>
                  <a:gd name="T0" fmla="*/ 8 w 632"/>
                  <a:gd name="T1" fmla="*/ 15 h 362"/>
                  <a:gd name="T2" fmla="*/ 8 w 632"/>
                  <a:gd name="T3" fmla="*/ 107 h 362"/>
                  <a:gd name="T4" fmla="*/ 248 w 632"/>
                  <a:gd name="T5" fmla="*/ 107 h 362"/>
                  <a:gd name="T6" fmla="*/ 632 w 632"/>
                  <a:gd name="T7" fmla="*/ 107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grpSp>
        <p:sp>
          <p:nvSpPr>
            <p:cNvPr id="6" name="Freeform 23"/>
            <p:cNvSpPr>
              <a:spLocks/>
            </p:cNvSpPr>
            <p:nvPr/>
          </p:nvSpPr>
          <p:spPr bwMode="ltGray">
            <a:xfrm flipH="1">
              <a:off x="-2" y="1536"/>
              <a:ext cx="5762" cy="412"/>
            </a:xfrm>
            <a:custGeom>
              <a:avLst/>
              <a:gdLst>
                <a:gd name="T0" fmla="*/ 0 w 5762"/>
                <a:gd name="T1" fmla="*/ 338 h 385"/>
                <a:gd name="T2" fmla="*/ 5762 w 5762"/>
                <a:gd name="T3" fmla="*/ 322 h 385"/>
                <a:gd name="T4" fmla="*/ 5762 w 5762"/>
                <a:gd name="T5" fmla="*/ 4 h 385"/>
                <a:gd name="T6" fmla="*/ 0 w 5762"/>
                <a:gd name="T7" fmla="*/ 0 h 385"/>
                <a:gd name="T8" fmla="*/ 0 w 5762"/>
                <a:gd name="T9" fmla="*/ 338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sz="1800"/>
            </a:p>
          </p:txBody>
        </p:sp>
        <p:sp>
          <p:nvSpPr>
            <p:cNvPr id="7" name="Freeform 24"/>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xtLst>
              <a:ext uri="{91240B29-F687-4F45-9708-019B960494DF}">
                <a14:hiddenLine xmlns:a14="http://schemas.microsoft.com/office/drawing/2010/main" w="9525" cap="flat">
                  <a:solidFill>
                    <a:srgbClr val="000000"/>
                  </a:solidFill>
                  <a:prstDash val="solid"/>
                  <a:miter lim="800000"/>
                  <a:headEnd/>
                  <a:tailEnd/>
                </a14:hiddenLine>
              </a:ext>
            </a:extLst>
          </p:spPr>
          <p:txBody>
            <a:bodyPr wrap="none" anchor="ctr"/>
            <a:lstStyle/>
            <a:p>
              <a:endParaRPr lang="en-US" sz="1800"/>
            </a:p>
          </p:txBody>
        </p:sp>
      </p:grpSp>
      <p:sp>
        <p:nvSpPr>
          <p:cNvPr id="4121" name="Rectangle 25"/>
          <p:cNvSpPr>
            <a:spLocks noGrp="1" noChangeArrowheads="1"/>
          </p:cNvSpPr>
          <p:nvPr>
            <p:ph type="ctrTitle"/>
          </p:nvPr>
        </p:nvSpPr>
        <p:spPr>
          <a:xfrm>
            <a:off x="1563810" y="198438"/>
            <a:ext cx="10360501" cy="2286000"/>
          </a:xfrm>
        </p:spPr>
        <p:txBody>
          <a:bodyPr anchor="b">
            <a:spAutoFit/>
          </a:bodyPr>
          <a:lstStyle>
            <a:lvl1pPr>
              <a:defRPr sz="7200"/>
            </a:lvl1pPr>
          </a:lstStyle>
          <a:p>
            <a:r>
              <a:rPr lang="en-US"/>
              <a:t>Click to edit Master title style</a:t>
            </a:r>
          </a:p>
        </p:txBody>
      </p:sp>
      <p:sp>
        <p:nvSpPr>
          <p:cNvPr id="4122" name="Rectangle 26"/>
          <p:cNvSpPr>
            <a:spLocks noGrp="1" noChangeArrowheads="1"/>
          </p:cNvSpPr>
          <p:nvPr>
            <p:ph type="subTitle" idx="1"/>
          </p:nvPr>
        </p:nvSpPr>
        <p:spPr>
          <a:xfrm>
            <a:off x="1555345" y="3886200"/>
            <a:ext cx="8532178" cy="1752600"/>
          </a:xfrm>
        </p:spPr>
        <p:txBody>
          <a:bodyPr/>
          <a:lstStyle>
            <a:lvl1pPr marL="0" indent="0">
              <a:buFont typeface="Wingdings" pitchFamily="2" charset="2"/>
              <a:buNone/>
              <a:defRPr sz="4000"/>
            </a:lvl1pPr>
          </a:lstStyle>
          <a:p>
            <a:r>
              <a:rPr lang="en-US"/>
              <a:t>Click to edit Master subtitle style</a:t>
            </a:r>
          </a:p>
        </p:txBody>
      </p:sp>
      <p:sp>
        <p:nvSpPr>
          <p:cNvPr id="27" name="Rectangle 27"/>
          <p:cNvSpPr>
            <a:spLocks noGrp="1" noChangeArrowheads="1"/>
          </p:cNvSpPr>
          <p:nvPr>
            <p:ph type="dt" sz="half" idx="10"/>
          </p:nvPr>
        </p:nvSpPr>
        <p:spPr>
          <a:xfrm>
            <a:off x="1555345" y="6248400"/>
            <a:ext cx="2539339" cy="457200"/>
          </a:xfrm>
        </p:spPr>
        <p:txBody>
          <a:bodyPr/>
          <a:lstStyle>
            <a:lvl1pPr>
              <a:defRPr>
                <a:solidFill>
                  <a:srgbClr val="000000"/>
                </a:solidFill>
              </a:defRPr>
            </a:lvl1pPr>
          </a:lstStyle>
          <a:p>
            <a:fld id="{83829175-527E-46A3-863C-1BB1F163B849}" type="datetimeFigureOut">
              <a:rPr lang="en-US" smtClean="0"/>
              <a:t>2/12/2026</a:t>
            </a:fld>
            <a:endParaRPr lang="en-US" dirty="0"/>
          </a:p>
        </p:txBody>
      </p:sp>
      <p:sp>
        <p:nvSpPr>
          <p:cNvPr id="28" name="Rectangle 28"/>
          <p:cNvSpPr>
            <a:spLocks noGrp="1" noChangeArrowheads="1"/>
          </p:cNvSpPr>
          <p:nvPr>
            <p:ph type="ftr" sz="quarter" idx="11"/>
          </p:nvPr>
        </p:nvSpPr>
        <p:spPr/>
        <p:txBody>
          <a:bodyPr/>
          <a:lstStyle>
            <a:lvl1pPr>
              <a:defRPr>
                <a:solidFill>
                  <a:srgbClr val="000000"/>
                </a:solidFill>
              </a:defRPr>
            </a:lvl1pPr>
          </a:lstStyle>
          <a:p>
            <a:endParaRPr lang="en-US" dirty="0"/>
          </a:p>
        </p:txBody>
      </p:sp>
      <p:sp>
        <p:nvSpPr>
          <p:cNvPr id="29" name="Rectangle 29"/>
          <p:cNvSpPr>
            <a:spLocks noGrp="1" noChangeArrowheads="1"/>
          </p:cNvSpPr>
          <p:nvPr>
            <p:ph type="sldNum" sz="quarter" idx="12"/>
          </p:nvPr>
        </p:nvSpPr>
        <p:spPr/>
        <p:txBody>
          <a:bodyPr/>
          <a:lstStyle>
            <a:lvl1pPr>
              <a:defRPr>
                <a:solidFill>
                  <a:srgbClr val="000000"/>
                </a:solidFill>
              </a:defRPr>
            </a:lvl1pPr>
          </a:lstStyle>
          <a:p>
            <a:fld id="{E5137D0E-4A4F-4307-8994-C1891D747D59}" type="slidenum">
              <a:rPr lang="en-US" smtClean="0"/>
              <a:t>‹#›</a:t>
            </a:fld>
            <a:endParaRPr lang="en-US" dirty="0"/>
          </a:p>
        </p:txBody>
      </p:sp>
    </p:spTree>
    <p:extLst>
      <p:ext uri="{BB962C8B-B14F-4D97-AF65-F5344CB8AC3E}">
        <p14:creationId xmlns:p14="http://schemas.microsoft.com/office/powerpoint/2010/main" val="4109734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2/12/2026</a:t>
            </a:fld>
            <a:endParaRPr lang="en-US"/>
          </a:p>
        </p:txBody>
      </p:sp>
      <p:sp>
        <p:nvSpPr>
          <p:cNvPr id="5" name="Rectangle 28"/>
          <p:cNvSpPr>
            <a:spLocks noGrp="1" noChangeArrowheads="1"/>
          </p:cNvSpPr>
          <p:nvPr>
            <p:ph type="ftr" sz="quarter" idx="11"/>
          </p:nvPr>
        </p:nvSpPr>
        <p:spPr>
          <a:ln/>
        </p:spPr>
        <p:txBody>
          <a:bodyPr/>
          <a:lstStyle>
            <a:lvl1pPr>
              <a:defRPr/>
            </a:lvl1pPr>
          </a:lstStyle>
          <a:p>
            <a:endParaRPr lang="en-US" dirty="0"/>
          </a:p>
        </p:txBody>
      </p:sp>
      <p:sp>
        <p:nvSpPr>
          <p:cNvPr id="6"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502362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4186" y="457200"/>
            <a:ext cx="2590125"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63810" y="457200"/>
            <a:ext cx="7567229"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2/12/2026</a:t>
            </a:fld>
            <a:endParaRPr lang="en-US"/>
          </a:p>
        </p:txBody>
      </p:sp>
      <p:sp>
        <p:nvSpPr>
          <p:cNvPr id="5" name="Rectangle 28"/>
          <p:cNvSpPr>
            <a:spLocks noGrp="1" noChangeArrowheads="1"/>
          </p:cNvSpPr>
          <p:nvPr>
            <p:ph type="ftr" sz="quarter" idx="11"/>
          </p:nvPr>
        </p:nvSpPr>
        <p:spPr>
          <a:ln/>
        </p:spPr>
        <p:txBody>
          <a:bodyPr/>
          <a:lstStyle>
            <a:lvl1pPr>
              <a:defRPr/>
            </a:lvl1pPr>
          </a:lstStyle>
          <a:p>
            <a:endParaRPr lang="en-US"/>
          </a:p>
        </p:txBody>
      </p:sp>
      <p:sp>
        <p:nvSpPr>
          <p:cNvPr id="6"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2179735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2/12/2026</a:t>
            </a:fld>
            <a:endParaRPr lang="en-US" dirty="0"/>
          </a:p>
        </p:txBody>
      </p:sp>
      <p:sp>
        <p:nvSpPr>
          <p:cNvPr id="5" name="Rectangle 28"/>
          <p:cNvSpPr>
            <a:spLocks noGrp="1" noChangeArrowheads="1"/>
          </p:cNvSpPr>
          <p:nvPr>
            <p:ph type="ftr" sz="quarter" idx="11"/>
          </p:nvPr>
        </p:nvSpPr>
        <p:spPr>
          <a:ln/>
        </p:spPr>
        <p:txBody>
          <a:bodyPr/>
          <a:lstStyle>
            <a:lvl1pPr>
              <a:defRPr/>
            </a:lvl1pPr>
          </a:lstStyle>
          <a:p>
            <a:endParaRPr lang="en-US" dirty="0"/>
          </a:p>
        </p:txBody>
      </p:sp>
      <p:sp>
        <p:nvSpPr>
          <p:cNvPr id="6"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dirty="0"/>
          </a:p>
        </p:txBody>
      </p:sp>
    </p:spTree>
    <p:extLst>
      <p:ext uri="{BB962C8B-B14F-4D97-AF65-F5344CB8AC3E}">
        <p14:creationId xmlns:p14="http://schemas.microsoft.com/office/powerpoint/2010/main" val="128650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833" y="4406901"/>
            <a:ext cx="10360501"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2833" y="2906713"/>
            <a:ext cx="10360501"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2/12/2026</a:t>
            </a:fld>
            <a:endParaRPr lang="en-US" dirty="0"/>
          </a:p>
        </p:txBody>
      </p:sp>
      <p:sp>
        <p:nvSpPr>
          <p:cNvPr id="5" name="Rectangle 28"/>
          <p:cNvSpPr>
            <a:spLocks noGrp="1" noChangeArrowheads="1"/>
          </p:cNvSpPr>
          <p:nvPr>
            <p:ph type="ftr" sz="quarter" idx="11"/>
          </p:nvPr>
        </p:nvSpPr>
        <p:spPr>
          <a:ln/>
        </p:spPr>
        <p:txBody>
          <a:bodyPr/>
          <a:lstStyle>
            <a:lvl1pPr>
              <a:defRPr/>
            </a:lvl1pPr>
          </a:lstStyle>
          <a:p>
            <a:endParaRPr lang="en-US" dirty="0"/>
          </a:p>
        </p:txBody>
      </p:sp>
      <p:sp>
        <p:nvSpPr>
          <p:cNvPr id="6"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dirty="0"/>
          </a:p>
        </p:txBody>
      </p:sp>
    </p:spTree>
    <p:extLst>
      <p:ext uri="{BB962C8B-B14F-4D97-AF65-F5344CB8AC3E}">
        <p14:creationId xmlns:p14="http://schemas.microsoft.com/office/powerpoint/2010/main" val="3787389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63810" y="1981200"/>
            <a:ext cx="507867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45634" y="1981200"/>
            <a:ext cx="507867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2/12/2026</a:t>
            </a:fld>
            <a:endParaRPr lang="en-US"/>
          </a:p>
        </p:txBody>
      </p:sp>
      <p:sp>
        <p:nvSpPr>
          <p:cNvPr id="6" name="Rectangle 28"/>
          <p:cNvSpPr>
            <a:spLocks noGrp="1" noChangeArrowheads="1"/>
          </p:cNvSpPr>
          <p:nvPr>
            <p:ph type="ftr" sz="quarter" idx="11"/>
          </p:nvPr>
        </p:nvSpPr>
        <p:spPr>
          <a:ln/>
        </p:spPr>
        <p:txBody>
          <a:bodyPr/>
          <a:lstStyle>
            <a:lvl1pPr>
              <a:defRPr/>
            </a:lvl1pPr>
          </a:lstStyle>
          <a:p>
            <a:endParaRPr lang="en-US" dirty="0"/>
          </a:p>
        </p:txBody>
      </p:sp>
      <p:sp>
        <p:nvSpPr>
          <p:cNvPr id="7"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856155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441" y="274638"/>
            <a:ext cx="10969943"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441" y="1535113"/>
            <a:ext cx="53855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441" y="2174875"/>
            <a:ext cx="53855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1754" y="1535113"/>
            <a:ext cx="53876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1754" y="2174875"/>
            <a:ext cx="53876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2/12/2026</a:t>
            </a:fld>
            <a:endParaRPr lang="en-US" dirty="0"/>
          </a:p>
        </p:txBody>
      </p:sp>
      <p:sp>
        <p:nvSpPr>
          <p:cNvPr id="8" name="Rectangle 28"/>
          <p:cNvSpPr>
            <a:spLocks noGrp="1" noChangeArrowheads="1"/>
          </p:cNvSpPr>
          <p:nvPr>
            <p:ph type="ftr" sz="quarter" idx="11"/>
          </p:nvPr>
        </p:nvSpPr>
        <p:spPr>
          <a:ln/>
        </p:spPr>
        <p:txBody>
          <a:bodyPr/>
          <a:lstStyle>
            <a:lvl1pPr>
              <a:defRPr/>
            </a:lvl1pPr>
          </a:lstStyle>
          <a:p>
            <a:endParaRPr lang="en-US" dirty="0"/>
          </a:p>
        </p:txBody>
      </p:sp>
      <p:sp>
        <p:nvSpPr>
          <p:cNvPr id="9"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1885489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2/12/2026</a:t>
            </a:fld>
            <a:endParaRPr lang="en-US"/>
          </a:p>
        </p:txBody>
      </p:sp>
      <p:sp>
        <p:nvSpPr>
          <p:cNvPr id="4" name="Rectangle 28"/>
          <p:cNvSpPr>
            <a:spLocks noGrp="1" noChangeArrowheads="1"/>
          </p:cNvSpPr>
          <p:nvPr>
            <p:ph type="ftr" sz="quarter" idx="11"/>
          </p:nvPr>
        </p:nvSpPr>
        <p:spPr>
          <a:ln/>
        </p:spPr>
        <p:txBody>
          <a:bodyPr/>
          <a:lstStyle>
            <a:lvl1pPr>
              <a:defRPr/>
            </a:lvl1pPr>
          </a:lstStyle>
          <a:p>
            <a:endParaRPr lang="en-US" dirty="0"/>
          </a:p>
        </p:txBody>
      </p:sp>
      <p:sp>
        <p:nvSpPr>
          <p:cNvPr id="5"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674062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t>2/12/2026</a:t>
            </a:fld>
            <a:endParaRPr lang="en-US"/>
          </a:p>
        </p:txBody>
      </p:sp>
      <p:sp>
        <p:nvSpPr>
          <p:cNvPr id="3" name="Rectangle 28"/>
          <p:cNvSpPr>
            <a:spLocks noGrp="1" noChangeArrowheads="1"/>
          </p:cNvSpPr>
          <p:nvPr>
            <p:ph type="ftr" sz="quarter" idx="11"/>
          </p:nvPr>
        </p:nvSpPr>
        <p:spPr>
          <a:ln/>
        </p:spPr>
        <p:txBody>
          <a:bodyPr/>
          <a:lstStyle>
            <a:lvl1pPr>
              <a:defRPr/>
            </a:lvl1pPr>
          </a:lstStyle>
          <a:p>
            <a:endParaRPr lang="en-US"/>
          </a:p>
        </p:txBody>
      </p:sp>
      <p:sp>
        <p:nvSpPr>
          <p:cNvPr id="4"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t>‹#›</a:t>
            </a:fld>
            <a:endParaRPr lang="en-US"/>
          </a:p>
        </p:txBody>
      </p:sp>
    </p:spTree>
    <p:extLst>
      <p:ext uri="{BB962C8B-B14F-4D97-AF65-F5344CB8AC3E}">
        <p14:creationId xmlns:p14="http://schemas.microsoft.com/office/powerpoint/2010/main" val="261835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442" y="273050"/>
            <a:ext cx="401003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5492" y="273051"/>
            <a:ext cx="681389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442" y="1435101"/>
            <a:ext cx="401003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p:cNvSpPr>
            <a:spLocks noGrp="1" noChangeArrowheads="1"/>
          </p:cNvSpPr>
          <p:nvPr>
            <p:ph type="dt" sz="half" idx="10"/>
          </p:nvPr>
        </p:nvSpPr>
        <p:spPr>
          <a:ln/>
        </p:spPr>
        <p:txBody>
          <a:bodyPr/>
          <a:lstStyle>
            <a:lvl1pPr>
              <a:defRPr/>
            </a:lvl1pPr>
          </a:lstStyle>
          <a:p>
            <a:fld id="{83829175-527E-46A3-863C-1BB1F163B849}" type="datetimeFigureOut">
              <a:rPr lang="en-US" smtClean="0"/>
              <a:pPr/>
              <a:t>2/12/2026</a:t>
            </a:fld>
            <a:endParaRPr lang="en-US" dirty="0"/>
          </a:p>
        </p:txBody>
      </p:sp>
      <p:sp>
        <p:nvSpPr>
          <p:cNvPr id="6" name="Rectangle 28"/>
          <p:cNvSpPr>
            <a:spLocks noGrp="1" noChangeArrowheads="1"/>
          </p:cNvSpPr>
          <p:nvPr>
            <p:ph type="ftr" sz="quarter" idx="11"/>
          </p:nvPr>
        </p:nvSpPr>
        <p:spPr>
          <a:ln/>
        </p:spPr>
        <p:txBody>
          <a:bodyPr/>
          <a:lstStyle>
            <a:lvl1pPr>
              <a:defRPr/>
            </a:lvl1pPr>
          </a:lstStyle>
          <a:p>
            <a:endParaRPr lang="en-US" dirty="0"/>
          </a:p>
        </p:txBody>
      </p:sp>
      <p:sp>
        <p:nvSpPr>
          <p:cNvPr id="7" name="Rectangle 29"/>
          <p:cNvSpPr>
            <a:spLocks noGrp="1" noChangeArrowheads="1"/>
          </p:cNvSpPr>
          <p:nvPr>
            <p:ph type="sldNum" sz="quarter" idx="12"/>
          </p:nvPr>
        </p:nvSpPr>
        <p:spPr>
          <a:ln/>
        </p:spPr>
        <p:txBody>
          <a:bodyPr/>
          <a:lstStyle>
            <a:lvl1pPr>
              <a:defRPr/>
            </a:lvl1pPr>
          </a:lstStyle>
          <a:p>
            <a:fld id="{E5137D0E-4A4F-4307-8994-C1891D747D59}" type="slidenum">
              <a:rPr lang="en-US" smtClean="0"/>
              <a:pPr/>
              <a:t>‹#›</a:t>
            </a:fld>
            <a:endParaRPr lang="en-US" dirty="0"/>
          </a:p>
        </p:txBody>
      </p:sp>
    </p:spTree>
    <p:extLst>
      <p:ext uri="{BB962C8B-B14F-4D97-AF65-F5344CB8AC3E}">
        <p14:creationId xmlns:p14="http://schemas.microsoft.com/office/powerpoint/2010/main" val="2596801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095" y="4800600"/>
            <a:ext cx="7313295"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095" y="612775"/>
            <a:ext cx="731329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095" y="5367338"/>
            <a:ext cx="731329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p:cNvSpPr>
            <a:spLocks noGrp="1" noChangeArrowheads="1"/>
          </p:cNvSpPr>
          <p:nvPr>
            <p:ph type="dt" sz="half" idx="10"/>
          </p:nvPr>
        </p:nvSpPr>
        <p:spPr>
          <a:ln/>
        </p:spPr>
        <p:txBody>
          <a:bodyPr/>
          <a:lstStyle>
            <a:lvl1pPr>
              <a:defRPr/>
            </a:lvl1pPr>
          </a:lstStyle>
          <a:p>
            <a:pPr>
              <a:defRPr/>
            </a:pPr>
            <a:endParaRPr lang="en-US"/>
          </a:p>
        </p:txBody>
      </p:sp>
      <p:sp>
        <p:nvSpPr>
          <p:cNvPr id="6" name="Rectangle 28"/>
          <p:cNvSpPr>
            <a:spLocks noGrp="1" noChangeArrowheads="1"/>
          </p:cNvSpPr>
          <p:nvPr>
            <p:ph type="ftr" sz="quarter" idx="11"/>
          </p:nvPr>
        </p:nvSpPr>
        <p:spPr>
          <a:ln/>
        </p:spPr>
        <p:txBody>
          <a:bodyPr/>
          <a:lstStyle>
            <a:lvl1pPr>
              <a:defRPr/>
            </a:lvl1pPr>
          </a:lstStyle>
          <a:p>
            <a:pPr>
              <a:defRPr/>
            </a:pPr>
            <a:endParaRPr lang="en-US"/>
          </a:p>
        </p:txBody>
      </p:sp>
      <p:sp>
        <p:nvSpPr>
          <p:cNvPr id="7" name="Rectangle 29"/>
          <p:cNvSpPr>
            <a:spLocks noGrp="1" noChangeArrowheads="1"/>
          </p:cNvSpPr>
          <p:nvPr>
            <p:ph type="sldNum" sz="quarter" idx="12"/>
          </p:nvPr>
        </p:nvSpPr>
        <p:spPr>
          <a:ln/>
        </p:spPr>
        <p:txBody>
          <a:bodyPr/>
          <a:lstStyle>
            <a:lvl1pPr>
              <a:defRPr/>
            </a:lvl1pPr>
          </a:lstStyle>
          <a:p>
            <a:fld id="{7529812D-1B85-4771-A71A-AE9431CFD37B}" type="slidenum">
              <a:rPr lang="en-US" altLang="en-US"/>
              <a:pPr/>
              <a:t>‹#›</a:t>
            </a:fld>
            <a:endParaRPr lang="en-US" altLang="en-US"/>
          </a:p>
        </p:txBody>
      </p:sp>
    </p:spTree>
    <p:extLst>
      <p:ext uri="{BB962C8B-B14F-4D97-AF65-F5344CB8AC3E}">
        <p14:creationId xmlns:p14="http://schemas.microsoft.com/office/powerpoint/2010/main" val="3527033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 y="-4763"/>
            <a:ext cx="1417797" cy="6858001"/>
            <a:chOff x="0" y="-3"/>
            <a:chExt cx="670" cy="4320"/>
          </a:xfrm>
        </p:grpSpPr>
        <p:grpSp>
          <p:nvGrpSpPr>
            <p:cNvPr id="1032" name="Group 3"/>
            <p:cNvGrpSpPr>
              <a:grpSpLocks/>
            </p:cNvGrpSpPr>
            <p:nvPr/>
          </p:nvGrpSpPr>
          <p:grpSpPr bwMode="auto">
            <a:xfrm rot="16200000" flipH="1">
              <a:off x="-1815" y="1838"/>
              <a:ext cx="4320" cy="638"/>
              <a:chOff x="-2" y="1562"/>
              <a:chExt cx="5762" cy="638"/>
            </a:xfrm>
          </p:grpSpPr>
          <p:sp>
            <p:nvSpPr>
              <p:cNvPr id="1035" name="Freeform 4"/>
              <p:cNvSpPr>
                <a:spLocks/>
              </p:cNvSpPr>
              <p:nvPr/>
            </p:nvSpPr>
            <p:spPr bwMode="ltGray">
              <a:xfrm rot="-5400000">
                <a:off x="2554" y="-990"/>
                <a:ext cx="624" cy="5746"/>
              </a:xfrm>
              <a:custGeom>
                <a:avLst/>
                <a:gdLst>
                  <a:gd name="T0" fmla="*/ 0 w 1000"/>
                  <a:gd name="T1" fmla="*/ 0 h 720"/>
                  <a:gd name="T2" fmla="*/ 0 w 1000"/>
                  <a:gd name="T3" fmla="*/ 2147483647 h 720"/>
                  <a:gd name="T4" fmla="*/ 23 w 1000"/>
                  <a:gd name="T5" fmla="*/ 2147483647 h 720"/>
                  <a:gd name="T6" fmla="*/ 23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36" name="Freeform 5"/>
              <p:cNvSpPr>
                <a:spLocks/>
              </p:cNvSpPr>
              <p:nvPr/>
            </p:nvSpPr>
            <p:spPr bwMode="ltGray">
              <a:xfrm rot="-5400000">
                <a:off x="1323" y="1669"/>
                <a:ext cx="624" cy="421"/>
              </a:xfrm>
              <a:custGeom>
                <a:avLst/>
                <a:gdLst>
                  <a:gd name="T0" fmla="*/ 0 w 624"/>
                  <a:gd name="T1" fmla="*/ 0 h 317"/>
                  <a:gd name="T2" fmla="*/ 0 w 624"/>
                  <a:gd name="T3" fmla="*/ 2628 h 317"/>
                  <a:gd name="T4" fmla="*/ 624 w 624"/>
                  <a:gd name="T5" fmla="*/ 262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37" name="Freeform 6"/>
              <p:cNvSpPr>
                <a:spLocks/>
              </p:cNvSpPr>
              <p:nvPr/>
            </p:nvSpPr>
            <p:spPr bwMode="ltGray">
              <a:xfrm rot="-5400000">
                <a:off x="952" y="1683"/>
                <a:ext cx="624" cy="423"/>
              </a:xfrm>
              <a:custGeom>
                <a:avLst/>
                <a:gdLst>
                  <a:gd name="T0" fmla="*/ 0 w 624"/>
                  <a:gd name="T1" fmla="*/ 0 h 317"/>
                  <a:gd name="T2" fmla="*/ 0 w 624"/>
                  <a:gd name="T3" fmla="*/ 2733 h 317"/>
                  <a:gd name="T4" fmla="*/ 624 w 624"/>
                  <a:gd name="T5" fmla="*/ 2733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38" name="Freeform 7"/>
              <p:cNvSpPr>
                <a:spLocks/>
              </p:cNvSpPr>
              <p:nvPr/>
            </p:nvSpPr>
            <p:spPr bwMode="ltGray">
              <a:xfrm rot="-5400000">
                <a:off x="-87" y="1767"/>
                <a:ext cx="624" cy="255"/>
              </a:xfrm>
              <a:custGeom>
                <a:avLst/>
                <a:gdLst>
                  <a:gd name="T0" fmla="*/ 0 w 624"/>
                  <a:gd name="T1" fmla="*/ 3 h 370"/>
                  <a:gd name="T2" fmla="*/ 0 w 624"/>
                  <a:gd name="T3" fmla="*/ 16 h 370"/>
                  <a:gd name="T4" fmla="*/ 624 w 624"/>
                  <a:gd name="T5" fmla="*/ 16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39" name="Freeform 8"/>
              <p:cNvSpPr>
                <a:spLocks/>
              </p:cNvSpPr>
              <p:nvPr/>
            </p:nvSpPr>
            <p:spPr bwMode="ltGray">
              <a:xfrm rot="-5400000">
                <a:off x="664" y="1733"/>
                <a:ext cx="624" cy="293"/>
              </a:xfrm>
              <a:custGeom>
                <a:avLst/>
                <a:gdLst>
                  <a:gd name="T0" fmla="*/ 0 w 624"/>
                  <a:gd name="T1" fmla="*/ 0 h 317"/>
                  <a:gd name="T2" fmla="*/ 0 w 624"/>
                  <a:gd name="T3" fmla="*/ 144 h 317"/>
                  <a:gd name="T4" fmla="*/ 624 w 624"/>
                  <a:gd name="T5" fmla="*/ 14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0" name="Freeform 9"/>
              <p:cNvSpPr>
                <a:spLocks/>
              </p:cNvSpPr>
              <p:nvPr/>
            </p:nvSpPr>
            <p:spPr bwMode="ltGray">
              <a:xfrm rot="-5400000">
                <a:off x="423" y="1699"/>
                <a:ext cx="624" cy="364"/>
              </a:xfrm>
              <a:custGeom>
                <a:avLst/>
                <a:gdLst>
                  <a:gd name="T0" fmla="*/ 0 w 624"/>
                  <a:gd name="T1" fmla="*/ 0 h 272"/>
                  <a:gd name="T2" fmla="*/ 0 w 624"/>
                  <a:gd name="T3" fmla="*/ 2800 h 272"/>
                  <a:gd name="T4" fmla="*/ 240 w 624"/>
                  <a:gd name="T5" fmla="*/ 2466 h 272"/>
                  <a:gd name="T6" fmla="*/ 624 w 624"/>
                  <a:gd name="T7" fmla="*/ 2800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1" name="Freeform 10"/>
              <p:cNvSpPr>
                <a:spLocks/>
              </p:cNvSpPr>
              <p:nvPr/>
            </p:nvSpPr>
            <p:spPr bwMode="ltGray">
              <a:xfrm rot="-5400000">
                <a:off x="136" y="1728"/>
                <a:ext cx="632" cy="316"/>
              </a:xfrm>
              <a:custGeom>
                <a:avLst/>
                <a:gdLst>
                  <a:gd name="T0" fmla="*/ 8 w 632"/>
                  <a:gd name="T1" fmla="*/ 15 h 362"/>
                  <a:gd name="T2" fmla="*/ 8 w 632"/>
                  <a:gd name="T3" fmla="*/ 107 h 362"/>
                  <a:gd name="T4" fmla="*/ 248 w 632"/>
                  <a:gd name="T5" fmla="*/ 107 h 362"/>
                  <a:gd name="T6" fmla="*/ 632 w 632"/>
                  <a:gd name="T7" fmla="*/ 107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2" name="Freeform 11"/>
              <p:cNvSpPr>
                <a:spLocks/>
              </p:cNvSpPr>
              <p:nvPr/>
            </p:nvSpPr>
            <p:spPr bwMode="ltGray">
              <a:xfrm rot="-5400000">
                <a:off x="3171" y="1650"/>
                <a:ext cx="624" cy="420"/>
              </a:xfrm>
              <a:custGeom>
                <a:avLst/>
                <a:gdLst>
                  <a:gd name="T0" fmla="*/ 0 w 624"/>
                  <a:gd name="T1" fmla="*/ 0 h 317"/>
                  <a:gd name="T2" fmla="*/ 0 w 624"/>
                  <a:gd name="T3" fmla="*/ 2578 h 317"/>
                  <a:gd name="T4" fmla="*/ 624 w 624"/>
                  <a:gd name="T5" fmla="*/ 257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3" name="Freeform 12"/>
              <p:cNvSpPr>
                <a:spLocks/>
              </p:cNvSpPr>
              <p:nvPr/>
            </p:nvSpPr>
            <p:spPr bwMode="ltGray">
              <a:xfrm rot="-5400000">
                <a:off x="2870" y="1664"/>
                <a:ext cx="624" cy="421"/>
              </a:xfrm>
              <a:custGeom>
                <a:avLst/>
                <a:gdLst>
                  <a:gd name="T0" fmla="*/ 0 w 624"/>
                  <a:gd name="T1" fmla="*/ 0 h 317"/>
                  <a:gd name="T2" fmla="*/ 0 w 624"/>
                  <a:gd name="T3" fmla="*/ 2628 h 317"/>
                  <a:gd name="T4" fmla="*/ 624 w 624"/>
                  <a:gd name="T5" fmla="*/ 262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4" name="Freeform 13"/>
              <p:cNvSpPr>
                <a:spLocks/>
              </p:cNvSpPr>
              <p:nvPr/>
            </p:nvSpPr>
            <p:spPr bwMode="ltGray">
              <a:xfrm rot="-5400000">
                <a:off x="1829" y="1747"/>
                <a:ext cx="624" cy="256"/>
              </a:xfrm>
              <a:custGeom>
                <a:avLst/>
                <a:gdLst>
                  <a:gd name="T0" fmla="*/ 0 w 624"/>
                  <a:gd name="T1" fmla="*/ 3 h 370"/>
                  <a:gd name="T2" fmla="*/ 0 w 624"/>
                  <a:gd name="T3" fmla="*/ 17 h 370"/>
                  <a:gd name="T4" fmla="*/ 624 w 624"/>
                  <a:gd name="T5" fmla="*/ 17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5" name="Freeform 14"/>
              <p:cNvSpPr>
                <a:spLocks/>
              </p:cNvSpPr>
              <p:nvPr/>
            </p:nvSpPr>
            <p:spPr bwMode="ltGray">
              <a:xfrm rot="-5400000">
                <a:off x="2532" y="1729"/>
                <a:ext cx="624" cy="292"/>
              </a:xfrm>
              <a:custGeom>
                <a:avLst/>
                <a:gdLst>
                  <a:gd name="T0" fmla="*/ 0 w 624"/>
                  <a:gd name="T1" fmla="*/ 0 h 317"/>
                  <a:gd name="T2" fmla="*/ 0 w 624"/>
                  <a:gd name="T3" fmla="*/ 142 h 317"/>
                  <a:gd name="T4" fmla="*/ 624 w 624"/>
                  <a:gd name="T5" fmla="*/ 14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6" name="Freeform 15"/>
              <p:cNvSpPr>
                <a:spLocks/>
              </p:cNvSpPr>
              <p:nvPr/>
            </p:nvSpPr>
            <p:spPr bwMode="ltGray">
              <a:xfrm rot="-5400000">
                <a:off x="2330" y="1695"/>
                <a:ext cx="624" cy="360"/>
              </a:xfrm>
              <a:custGeom>
                <a:avLst/>
                <a:gdLst>
                  <a:gd name="T0" fmla="*/ 0 w 624"/>
                  <a:gd name="T1" fmla="*/ 0 h 272"/>
                  <a:gd name="T2" fmla="*/ 0 w 624"/>
                  <a:gd name="T3" fmla="*/ 2560 h 272"/>
                  <a:gd name="T4" fmla="*/ 240 w 624"/>
                  <a:gd name="T5" fmla="*/ 2259 h 272"/>
                  <a:gd name="T6" fmla="*/ 624 w 624"/>
                  <a:gd name="T7" fmla="*/ 2560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7" name="Freeform 16"/>
              <p:cNvSpPr>
                <a:spLocks/>
              </p:cNvSpPr>
              <p:nvPr/>
            </p:nvSpPr>
            <p:spPr bwMode="ltGray">
              <a:xfrm rot="-5400000">
                <a:off x="2023" y="1721"/>
                <a:ext cx="632" cy="316"/>
              </a:xfrm>
              <a:custGeom>
                <a:avLst/>
                <a:gdLst>
                  <a:gd name="T0" fmla="*/ 8 w 632"/>
                  <a:gd name="T1" fmla="*/ 15 h 362"/>
                  <a:gd name="T2" fmla="*/ 8 w 632"/>
                  <a:gd name="T3" fmla="*/ 107 h 362"/>
                  <a:gd name="T4" fmla="*/ 248 w 632"/>
                  <a:gd name="T5" fmla="*/ 107 h 362"/>
                  <a:gd name="T6" fmla="*/ 632 w 632"/>
                  <a:gd name="T7" fmla="*/ 107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8" name="Freeform 17"/>
              <p:cNvSpPr>
                <a:spLocks/>
              </p:cNvSpPr>
              <p:nvPr/>
            </p:nvSpPr>
            <p:spPr bwMode="ltGray">
              <a:xfrm rot="-5400000">
                <a:off x="4039" y="1640"/>
                <a:ext cx="624" cy="420"/>
              </a:xfrm>
              <a:custGeom>
                <a:avLst/>
                <a:gdLst>
                  <a:gd name="T0" fmla="*/ 0 w 624"/>
                  <a:gd name="T1" fmla="*/ 0 h 317"/>
                  <a:gd name="T2" fmla="*/ 0 w 624"/>
                  <a:gd name="T3" fmla="*/ 2578 h 317"/>
                  <a:gd name="T4" fmla="*/ 624 w 624"/>
                  <a:gd name="T5" fmla="*/ 257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49" name="Freeform 18"/>
              <p:cNvSpPr>
                <a:spLocks/>
              </p:cNvSpPr>
              <p:nvPr/>
            </p:nvSpPr>
            <p:spPr bwMode="ltGray">
              <a:xfrm rot="-5400000">
                <a:off x="3677" y="1653"/>
                <a:ext cx="624" cy="423"/>
              </a:xfrm>
              <a:custGeom>
                <a:avLst/>
                <a:gdLst>
                  <a:gd name="T0" fmla="*/ 0 w 624"/>
                  <a:gd name="T1" fmla="*/ 0 h 317"/>
                  <a:gd name="T2" fmla="*/ 0 w 624"/>
                  <a:gd name="T3" fmla="*/ 2733 h 317"/>
                  <a:gd name="T4" fmla="*/ 624 w 624"/>
                  <a:gd name="T5" fmla="*/ 2733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50" name="Freeform 19"/>
              <p:cNvSpPr>
                <a:spLocks/>
              </p:cNvSpPr>
              <p:nvPr/>
            </p:nvSpPr>
            <p:spPr bwMode="ltGray">
              <a:xfrm rot="-5400000">
                <a:off x="4524" y="1732"/>
                <a:ext cx="624" cy="255"/>
              </a:xfrm>
              <a:custGeom>
                <a:avLst/>
                <a:gdLst>
                  <a:gd name="T0" fmla="*/ 0 w 624"/>
                  <a:gd name="T1" fmla="*/ 3 h 370"/>
                  <a:gd name="T2" fmla="*/ 0 w 624"/>
                  <a:gd name="T3" fmla="*/ 16 h 370"/>
                  <a:gd name="T4" fmla="*/ 624 w 624"/>
                  <a:gd name="T5" fmla="*/ 16 h 370"/>
                  <a:gd name="T6" fmla="*/ 624 w 624"/>
                  <a:gd name="T7" fmla="*/ 3 h 370"/>
                  <a:gd name="T8" fmla="*/ 384 w 624"/>
                  <a:gd name="T9" fmla="*/ 1 h 370"/>
                  <a:gd name="T10" fmla="*/ 0 w 624"/>
                  <a:gd name="T11" fmla="*/ 3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51" name="Freeform 20"/>
              <p:cNvSpPr>
                <a:spLocks/>
              </p:cNvSpPr>
              <p:nvPr/>
            </p:nvSpPr>
            <p:spPr bwMode="ltGray">
              <a:xfrm>
                <a:off x="5469" y="1547"/>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52" name="Freeform 21"/>
              <p:cNvSpPr>
                <a:spLocks/>
              </p:cNvSpPr>
              <p:nvPr/>
            </p:nvSpPr>
            <p:spPr bwMode="ltGray">
              <a:xfrm rot="-5400000">
                <a:off x="5059" y="1665"/>
                <a:ext cx="624" cy="360"/>
              </a:xfrm>
              <a:custGeom>
                <a:avLst/>
                <a:gdLst>
                  <a:gd name="T0" fmla="*/ 0 w 624"/>
                  <a:gd name="T1" fmla="*/ 0 h 272"/>
                  <a:gd name="T2" fmla="*/ 0 w 624"/>
                  <a:gd name="T3" fmla="*/ 2560 h 272"/>
                  <a:gd name="T4" fmla="*/ 240 w 624"/>
                  <a:gd name="T5" fmla="*/ 2259 h 272"/>
                  <a:gd name="T6" fmla="*/ 624 w 624"/>
                  <a:gd name="T7" fmla="*/ 2560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sp>
            <p:nvSpPr>
              <p:cNvPr id="1053" name="Freeform 22"/>
              <p:cNvSpPr>
                <a:spLocks/>
              </p:cNvSpPr>
              <p:nvPr/>
            </p:nvSpPr>
            <p:spPr bwMode="ltGray">
              <a:xfrm rot="-5400000">
                <a:off x="4756" y="1691"/>
                <a:ext cx="632" cy="316"/>
              </a:xfrm>
              <a:custGeom>
                <a:avLst/>
                <a:gdLst>
                  <a:gd name="T0" fmla="*/ 8 w 632"/>
                  <a:gd name="T1" fmla="*/ 15 h 362"/>
                  <a:gd name="T2" fmla="*/ 8 w 632"/>
                  <a:gd name="T3" fmla="*/ 107 h 362"/>
                  <a:gd name="T4" fmla="*/ 248 w 632"/>
                  <a:gd name="T5" fmla="*/ 107 h 362"/>
                  <a:gd name="T6" fmla="*/ 632 w 632"/>
                  <a:gd name="T7" fmla="*/ 107 h 362"/>
                  <a:gd name="T8" fmla="*/ 632 w 632"/>
                  <a:gd name="T9" fmla="*/ 15 h 362"/>
                  <a:gd name="T10" fmla="*/ 104 w 632"/>
                  <a:gd name="T11" fmla="*/ 15 h 362"/>
                  <a:gd name="T12" fmla="*/ 8 w 632"/>
                  <a:gd name="T13" fmla="*/ 15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a:p>
            </p:txBody>
          </p:sp>
        </p:grpSp>
        <p:sp>
          <p:nvSpPr>
            <p:cNvPr id="1033" name="Freeform 23"/>
            <p:cNvSpPr>
              <a:spLocks/>
            </p:cNvSpPr>
            <p:nvPr/>
          </p:nvSpPr>
          <p:spPr bwMode="ltGray">
            <a:xfrm rot="16200000" flipH="1">
              <a:off x="-1954" y="1951"/>
              <a:ext cx="4320" cy="412"/>
            </a:xfrm>
            <a:custGeom>
              <a:avLst/>
              <a:gdLst>
                <a:gd name="T0" fmla="*/ 0 w 5762"/>
                <a:gd name="T1" fmla="*/ 338 h 385"/>
                <a:gd name="T2" fmla="*/ 575 w 5762"/>
                <a:gd name="T3" fmla="*/ 322 h 385"/>
                <a:gd name="T4" fmla="*/ 575 w 5762"/>
                <a:gd name="T5" fmla="*/ 4 h 385"/>
                <a:gd name="T6" fmla="*/ 0 w 5762"/>
                <a:gd name="T7" fmla="*/ 0 h 385"/>
                <a:gd name="T8" fmla="*/ 0 w 5762"/>
                <a:gd name="T9" fmla="*/ 338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sz="1800"/>
            </a:p>
          </p:txBody>
        </p:sp>
        <p:sp>
          <p:nvSpPr>
            <p:cNvPr id="1034" name="Freeform 24"/>
            <p:cNvSpPr>
              <a:spLocks/>
            </p:cNvSpPr>
            <p:nvPr/>
          </p:nvSpPr>
          <p:spPr bwMode="ltGray">
            <a:xfrm rot="16200000" flipH="1">
              <a:off x="-1584" y="2062"/>
              <a:ext cx="4319" cy="189"/>
            </a:xfrm>
            <a:custGeom>
              <a:avLst/>
              <a:gdLst>
                <a:gd name="T0" fmla="*/ 0 w 5761"/>
                <a:gd name="T1" fmla="*/ 28 h 189"/>
                <a:gd name="T2" fmla="*/ 575 w 5761"/>
                <a:gd name="T3" fmla="*/ 0 h 189"/>
                <a:gd name="T4" fmla="*/ 575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sz="1800"/>
            </a:p>
          </p:txBody>
        </p:sp>
      </p:grpSp>
      <p:sp>
        <p:nvSpPr>
          <p:cNvPr id="1027" name="Rectangle 25"/>
          <p:cNvSpPr>
            <a:spLocks noGrp="1" noChangeArrowheads="1"/>
          </p:cNvSpPr>
          <p:nvPr>
            <p:ph type="title"/>
          </p:nvPr>
        </p:nvSpPr>
        <p:spPr bwMode="auto">
          <a:xfrm>
            <a:off x="1563810" y="457200"/>
            <a:ext cx="1036050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26"/>
          <p:cNvSpPr>
            <a:spLocks noGrp="1" noChangeArrowheads="1"/>
          </p:cNvSpPr>
          <p:nvPr>
            <p:ph type="body" idx="1"/>
          </p:nvPr>
        </p:nvSpPr>
        <p:spPr bwMode="auto">
          <a:xfrm>
            <a:off x="1563810" y="1981200"/>
            <a:ext cx="10360501"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99" name="Rectangle 27"/>
          <p:cNvSpPr>
            <a:spLocks noGrp="1" noChangeArrowheads="1"/>
          </p:cNvSpPr>
          <p:nvPr>
            <p:ph type="dt" sz="half" idx="2"/>
          </p:nvPr>
        </p:nvSpPr>
        <p:spPr bwMode="auto">
          <a:xfrm>
            <a:off x="1563810" y="6265863"/>
            <a:ext cx="2539339"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atin typeface="+mn-lt"/>
              </a:defRPr>
            </a:lvl1pPr>
          </a:lstStyle>
          <a:p>
            <a:fld id="{83829175-527E-46A3-863C-1BB1F163B849}" type="datetimeFigureOut">
              <a:rPr lang="en-US" smtClean="0"/>
              <a:pPr/>
              <a:t>2/12/2026</a:t>
            </a:fld>
            <a:endParaRPr lang="en-US" dirty="0"/>
          </a:p>
        </p:txBody>
      </p:sp>
      <p:sp>
        <p:nvSpPr>
          <p:cNvPr id="3100" name="Rectangle 28"/>
          <p:cNvSpPr>
            <a:spLocks noGrp="1" noChangeArrowheads="1"/>
          </p:cNvSpPr>
          <p:nvPr>
            <p:ph type="ftr" sz="quarter" idx="3"/>
          </p:nvPr>
        </p:nvSpPr>
        <p:spPr bwMode="auto">
          <a:xfrm>
            <a:off x="4773956" y="6248400"/>
            <a:ext cx="3859795"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latin typeface="+mn-lt"/>
              </a:defRPr>
            </a:lvl1pPr>
          </a:lstStyle>
          <a:p>
            <a:endParaRPr lang="en-US" dirty="0"/>
          </a:p>
        </p:txBody>
      </p:sp>
      <p:sp>
        <p:nvSpPr>
          <p:cNvPr id="3101" name="Rectangle 29"/>
          <p:cNvSpPr>
            <a:spLocks noGrp="1" noChangeArrowheads="1"/>
          </p:cNvSpPr>
          <p:nvPr>
            <p:ph type="sldNum" sz="quarter" idx="4"/>
          </p:nvPr>
        </p:nvSpPr>
        <p:spPr bwMode="auto">
          <a:xfrm>
            <a:off x="9344766" y="6248400"/>
            <a:ext cx="2539339"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atin typeface="Arial" panose="020B0604020202020204" pitchFamily="34" charset="0"/>
              </a:defRPr>
            </a:lvl1pPr>
          </a:lstStyle>
          <a:p>
            <a:fld id="{E5137D0E-4A4F-4307-8994-C1891D747D59}" type="slidenum">
              <a:rPr lang="en-US" smtClean="0"/>
              <a:pPr/>
              <a:t>‹#›</a:t>
            </a:fld>
            <a:endParaRPr lang="en-US" dirty="0"/>
          </a:p>
        </p:txBody>
      </p:sp>
    </p:spTree>
    <p:extLst>
      <p:ext uri="{BB962C8B-B14F-4D97-AF65-F5344CB8AC3E}">
        <p14:creationId xmlns:p14="http://schemas.microsoft.com/office/powerpoint/2010/main" val="8036323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0000"/>
        <a:buFont typeface="Wingdings" panose="05000000000000000000"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9.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10.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1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13.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14.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omments" Target="../comments/comment15.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16.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omments" Target="../comments/comment17.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omments" Target="../comments/comment18.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omments" Target="../comments/comment19.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omments" Target="../comments/comment20.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omments" Target="../comments/comment21.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ichigan.gov/mdhhs/keep-mi-healthy/mentalhealth/mentalhealth/cmhsp"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hyperlink" Target="https://www.michigan.gov/en/mdhhs/keep-mi-healthy/mentalhealth/mentalhealth/practiceguideline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omments" Target="../comments/comment4.xml"/><Relationship Id="rId4" Type="http://schemas.openxmlformats.org/officeDocument/2006/relationships/hyperlink" Target="https://www.michigan.gov/mdhhs/-/media/Project/Websites/mdhhs/Folder3/Folder82/Folder2/Folder182/Folder1/Folder282/Provider_Credentialing.pdf?rev=5fd6fea3eac6466d8caee4a240957b24&amp;hash=DED00CBA6EA416C260D50248F8BA178C" TargetMode="Externa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8517" y="762000"/>
            <a:ext cx="10360501" cy="1446550"/>
          </a:xfrm>
        </p:spPr>
        <p:txBody>
          <a:bodyPr/>
          <a:lstStyle/>
          <a:p>
            <a:r>
              <a:rPr lang="en-US" sz="4400" dirty="0"/>
              <a:t>FY2026</a:t>
            </a:r>
            <a:br>
              <a:rPr lang="en-US" sz="4400" dirty="0"/>
            </a:br>
            <a:r>
              <a:rPr lang="en-US" sz="4400" dirty="0"/>
              <a:t>PIHP and CMHSP Credentialing</a:t>
            </a:r>
          </a:p>
        </p:txBody>
      </p:sp>
      <p:sp>
        <p:nvSpPr>
          <p:cNvPr id="3" name="Subtitle 2"/>
          <p:cNvSpPr>
            <a:spLocks noGrp="1"/>
          </p:cNvSpPr>
          <p:nvPr>
            <p:ph type="subTitle" idx="1"/>
          </p:nvPr>
        </p:nvSpPr>
        <p:spPr/>
        <p:txBody>
          <a:bodyPr>
            <a:normAutofit fontScale="92500" lnSpcReduction="20000"/>
          </a:bodyPr>
          <a:lstStyle/>
          <a:p>
            <a:r>
              <a:rPr lang="en-US" sz="2400" dirty="0">
                <a:solidFill>
                  <a:schemeClr val="tx1">
                    <a:lumMod val="50000"/>
                  </a:schemeClr>
                </a:solidFill>
              </a:rPr>
              <a:t>Chris VanWagoner</a:t>
            </a:r>
          </a:p>
          <a:p>
            <a:r>
              <a:rPr lang="en-US" sz="2400" dirty="0">
                <a:solidFill>
                  <a:schemeClr val="tx1">
                    <a:lumMod val="50000"/>
                  </a:schemeClr>
                </a:solidFill>
              </a:rPr>
              <a:t>Northern Michigan Regional Entity</a:t>
            </a:r>
          </a:p>
          <a:p>
            <a:r>
              <a:rPr lang="en-US" sz="2400" dirty="0">
                <a:solidFill>
                  <a:schemeClr val="tx1">
                    <a:lumMod val="50000"/>
                  </a:schemeClr>
                </a:solidFill>
              </a:rPr>
              <a:t>P: 231-303-3429</a:t>
            </a:r>
          </a:p>
          <a:p>
            <a:r>
              <a:rPr lang="en-US" sz="2400" dirty="0">
                <a:solidFill>
                  <a:schemeClr val="tx1">
                    <a:lumMod val="50000"/>
                  </a:schemeClr>
                </a:solidFill>
              </a:rPr>
              <a:t>Cell: 231-330-0877</a:t>
            </a:r>
          </a:p>
          <a:p>
            <a:r>
              <a:rPr lang="en-US" sz="2400" dirty="0">
                <a:solidFill>
                  <a:schemeClr val="tx1">
                    <a:lumMod val="50000"/>
                  </a:schemeClr>
                </a:solidFill>
              </a:rPr>
              <a:t>cvanwagoner@nmre.org</a:t>
            </a:r>
          </a:p>
        </p:txBody>
      </p:sp>
    </p:spTree>
    <p:extLst>
      <p:ext uri="{BB962C8B-B14F-4D97-AF65-F5344CB8AC3E}">
        <p14:creationId xmlns:p14="http://schemas.microsoft.com/office/powerpoint/2010/main" val="456561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C8F07-3088-3D86-162A-32A58E9242AB}"/>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78B3CDF3-7F20-B2EA-487D-1C85B50CDF07}"/>
              </a:ext>
            </a:extLst>
          </p:cNvPr>
          <p:cNvSpPr>
            <a:spLocks noGrp="1"/>
          </p:cNvSpPr>
          <p:nvPr>
            <p:ph type="title"/>
          </p:nvPr>
        </p:nvSpPr>
        <p:spPr/>
        <p:txBody>
          <a:bodyPr/>
          <a:lstStyle/>
          <a:p>
            <a:r>
              <a:rPr lang="en-US" dirty="0"/>
              <a:t>MDHHS Credentialing Policy</a:t>
            </a:r>
            <a:br>
              <a:rPr lang="en-US" dirty="0"/>
            </a:br>
            <a:r>
              <a:rPr lang="en-US" dirty="0"/>
              <a:t>C. Credentialing Individual Providers</a:t>
            </a:r>
          </a:p>
        </p:txBody>
      </p:sp>
      <p:sp>
        <p:nvSpPr>
          <p:cNvPr id="14" name="Content Placeholder 2">
            <a:extLst>
              <a:ext uri="{FF2B5EF4-FFF2-40B4-BE49-F238E27FC236}">
                <a16:creationId xmlns:a16="http://schemas.microsoft.com/office/drawing/2014/main" id="{C8C1DDBC-5E44-A74E-48B4-FDD6C91C1D7C}"/>
              </a:ext>
            </a:extLst>
          </p:cNvPr>
          <p:cNvSpPr>
            <a:spLocks noGrp="1"/>
          </p:cNvSpPr>
          <p:nvPr>
            <p:ph idx="1"/>
          </p:nvPr>
        </p:nvSpPr>
        <p:spPr/>
        <p:txBody>
          <a:bodyPr>
            <a:normAutofit/>
          </a:bodyPr>
          <a:lstStyle/>
          <a:p>
            <a:r>
              <a:rPr lang="en-US" dirty="0"/>
              <a:t>“Other behavioral healthcare specialists licensed, certified, or registered by the State” *</a:t>
            </a:r>
          </a:p>
          <a:p>
            <a:pPr lvl="0"/>
            <a:r>
              <a:rPr lang="en-US" b="1" dirty="0"/>
              <a:t>Specifies which “background checks” </a:t>
            </a:r>
          </a:p>
          <a:p>
            <a:pPr lvl="1"/>
            <a:r>
              <a:rPr lang="en-US" b="1" dirty="0"/>
              <a:t>Criminal History</a:t>
            </a:r>
          </a:p>
          <a:p>
            <a:pPr lvl="2"/>
            <a:r>
              <a:rPr lang="en-US" b="1" dirty="0"/>
              <a:t>ICHAT</a:t>
            </a:r>
          </a:p>
          <a:p>
            <a:pPr lvl="2"/>
            <a:r>
              <a:rPr lang="en-US" b="1" dirty="0"/>
              <a:t>LARA Workforce Background Check*</a:t>
            </a:r>
          </a:p>
          <a:p>
            <a:pPr lvl="1"/>
            <a:r>
              <a:rPr lang="en-US" b="1" dirty="0"/>
              <a:t>National and State Sex Offender Registries </a:t>
            </a:r>
            <a:r>
              <a:rPr lang="en-US" dirty="0"/>
              <a:t>Both!</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859935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BA7CC-CCF7-D2E5-85E8-3F300CCF6007}"/>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278E250A-24F2-FFD3-E5DA-D2D949676728}"/>
              </a:ext>
            </a:extLst>
          </p:cNvPr>
          <p:cNvSpPr>
            <a:spLocks noGrp="1"/>
          </p:cNvSpPr>
          <p:nvPr>
            <p:ph type="title"/>
          </p:nvPr>
        </p:nvSpPr>
        <p:spPr/>
        <p:txBody>
          <a:bodyPr/>
          <a:lstStyle/>
          <a:p>
            <a:r>
              <a:rPr lang="en-US" dirty="0"/>
              <a:t>MDHHS Credentialing Policy</a:t>
            </a:r>
            <a:br>
              <a:rPr lang="en-US" dirty="0"/>
            </a:br>
            <a:r>
              <a:rPr lang="en-US" dirty="0"/>
              <a:t>C. Credentialing Individual Providers</a:t>
            </a:r>
          </a:p>
        </p:txBody>
      </p:sp>
      <p:sp>
        <p:nvSpPr>
          <p:cNvPr id="14" name="Content Placeholder 2">
            <a:extLst>
              <a:ext uri="{FF2B5EF4-FFF2-40B4-BE49-F238E27FC236}">
                <a16:creationId xmlns:a16="http://schemas.microsoft.com/office/drawing/2014/main" id="{4E5ADDE7-71C3-B55E-D4B9-0A912A0AB66D}"/>
              </a:ext>
            </a:extLst>
          </p:cNvPr>
          <p:cNvSpPr>
            <a:spLocks noGrp="1"/>
          </p:cNvSpPr>
          <p:nvPr>
            <p:ph idx="1"/>
          </p:nvPr>
        </p:nvSpPr>
        <p:spPr/>
        <p:txBody>
          <a:bodyPr>
            <a:normAutofit fontScale="85000" lnSpcReduction="20000"/>
          </a:bodyPr>
          <a:lstStyle/>
          <a:p>
            <a:r>
              <a:rPr lang="en-US" dirty="0"/>
              <a:t>What is on the Application? </a:t>
            </a:r>
          </a:p>
          <a:p>
            <a:pPr lvl="1"/>
            <a:r>
              <a:rPr lang="en-US" dirty="0"/>
              <a:t>Lack of current illegal drug use. </a:t>
            </a:r>
          </a:p>
          <a:p>
            <a:pPr lvl="1"/>
            <a:r>
              <a:rPr lang="en-US" dirty="0"/>
              <a:t>History of license loss, registration, certification, or felony conviction</a:t>
            </a:r>
          </a:p>
          <a:p>
            <a:pPr lvl="1"/>
            <a:r>
              <a:rPr lang="en-US" dirty="0"/>
              <a:t>History of loss or limitation of privileges or disciplinary action</a:t>
            </a:r>
          </a:p>
          <a:p>
            <a:pPr lvl="1"/>
            <a:r>
              <a:rPr lang="en-US" dirty="0"/>
              <a:t>Attestation of the correctness and completeness of the application.</a:t>
            </a:r>
          </a:p>
          <a:p>
            <a:pPr lvl="1"/>
            <a:r>
              <a:rPr lang="en-US" dirty="0"/>
              <a:t>Attestation by the applicant that they are able to perform the essential functions of the position with or without accommodation</a:t>
            </a:r>
          </a:p>
          <a:p>
            <a:r>
              <a:rPr lang="en-US" dirty="0"/>
              <a:t>Work History</a:t>
            </a:r>
          </a:p>
          <a:p>
            <a:pPr lvl="1"/>
            <a:r>
              <a:rPr lang="en-US" dirty="0"/>
              <a:t>An evaluation of the practitioner’s work history for the prior 5 years. Gaps in employment of 6 months or more in the prior 5 years must be addressed in writing during the application process.</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994217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F3F19-7BCC-B932-7ED3-8CDF632F34D3}"/>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C743F87E-F8C4-918C-E13C-A7F4717709FA}"/>
              </a:ext>
            </a:extLst>
          </p:cNvPr>
          <p:cNvSpPr>
            <a:spLocks noGrp="1"/>
          </p:cNvSpPr>
          <p:nvPr>
            <p:ph type="title"/>
          </p:nvPr>
        </p:nvSpPr>
        <p:spPr/>
        <p:txBody>
          <a:bodyPr/>
          <a:lstStyle/>
          <a:p>
            <a:r>
              <a:rPr lang="en-US" dirty="0"/>
              <a:t>MDHHS Credentialing Policy</a:t>
            </a:r>
            <a:br>
              <a:rPr lang="en-US" dirty="0"/>
            </a:br>
            <a:r>
              <a:rPr lang="en-US" dirty="0"/>
              <a:t>C. Credentialing Individual Providers</a:t>
            </a:r>
          </a:p>
        </p:txBody>
      </p:sp>
      <p:sp>
        <p:nvSpPr>
          <p:cNvPr id="14" name="Content Placeholder 2">
            <a:extLst>
              <a:ext uri="{FF2B5EF4-FFF2-40B4-BE49-F238E27FC236}">
                <a16:creationId xmlns:a16="http://schemas.microsoft.com/office/drawing/2014/main" id="{DDCB8A0F-050D-7F6E-15B6-C45DBC71C25C}"/>
              </a:ext>
            </a:extLst>
          </p:cNvPr>
          <p:cNvSpPr>
            <a:spLocks noGrp="1"/>
          </p:cNvSpPr>
          <p:nvPr>
            <p:ph idx="1"/>
          </p:nvPr>
        </p:nvSpPr>
        <p:spPr/>
        <p:txBody>
          <a:bodyPr>
            <a:normAutofit lnSpcReduction="10000"/>
          </a:bodyPr>
          <a:lstStyle/>
          <a:p>
            <a:r>
              <a:rPr lang="en-US" dirty="0"/>
              <a:t>Primary Source Verifications (PSVs)</a:t>
            </a:r>
          </a:p>
          <a:p>
            <a:pPr lvl="1"/>
            <a:r>
              <a:rPr lang="en-US" dirty="0"/>
              <a:t>License/certification in good standing</a:t>
            </a:r>
          </a:p>
          <a:p>
            <a:pPr lvl="1"/>
            <a:r>
              <a:rPr lang="en-US" dirty="0"/>
              <a:t>Board Certification (could also be licensing board), residency or internship programs</a:t>
            </a:r>
          </a:p>
          <a:p>
            <a:pPr lvl="1"/>
            <a:r>
              <a:rPr lang="en-US" dirty="0"/>
              <a:t>Graduation transcript OR LARA license (Student Clearinghouse is acceptable</a:t>
            </a:r>
          </a:p>
          <a:p>
            <a:pPr lvl="1"/>
            <a:r>
              <a:rPr lang="en-US" dirty="0"/>
              <a:t>For physicians, AMA or AOA profile satisfies the above</a:t>
            </a:r>
          </a:p>
          <a:p>
            <a:pPr lvl="1"/>
            <a:r>
              <a:rPr lang="en-US" dirty="0"/>
              <a:t>NPDB or: Criminal and civil judgement history, board disciplinary status, and exclusions checks </a:t>
            </a:r>
          </a:p>
          <a:p>
            <a:pPr lvl="1"/>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648459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19905-ED60-ABBB-B4B3-9F1467038FD4}"/>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800F96D0-E2F2-FB04-1FD1-AD2C3413AFD4}"/>
              </a:ext>
            </a:extLst>
          </p:cNvPr>
          <p:cNvSpPr>
            <a:spLocks noGrp="1"/>
          </p:cNvSpPr>
          <p:nvPr>
            <p:ph type="title"/>
          </p:nvPr>
        </p:nvSpPr>
        <p:spPr/>
        <p:txBody>
          <a:bodyPr/>
          <a:lstStyle/>
          <a:p>
            <a:r>
              <a:rPr lang="en-US" dirty="0"/>
              <a:t>MDHHS Credentialing Policy</a:t>
            </a:r>
            <a:br>
              <a:rPr lang="en-US" dirty="0"/>
            </a:br>
            <a:r>
              <a:rPr lang="en-US" dirty="0"/>
              <a:t>C. Credentialing Individual Providers</a:t>
            </a:r>
          </a:p>
        </p:txBody>
      </p:sp>
      <p:sp>
        <p:nvSpPr>
          <p:cNvPr id="14" name="Content Placeholder 2">
            <a:extLst>
              <a:ext uri="{FF2B5EF4-FFF2-40B4-BE49-F238E27FC236}">
                <a16:creationId xmlns:a16="http://schemas.microsoft.com/office/drawing/2014/main" id="{125AD439-F1F9-8E36-37D4-2D29A3452ED1}"/>
              </a:ext>
            </a:extLst>
          </p:cNvPr>
          <p:cNvSpPr>
            <a:spLocks noGrp="1"/>
          </p:cNvSpPr>
          <p:nvPr>
            <p:ph idx="1"/>
          </p:nvPr>
        </p:nvSpPr>
        <p:spPr/>
        <p:txBody>
          <a:bodyPr>
            <a:normAutofit fontScale="92500" lnSpcReduction="10000"/>
          </a:bodyPr>
          <a:lstStyle/>
          <a:p>
            <a:r>
              <a:rPr lang="en-US" dirty="0"/>
              <a:t>Provisional/Temporary Credentialing</a:t>
            </a:r>
          </a:p>
          <a:p>
            <a:pPr lvl="1"/>
            <a:r>
              <a:rPr lang="en-US" dirty="0"/>
              <a:t>Intended to increase available network of practitioners in underserved areas, whether rural or urban</a:t>
            </a:r>
          </a:p>
          <a:p>
            <a:pPr lvl="1"/>
            <a:r>
              <a:rPr lang="en-US" dirty="0"/>
              <a:t>Temporary or provisional credentialing must not exceed 150 days.</a:t>
            </a:r>
          </a:p>
          <a:p>
            <a:pPr lvl="1"/>
            <a:r>
              <a:rPr lang="en-US" dirty="0"/>
              <a:t>The PIHP has up to 31 days from receipt of a complete application, accompanied by the minimum documents identified below, to render a decision regarding temporary or provisional credentialing </a:t>
            </a:r>
          </a:p>
          <a:p>
            <a:pPr lvl="1"/>
            <a:r>
              <a:rPr lang="en-US" dirty="0"/>
              <a:t>All other requirements are the same</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668206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57ACC-9FD0-A148-8475-8F668A12B4F1}"/>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260D115A-93D1-9B96-0F2B-C672988FC14E}"/>
              </a:ext>
            </a:extLst>
          </p:cNvPr>
          <p:cNvSpPr>
            <a:spLocks noGrp="1"/>
          </p:cNvSpPr>
          <p:nvPr>
            <p:ph type="title"/>
          </p:nvPr>
        </p:nvSpPr>
        <p:spPr/>
        <p:txBody>
          <a:bodyPr/>
          <a:lstStyle/>
          <a:p>
            <a:r>
              <a:rPr lang="en-US" dirty="0"/>
              <a:t>MDHHS Credentialing Policy</a:t>
            </a:r>
            <a:br>
              <a:rPr lang="en-US" dirty="0"/>
            </a:br>
            <a:r>
              <a:rPr lang="en-US" dirty="0"/>
              <a:t>D. Credentialing Organizational Providers</a:t>
            </a:r>
          </a:p>
        </p:txBody>
      </p:sp>
      <p:sp>
        <p:nvSpPr>
          <p:cNvPr id="14" name="Content Placeholder 2">
            <a:extLst>
              <a:ext uri="{FF2B5EF4-FFF2-40B4-BE49-F238E27FC236}">
                <a16:creationId xmlns:a16="http://schemas.microsoft.com/office/drawing/2014/main" id="{33F3E52B-FB81-A904-0728-C966697B3574}"/>
              </a:ext>
            </a:extLst>
          </p:cNvPr>
          <p:cNvSpPr>
            <a:spLocks noGrp="1"/>
          </p:cNvSpPr>
          <p:nvPr>
            <p:ph idx="1"/>
          </p:nvPr>
        </p:nvSpPr>
        <p:spPr/>
        <p:txBody>
          <a:bodyPr>
            <a:normAutofit fontScale="77500" lnSpcReduction="20000"/>
          </a:bodyPr>
          <a:lstStyle/>
          <a:p>
            <a:pPr lvl="0"/>
            <a:r>
              <a:rPr lang="en-US" b="1" dirty="0"/>
              <a:t>Requirements</a:t>
            </a:r>
          </a:p>
          <a:p>
            <a:pPr lvl="1"/>
            <a:r>
              <a:rPr lang="en-US" dirty="0"/>
              <a:t>Current Application</a:t>
            </a:r>
          </a:p>
          <a:p>
            <a:pPr lvl="1"/>
            <a:r>
              <a:rPr lang="en-US" dirty="0"/>
              <a:t>Primary source verification (PSVs): Licenses and certifications, accreditation</a:t>
            </a:r>
          </a:p>
          <a:p>
            <a:pPr lvl="1"/>
            <a:r>
              <a:rPr lang="en-US" dirty="0"/>
              <a:t>Check of civil judgements</a:t>
            </a:r>
          </a:p>
          <a:p>
            <a:pPr lvl="1"/>
            <a:r>
              <a:rPr lang="en-US" dirty="0"/>
              <a:t>Exclusion verifications</a:t>
            </a:r>
          </a:p>
          <a:p>
            <a:pPr lvl="1"/>
            <a:r>
              <a:rPr lang="en-US" dirty="0"/>
              <a:t>Insurance coverage</a:t>
            </a:r>
          </a:p>
          <a:p>
            <a:pPr lvl="1"/>
            <a:r>
              <a:rPr lang="en-US" dirty="0"/>
              <a:t>Accreditation If not accredited, onsite review. If community based, alternative review (LARA, Provisional Survey, ORR, or other as deemed appropriate by CMH)</a:t>
            </a:r>
          </a:p>
          <a:p>
            <a:r>
              <a:rPr lang="en-US" b="1" dirty="0"/>
              <a:t>Credentialing and contracting </a:t>
            </a:r>
            <a:r>
              <a:rPr lang="en-US" dirty="0"/>
              <a:t>How are they related, how are they not</a:t>
            </a:r>
          </a:p>
          <a:p>
            <a:pPr lvl="1"/>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285773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C1010-D2E2-81E5-22CF-37ABCC21B09D}"/>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CE9A4B27-A22A-B11B-D0F5-E7DE7611BA30}"/>
              </a:ext>
            </a:extLst>
          </p:cNvPr>
          <p:cNvSpPr>
            <a:spLocks noGrp="1"/>
          </p:cNvSpPr>
          <p:nvPr>
            <p:ph type="title"/>
          </p:nvPr>
        </p:nvSpPr>
        <p:spPr/>
        <p:txBody>
          <a:bodyPr/>
          <a:lstStyle/>
          <a:p>
            <a:r>
              <a:rPr lang="en-US" dirty="0"/>
              <a:t>MDHHS Credentialing Policy</a:t>
            </a:r>
            <a:br>
              <a:rPr lang="en-US" dirty="0"/>
            </a:br>
            <a:r>
              <a:rPr lang="en-US" dirty="0"/>
              <a:t>E. Deemed Status/Reciprocity</a:t>
            </a:r>
          </a:p>
        </p:txBody>
      </p:sp>
      <p:sp>
        <p:nvSpPr>
          <p:cNvPr id="14" name="Content Placeholder 2">
            <a:extLst>
              <a:ext uri="{FF2B5EF4-FFF2-40B4-BE49-F238E27FC236}">
                <a16:creationId xmlns:a16="http://schemas.microsoft.com/office/drawing/2014/main" id="{6343E67F-8699-5E9B-ACFE-CA4C14E079CF}"/>
              </a:ext>
            </a:extLst>
          </p:cNvPr>
          <p:cNvSpPr>
            <a:spLocks noGrp="1"/>
          </p:cNvSpPr>
          <p:nvPr>
            <p:ph idx="1"/>
          </p:nvPr>
        </p:nvSpPr>
        <p:spPr/>
        <p:txBody>
          <a:bodyPr>
            <a:normAutofit fontScale="85000" lnSpcReduction="10000"/>
          </a:bodyPr>
          <a:lstStyle/>
          <a:p>
            <a:r>
              <a:rPr lang="en-US" dirty="0"/>
              <a:t>A PIHP or CMHSP may recognize and accept credentialing activities conducted by other PIHPs or CMHSPs in lieu of completing their own credentialing activities. </a:t>
            </a:r>
          </a:p>
          <a:p>
            <a:r>
              <a:rPr lang="en-US" dirty="0"/>
              <a:t>In those instances, copies of the credentialing PIHP or CMH’s decision must be maintained in the organizational provider and/or the individual practitioner’s credentialing file. The MDHHS recognizes that organizations may have credentialing reciprocity limitations due to direct primary source verification necessity and/or requirements.</a:t>
            </a:r>
          </a:p>
          <a:p>
            <a:r>
              <a:rPr lang="en-US" dirty="0"/>
              <a:t>PA 282 of 2020</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157934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AB576-75EC-0627-227C-28A19944118A}"/>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ED43BC4D-E08B-8474-955B-B82CC691AA8E}"/>
              </a:ext>
            </a:extLst>
          </p:cNvPr>
          <p:cNvSpPr>
            <a:spLocks noGrp="1"/>
          </p:cNvSpPr>
          <p:nvPr>
            <p:ph type="title"/>
          </p:nvPr>
        </p:nvSpPr>
        <p:spPr/>
        <p:txBody>
          <a:bodyPr/>
          <a:lstStyle/>
          <a:p>
            <a:r>
              <a:rPr lang="en-US" dirty="0"/>
              <a:t>MDHHS Credentialing Policy</a:t>
            </a:r>
            <a:br>
              <a:rPr lang="en-US" dirty="0"/>
            </a:br>
            <a:r>
              <a:rPr lang="en-US" dirty="0"/>
              <a:t>F. Definitions</a:t>
            </a:r>
          </a:p>
        </p:txBody>
      </p:sp>
      <p:sp>
        <p:nvSpPr>
          <p:cNvPr id="14" name="Content Placeholder 2">
            <a:extLst>
              <a:ext uri="{FF2B5EF4-FFF2-40B4-BE49-F238E27FC236}">
                <a16:creationId xmlns:a16="http://schemas.microsoft.com/office/drawing/2014/main" id="{2267AE79-00D9-4A6B-8C5F-A66358CDF1D0}"/>
              </a:ext>
            </a:extLst>
          </p:cNvPr>
          <p:cNvSpPr>
            <a:spLocks noGrp="1"/>
          </p:cNvSpPr>
          <p:nvPr>
            <p:ph idx="1"/>
          </p:nvPr>
        </p:nvSpPr>
        <p:spPr/>
        <p:txBody>
          <a:bodyPr>
            <a:normAutofit/>
          </a:bodyPr>
          <a:lstStyle/>
          <a:p>
            <a:r>
              <a:rPr lang="en-US" dirty="0"/>
              <a:t>Civil Judgment</a:t>
            </a:r>
          </a:p>
          <a:p>
            <a:r>
              <a:rPr lang="en-US" dirty="0"/>
              <a:t>Criminal Conviction</a:t>
            </a:r>
          </a:p>
          <a:p>
            <a:r>
              <a:rPr lang="en-US" dirty="0"/>
              <a:t>Individual Practitioner</a:t>
            </a:r>
          </a:p>
          <a:p>
            <a:r>
              <a:rPr lang="en-US" dirty="0"/>
              <a:t>National Practitioner Databank (NPDB) </a:t>
            </a:r>
          </a:p>
          <a:p>
            <a:r>
              <a:rPr lang="en-US" dirty="0"/>
              <a:t>Organizational Provider</a:t>
            </a:r>
          </a:p>
          <a:p>
            <a:r>
              <a:rPr lang="en-US" dirty="0"/>
              <a:t>PIHP</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212303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E4690-1B23-7F16-8257-C6D18457C8E1}"/>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DE631FA4-C69D-E529-E0CD-A6FC50D53BBB}"/>
              </a:ext>
            </a:extLst>
          </p:cNvPr>
          <p:cNvSpPr>
            <a:spLocks noGrp="1"/>
          </p:cNvSpPr>
          <p:nvPr>
            <p:ph type="title"/>
          </p:nvPr>
        </p:nvSpPr>
        <p:spPr/>
        <p:txBody>
          <a:bodyPr/>
          <a:lstStyle/>
          <a:p>
            <a:r>
              <a:rPr lang="en-US" dirty="0"/>
              <a:t>Monitoring</a:t>
            </a:r>
          </a:p>
        </p:txBody>
      </p:sp>
      <p:sp>
        <p:nvSpPr>
          <p:cNvPr id="14" name="Content Placeholder 2">
            <a:extLst>
              <a:ext uri="{FF2B5EF4-FFF2-40B4-BE49-F238E27FC236}">
                <a16:creationId xmlns:a16="http://schemas.microsoft.com/office/drawing/2014/main" id="{DE4BC7F9-2BAC-5287-825A-F22AAA9760D3}"/>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28D5030B-1CF4-49E6-A03E-7C41420C4E41}"/>
              </a:ext>
            </a:extLst>
          </p:cNvPr>
          <p:cNvSpPr txBox="1">
            <a:spLocks/>
          </p:cNvSpPr>
          <p:nvPr/>
        </p:nvSpPr>
        <p:spPr bwMode="auto">
          <a:xfrm>
            <a:off x="1674812" y="1676400"/>
            <a:ext cx="10360501"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1" fontAlgn="base" hangingPunct="1">
              <a:spcBef>
                <a:spcPct val="20000"/>
              </a:spcBef>
              <a:spcAft>
                <a:spcPct val="0"/>
              </a:spcAft>
              <a:buClr>
                <a:schemeClr val="accent1"/>
              </a:buClr>
              <a:buSzPct val="80000"/>
              <a:buFont typeface="Wingdings" panose="05000000000000000000"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b="1" kern="0" dirty="0"/>
              <a:t>CMHSP (sample from AFC contract)</a:t>
            </a:r>
            <a:endParaRPr lang="en-US" kern="0" dirty="0"/>
          </a:p>
          <a:p>
            <a:pPr lvl="1"/>
            <a:r>
              <a:rPr lang="en-US" kern="0" dirty="0"/>
              <a:t>Provider Contract “VI. Licenses, Accreditations; and Certifications, Credentialing and </a:t>
            </a:r>
            <a:r>
              <a:rPr lang="en-US" kern="0" dirty="0" err="1"/>
              <a:t>Priveliging</a:t>
            </a:r>
            <a:r>
              <a:rPr lang="en-US" kern="0" dirty="0"/>
              <a:t> Requirements and Qualifications”</a:t>
            </a:r>
          </a:p>
          <a:p>
            <a:pPr lvl="2"/>
            <a:r>
              <a:rPr lang="en-US" dirty="0"/>
              <a:t>“The Provider, as a member of the Payor’s service provider network, shall cooperate with the Payor on an ongoing basis and, as applicable, shall ensure that its professional staff, if any, meet the Payor’s credentialing and privileging requirements, including annual </a:t>
            </a:r>
            <a:r>
              <a:rPr lang="en-US" dirty="0" err="1"/>
              <a:t>reprivileging</a:t>
            </a:r>
            <a:r>
              <a:rPr lang="en-US" dirty="0"/>
              <a:t> and competency standards, and/or that its nonprofessional staff meet the Payor’s requirements for qualifications and competency standards, necessary to perform the supports/services required under this Agreement.”</a:t>
            </a:r>
            <a:endParaRPr lang="en-US" kern="0" dirty="0"/>
          </a:p>
          <a:p>
            <a:endParaRPr lang="en-US" kern="0" dirty="0"/>
          </a:p>
          <a:p>
            <a:endParaRPr lang="en-US" kern="0" dirty="0"/>
          </a:p>
          <a:p>
            <a:endParaRPr lang="en-US" kern="0" dirty="0"/>
          </a:p>
          <a:p>
            <a:endParaRPr lang="en-US" kern="0" dirty="0"/>
          </a:p>
        </p:txBody>
      </p:sp>
    </p:spTree>
    <p:extLst>
      <p:ext uri="{BB962C8B-B14F-4D97-AF65-F5344CB8AC3E}">
        <p14:creationId xmlns:p14="http://schemas.microsoft.com/office/powerpoint/2010/main" val="2456432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253BB-B19D-932B-2952-F581DC1D0174}"/>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CFBE9624-A84F-E246-A759-AF2229DF0FA4}"/>
              </a:ext>
            </a:extLst>
          </p:cNvPr>
          <p:cNvSpPr>
            <a:spLocks noGrp="1"/>
          </p:cNvSpPr>
          <p:nvPr>
            <p:ph type="title"/>
          </p:nvPr>
        </p:nvSpPr>
        <p:spPr/>
        <p:txBody>
          <a:bodyPr/>
          <a:lstStyle/>
          <a:p>
            <a:r>
              <a:rPr lang="en-US" dirty="0"/>
              <a:t>Monitoring</a:t>
            </a:r>
          </a:p>
        </p:txBody>
      </p:sp>
      <p:sp>
        <p:nvSpPr>
          <p:cNvPr id="14" name="Content Placeholder 2">
            <a:extLst>
              <a:ext uri="{FF2B5EF4-FFF2-40B4-BE49-F238E27FC236}">
                <a16:creationId xmlns:a16="http://schemas.microsoft.com/office/drawing/2014/main" id="{F99EDF05-98A4-7226-E16F-8B5E52492C43}"/>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EE1D2696-844E-A040-8B87-7C6B9AD2908F}"/>
              </a:ext>
            </a:extLst>
          </p:cNvPr>
          <p:cNvSpPr txBox="1">
            <a:spLocks/>
          </p:cNvSpPr>
          <p:nvPr/>
        </p:nvSpPr>
        <p:spPr bwMode="auto">
          <a:xfrm>
            <a:off x="1674812" y="1676400"/>
            <a:ext cx="10360501"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lr>
                <a:schemeClr val="accent1"/>
              </a:buClr>
              <a:buSzPct val="80000"/>
              <a:buFont typeface="Wingdings" panose="05000000000000000000"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Clr>
                <a:srgbClr val="0099CC"/>
              </a:buClr>
              <a:defRPr/>
            </a:pPr>
            <a:r>
              <a:rPr kumimoji="0" lang="en-US" sz="3200" b="1" i="0" u="none" strike="noStrike" kern="0" cap="none" spc="0" normalizeH="0" baseline="0" noProof="0" dirty="0">
                <a:ln>
                  <a:noFill/>
                </a:ln>
                <a:solidFill>
                  <a:srgbClr val="000000"/>
                </a:solidFill>
                <a:effectLst/>
                <a:uLnTx/>
                <a:uFillTx/>
                <a:latin typeface="Arial"/>
                <a:ea typeface="+mn-ea"/>
                <a:cs typeface="+mn-cs"/>
              </a:rPr>
              <a:t>CMHSP </a:t>
            </a:r>
            <a:r>
              <a:rPr lang="en-US" b="1" kern="0" dirty="0"/>
              <a:t>(another sample from AFC contract)</a:t>
            </a:r>
            <a:endParaRPr lang="en-US" kern="0" dirty="0"/>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0" lang="en-US" sz="2800" b="0" i="0" u="none" strike="noStrike" kern="0" cap="none" spc="0" normalizeH="0" baseline="0" noProof="0" dirty="0">
                <a:ln>
                  <a:noFill/>
                </a:ln>
                <a:solidFill>
                  <a:srgbClr val="000000"/>
                </a:solidFill>
                <a:effectLst/>
                <a:uLnTx/>
                <a:uFillTx/>
                <a:latin typeface="Arial"/>
                <a:ea typeface="+mn-ea"/>
                <a:cs typeface="+mn-cs"/>
              </a:rPr>
              <a:t>Provider Contract “XXVII. Monitoring the Agreement’ Resolution of Contract Issues and Disputes”</a:t>
            </a:r>
          </a:p>
          <a:p>
            <a:pPr lvl="2" indent="-285750">
              <a:buFontTx/>
              <a:buChar char="–"/>
            </a:pPr>
            <a:r>
              <a:rPr lang="en-US" dirty="0"/>
              <a:t>The performance of the terms of this Agreement shall be monitored on an ongoing basis by the designated representatives of the Payor and of the Provider. The Payor’s CEO (a/k/a Executive Director) shall appoint administrative and program liaisons to be available to communicate with the Provider’s liaisons. </a:t>
            </a:r>
            <a:endParaRPr kumimoji="0" lang="en-US" sz="2800" b="0" i="0" u="none" strike="noStrike" kern="0" cap="none" spc="0" normalizeH="0" baseline="0" noProof="0" dirty="0">
              <a:ln>
                <a:noFill/>
              </a:ln>
              <a:solidFill>
                <a:srgbClr val="000000"/>
              </a:solidFill>
              <a:effectLst/>
              <a:uLnTx/>
              <a:uFillTx/>
              <a:latin typeface="Arial"/>
              <a:ea typeface="+mn-ea"/>
              <a:cs typeface="+mn-cs"/>
            </a:endParaRPr>
          </a:p>
          <a:p>
            <a:pPr marL="342900" marR="0" lvl="0" indent="-342900" algn="l" defTabSz="914400" rtl="0" eaLnBrk="1" fontAlgn="base" latinLnBrk="0" hangingPunct="1">
              <a:lnSpc>
                <a:spcPct val="100000"/>
              </a:lnSpc>
              <a:spcBef>
                <a:spcPct val="20000"/>
              </a:spcBef>
              <a:spcAft>
                <a:spcPct val="0"/>
              </a:spcAft>
              <a:buClr>
                <a:srgbClr val="0099CC"/>
              </a:buClr>
              <a:buSzPct val="80000"/>
              <a:buFont typeface="Wingdings" panose="05000000000000000000" pitchFamily="2" charset="2"/>
              <a:buChar char="n"/>
              <a:tabLst/>
              <a:defRPr/>
            </a:pPr>
            <a:endParaRPr kumimoji="0" lang="en-US" sz="3200" b="0" i="0" u="none" strike="noStrike" kern="0" cap="none" spc="0" normalizeH="0" baseline="0" noProof="0" dirty="0">
              <a:ln>
                <a:noFill/>
              </a:ln>
              <a:solidFill>
                <a:srgbClr val="000000"/>
              </a:solidFill>
              <a:effectLst/>
              <a:uLnTx/>
              <a:uFillTx/>
              <a:latin typeface="Arial"/>
              <a:ea typeface="+mn-ea"/>
              <a:cs typeface="+mn-cs"/>
            </a:endParaRPr>
          </a:p>
          <a:p>
            <a:pPr marL="342900" marR="0" lvl="0" indent="-342900" algn="l" defTabSz="914400" rtl="0" eaLnBrk="1" fontAlgn="base" latinLnBrk="0" hangingPunct="1">
              <a:lnSpc>
                <a:spcPct val="100000"/>
              </a:lnSpc>
              <a:spcBef>
                <a:spcPct val="20000"/>
              </a:spcBef>
              <a:spcAft>
                <a:spcPct val="0"/>
              </a:spcAft>
              <a:buClr>
                <a:srgbClr val="0099CC"/>
              </a:buClr>
              <a:buSzPct val="80000"/>
              <a:buFont typeface="Wingdings" panose="05000000000000000000" pitchFamily="2" charset="2"/>
              <a:buChar char="n"/>
              <a:tabLst/>
              <a:defRPr/>
            </a:pPr>
            <a:endParaRPr kumimoji="0" lang="en-US" sz="3200" b="0" i="0" u="none" strike="noStrike" kern="0" cap="none" spc="0" normalizeH="0" baseline="0" noProof="0" dirty="0">
              <a:ln>
                <a:noFill/>
              </a:ln>
              <a:solidFill>
                <a:srgbClr val="000000"/>
              </a:solidFill>
              <a:effectLst/>
              <a:uLnTx/>
              <a:uFillTx/>
              <a:latin typeface="Arial"/>
              <a:ea typeface="+mn-ea"/>
              <a:cs typeface="+mn-cs"/>
            </a:endParaRPr>
          </a:p>
          <a:p>
            <a:pPr marL="342900" marR="0" lvl="0" indent="-342900" algn="l" defTabSz="914400" rtl="0" eaLnBrk="1" fontAlgn="base" latinLnBrk="0" hangingPunct="1">
              <a:lnSpc>
                <a:spcPct val="100000"/>
              </a:lnSpc>
              <a:spcBef>
                <a:spcPct val="20000"/>
              </a:spcBef>
              <a:spcAft>
                <a:spcPct val="0"/>
              </a:spcAft>
              <a:buClr>
                <a:srgbClr val="0099CC"/>
              </a:buClr>
              <a:buSzPct val="80000"/>
              <a:buFont typeface="Wingdings" panose="05000000000000000000" pitchFamily="2" charset="2"/>
              <a:buChar char="n"/>
              <a:tabLst/>
              <a:defRPr/>
            </a:pPr>
            <a:endParaRPr kumimoji="0" lang="en-US" sz="3200" b="0" i="0" u="none" strike="noStrike" kern="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18053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9148C-D20D-E49A-0B2A-98A6BFE84B18}"/>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FC8C53F0-EC0B-7ED2-F033-6D8647602D9F}"/>
              </a:ext>
            </a:extLst>
          </p:cNvPr>
          <p:cNvSpPr>
            <a:spLocks noGrp="1"/>
          </p:cNvSpPr>
          <p:nvPr>
            <p:ph type="title"/>
          </p:nvPr>
        </p:nvSpPr>
        <p:spPr/>
        <p:txBody>
          <a:bodyPr/>
          <a:lstStyle/>
          <a:p>
            <a:r>
              <a:rPr lang="en-US" dirty="0"/>
              <a:t>Monitoring</a:t>
            </a:r>
          </a:p>
        </p:txBody>
      </p:sp>
      <p:sp>
        <p:nvSpPr>
          <p:cNvPr id="14" name="Content Placeholder 2">
            <a:extLst>
              <a:ext uri="{FF2B5EF4-FFF2-40B4-BE49-F238E27FC236}">
                <a16:creationId xmlns:a16="http://schemas.microsoft.com/office/drawing/2014/main" id="{352392A8-E0A2-03BF-E1F9-EE28D181F873}"/>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23A9C07E-EA78-F4AB-ACFD-9F2A110D654C}"/>
              </a:ext>
            </a:extLst>
          </p:cNvPr>
          <p:cNvSpPr txBox="1">
            <a:spLocks/>
          </p:cNvSpPr>
          <p:nvPr/>
        </p:nvSpPr>
        <p:spPr bwMode="auto">
          <a:xfrm>
            <a:off x="1674812" y="1676400"/>
            <a:ext cx="10360501"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lr>
                <a:schemeClr val="accent1"/>
              </a:buClr>
              <a:buSzPct val="80000"/>
              <a:buFont typeface="Wingdings" panose="05000000000000000000"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b="1" kern="0" dirty="0"/>
              <a:t>PIHP </a:t>
            </a:r>
            <a:endParaRPr lang="en-US" kern="0" dirty="0"/>
          </a:p>
          <a:p>
            <a:pPr lvl="1"/>
            <a:r>
              <a:rPr lang="en-US" kern="0" dirty="0"/>
              <a:t>Biennial Review</a:t>
            </a:r>
          </a:p>
          <a:p>
            <a:pPr lvl="2"/>
            <a:r>
              <a:rPr lang="en-US" kern="0" dirty="0"/>
              <a:t>Full review year, Corrective Action Review Year</a:t>
            </a:r>
          </a:p>
          <a:p>
            <a:pPr lvl="3"/>
            <a:r>
              <a:rPr lang="en-US" kern="0" dirty="0"/>
              <a:t>Further action may be necessary if CAPs are not met with compliance</a:t>
            </a:r>
          </a:p>
          <a:p>
            <a:pPr lvl="1"/>
            <a:r>
              <a:rPr lang="en-US" kern="0" dirty="0"/>
              <a:t>Attempts to prepare CMHs for MDHHS and HSAG review(s)</a:t>
            </a:r>
          </a:p>
          <a:p>
            <a:pPr lvl="1"/>
            <a:r>
              <a:rPr lang="en-US" kern="0" dirty="0"/>
              <a:t>Copies of tools available upon request or from CMHSP Quality staff</a:t>
            </a:r>
          </a:p>
          <a:p>
            <a:endParaRPr lang="en-US" kern="0" dirty="0"/>
          </a:p>
          <a:p>
            <a:endParaRPr lang="en-US" kern="0" dirty="0"/>
          </a:p>
          <a:p>
            <a:endParaRPr lang="en-US" kern="0" dirty="0"/>
          </a:p>
          <a:p>
            <a:endParaRPr lang="en-US" kern="0" dirty="0"/>
          </a:p>
        </p:txBody>
      </p:sp>
    </p:spTree>
    <p:extLst>
      <p:ext uri="{BB962C8B-B14F-4D97-AF65-F5344CB8AC3E}">
        <p14:creationId xmlns:p14="http://schemas.microsoft.com/office/powerpoint/2010/main" val="1184998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p:txBody>
          <a:bodyPr/>
          <a:lstStyle/>
          <a:p>
            <a:r>
              <a:rPr lang="en-US" dirty="0"/>
              <a:t>Goals for today – we will briefly cover - </a:t>
            </a:r>
          </a:p>
        </p:txBody>
      </p:sp>
      <p:sp>
        <p:nvSpPr>
          <p:cNvPr id="14" name="Content Placeholder 2"/>
          <p:cNvSpPr>
            <a:spLocks noGrp="1"/>
          </p:cNvSpPr>
          <p:nvPr>
            <p:ph idx="1"/>
          </p:nvPr>
        </p:nvSpPr>
        <p:spPr/>
        <p:txBody>
          <a:bodyPr>
            <a:normAutofit fontScale="92500"/>
          </a:bodyPr>
          <a:lstStyle/>
          <a:p>
            <a:pPr lvl="0"/>
            <a:r>
              <a:rPr lang="en-US" b="1" dirty="0"/>
              <a:t>Authority Sources</a:t>
            </a:r>
            <a:r>
              <a:rPr lang="en-US" dirty="0"/>
              <a:t> – Review the authority sources and citations that effect provider credentialing requirements</a:t>
            </a:r>
          </a:p>
          <a:p>
            <a:pPr lvl="0"/>
            <a:r>
              <a:rPr lang="en-US" b="1" dirty="0"/>
              <a:t>Review for both practitioners and organizations </a:t>
            </a:r>
            <a:r>
              <a:rPr lang="en-US" dirty="0"/>
              <a:t>– A review of the MDHHS policy for each, and some differences</a:t>
            </a:r>
          </a:p>
          <a:p>
            <a:pPr lvl="0"/>
            <a:r>
              <a:rPr lang="en-US" b="1" dirty="0"/>
              <a:t>Credentialing vs Qualifications</a:t>
            </a:r>
            <a:endParaRPr lang="en-US" dirty="0"/>
          </a:p>
          <a:p>
            <a:pPr lvl="0"/>
            <a:r>
              <a:rPr lang="en-US" b="1" dirty="0"/>
              <a:t>Performance Oversight</a:t>
            </a:r>
            <a:r>
              <a:rPr lang="en-US" dirty="0"/>
              <a:t> PIHP and CMHP Monitoring </a:t>
            </a:r>
          </a:p>
          <a:p>
            <a:pPr lvl="0"/>
            <a:r>
              <a:rPr lang="en-US" b="1" dirty="0"/>
              <a:t>Policies</a:t>
            </a:r>
          </a:p>
          <a:p>
            <a:endParaRPr lang="en-US" dirty="0"/>
          </a:p>
        </p:txBody>
      </p:sp>
    </p:spTree>
    <p:extLst>
      <p:ext uri="{BB962C8B-B14F-4D97-AF65-F5344CB8AC3E}">
        <p14:creationId xmlns:p14="http://schemas.microsoft.com/office/powerpoint/2010/main" val="4124289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3639B-E9C9-79E8-F0F0-9C380A744617}"/>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E91162AD-C5D3-FC60-951B-CD8E04A9C833}"/>
              </a:ext>
            </a:extLst>
          </p:cNvPr>
          <p:cNvSpPr>
            <a:spLocks noGrp="1"/>
          </p:cNvSpPr>
          <p:nvPr>
            <p:ph type="title"/>
          </p:nvPr>
        </p:nvSpPr>
        <p:spPr/>
        <p:txBody>
          <a:bodyPr/>
          <a:lstStyle/>
          <a:p>
            <a:r>
              <a:rPr lang="en-US" dirty="0"/>
              <a:t>Monitoring (continued)</a:t>
            </a:r>
          </a:p>
        </p:txBody>
      </p:sp>
      <p:sp>
        <p:nvSpPr>
          <p:cNvPr id="14" name="Content Placeholder 2">
            <a:extLst>
              <a:ext uri="{FF2B5EF4-FFF2-40B4-BE49-F238E27FC236}">
                <a16:creationId xmlns:a16="http://schemas.microsoft.com/office/drawing/2014/main" id="{B12F4628-57F0-9DAC-FDEB-590A726DF908}"/>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p:txBody>
      </p:sp>
      <p:sp>
        <p:nvSpPr>
          <p:cNvPr id="2" name="Content Placeholder 2">
            <a:extLst>
              <a:ext uri="{FF2B5EF4-FFF2-40B4-BE49-F238E27FC236}">
                <a16:creationId xmlns:a16="http://schemas.microsoft.com/office/drawing/2014/main" id="{61055BAD-BDEC-2A00-54FF-18495D1FEEBA}"/>
              </a:ext>
            </a:extLst>
          </p:cNvPr>
          <p:cNvSpPr txBox="1">
            <a:spLocks/>
          </p:cNvSpPr>
          <p:nvPr/>
        </p:nvSpPr>
        <p:spPr bwMode="auto">
          <a:xfrm>
            <a:off x="1674812" y="1676400"/>
            <a:ext cx="10360501"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lr>
                <a:schemeClr val="accent1"/>
              </a:buClr>
              <a:buSzPct val="80000"/>
              <a:buFont typeface="Wingdings" panose="05000000000000000000"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b="1" kern="0" dirty="0"/>
              <a:t>HSAG </a:t>
            </a:r>
            <a:endParaRPr lang="en-US" kern="0" dirty="0"/>
          </a:p>
          <a:p>
            <a:pPr lvl="1"/>
            <a:r>
              <a:rPr lang="en-US" kern="0" dirty="0"/>
              <a:t>Three year cycle</a:t>
            </a:r>
          </a:p>
          <a:p>
            <a:pPr lvl="2"/>
            <a:r>
              <a:rPr lang="en-US" kern="0" dirty="0"/>
              <a:t>One year does not include provider selection</a:t>
            </a:r>
          </a:p>
          <a:p>
            <a:pPr lvl="2"/>
            <a:r>
              <a:rPr lang="en-US" kern="0" dirty="0"/>
              <a:t>Second year does</a:t>
            </a:r>
          </a:p>
          <a:p>
            <a:pPr lvl="2"/>
            <a:r>
              <a:rPr lang="en-US" kern="0" dirty="0"/>
              <a:t>Third year is review of corrective action implementation</a:t>
            </a:r>
          </a:p>
          <a:p>
            <a:pPr lvl="1"/>
            <a:r>
              <a:rPr lang="en-US" kern="0" dirty="0"/>
              <a:t>Monitor based on exactly what is in credentialing standards</a:t>
            </a:r>
          </a:p>
          <a:p>
            <a:pPr lvl="1"/>
            <a:r>
              <a:rPr lang="en-US" kern="0" dirty="0"/>
              <a:t>PIHP tool is updated based on HSAG monitoring updates</a:t>
            </a:r>
          </a:p>
          <a:p>
            <a:endParaRPr lang="en-US" kern="0" dirty="0"/>
          </a:p>
          <a:p>
            <a:endParaRPr lang="en-US" kern="0" dirty="0"/>
          </a:p>
          <a:p>
            <a:endParaRPr lang="en-US" kern="0" dirty="0"/>
          </a:p>
          <a:p>
            <a:endParaRPr lang="en-US" kern="0" dirty="0"/>
          </a:p>
          <a:p>
            <a:endParaRPr lang="en-US" kern="0" dirty="0"/>
          </a:p>
        </p:txBody>
      </p:sp>
    </p:spTree>
    <p:extLst>
      <p:ext uri="{BB962C8B-B14F-4D97-AF65-F5344CB8AC3E}">
        <p14:creationId xmlns:p14="http://schemas.microsoft.com/office/powerpoint/2010/main" val="682198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91E3B-C4CA-4AF0-F17A-2DF80FCBE14B}"/>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B264D93F-2AE0-64E6-5A78-DDEEA1DA9F38}"/>
              </a:ext>
            </a:extLst>
          </p:cNvPr>
          <p:cNvSpPr>
            <a:spLocks noGrp="1"/>
          </p:cNvSpPr>
          <p:nvPr>
            <p:ph type="title"/>
          </p:nvPr>
        </p:nvSpPr>
        <p:spPr/>
        <p:txBody>
          <a:bodyPr/>
          <a:lstStyle/>
          <a:p>
            <a:r>
              <a:rPr lang="en-US" dirty="0"/>
              <a:t>A word on Credentialing vs Qualification</a:t>
            </a:r>
          </a:p>
        </p:txBody>
      </p:sp>
      <p:sp>
        <p:nvSpPr>
          <p:cNvPr id="14" name="Content Placeholder 2">
            <a:extLst>
              <a:ext uri="{FF2B5EF4-FFF2-40B4-BE49-F238E27FC236}">
                <a16:creationId xmlns:a16="http://schemas.microsoft.com/office/drawing/2014/main" id="{B5C8B3AC-79A9-C533-E103-883B8F676E78}"/>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8490D4F0-10E5-3C9E-60ED-430C9DA6BA75}"/>
              </a:ext>
            </a:extLst>
          </p:cNvPr>
          <p:cNvSpPr txBox="1">
            <a:spLocks/>
          </p:cNvSpPr>
          <p:nvPr/>
        </p:nvSpPr>
        <p:spPr bwMode="auto">
          <a:xfrm>
            <a:off x="1674812" y="1676400"/>
            <a:ext cx="10360501"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lr>
                <a:schemeClr val="accent1"/>
              </a:buClr>
              <a:buSzPct val="80000"/>
              <a:buFont typeface="Wingdings" panose="05000000000000000000"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b="1" kern="0" dirty="0"/>
              <a:t>Credentialing </a:t>
            </a:r>
            <a:r>
              <a:rPr lang="en-US" kern="0" dirty="0"/>
              <a:t>Verification of the specific credentials documentation of an individual to the MDHHS Credentialing and Recredentialing Standards and applicable laws; does not establish the scope of practice or imply that services are billable or reimbursable.</a:t>
            </a:r>
          </a:p>
          <a:p>
            <a:r>
              <a:rPr lang="en-US" b="1" kern="0" dirty="0"/>
              <a:t>Qualifications </a:t>
            </a:r>
            <a:r>
              <a:rPr lang="en-US" kern="0" dirty="0"/>
              <a:t>Is linked to applicable training, supervision and experience within a scope of practice and is linked to reimbursement of services</a:t>
            </a:r>
          </a:p>
          <a:p>
            <a:pPr lvl="1"/>
            <a:endParaRPr lang="en-US" kern="0" dirty="0"/>
          </a:p>
          <a:p>
            <a:endParaRPr lang="en-US" kern="0" dirty="0"/>
          </a:p>
          <a:p>
            <a:endParaRPr lang="en-US" kern="0" dirty="0"/>
          </a:p>
          <a:p>
            <a:endParaRPr lang="en-US" kern="0" dirty="0"/>
          </a:p>
          <a:p>
            <a:endParaRPr lang="en-US" kern="0" dirty="0"/>
          </a:p>
          <a:p>
            <a:endParaRPr lang="en-US" kern="0" dirty="0"/>
          </a:p>
        </p:txBody>
      </p:sp>
    </p:spTree>
    <p:extLst>
      <p:ext uri="{BB962C8B-B14F-4D97-AF65-F5344CB8AC3E}">
        <p14:creationId xmlns:p14="http://schemas.microsoft.com/office/powerpoint/2010/main" val="527254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3B16C-D21C-8C0A-480D-53BEDE126C60}"/>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B8ADECEA-6829-87F5-E15E-009D7F29CA3A}"/>
              </a:ext>
            </a:extLst>
          </p:cNvPr>
          <p:cNvSpPr>
            <a:spLocks noGrp="1"/>
          </p:cNvSpPr>
          <p:nvPr>
            <p:ph type="title"/>
          </p:nvPr>
        </p:nvSpPr>
        <p:spPr/>
        <p:txBody>
          <a:bodyPr/>
          <a:lstStyle/>
          <a:p>
            <a:r>
              <a:rPr lang="en-US" dirty="0"/>
              <a:t>Policies</a:t>
            </a:r>
          </a:p>
        </p:txBody>
      </p:sp>
      <p:sp>
        <p:nvSpPr>
          <p:cNvPr id="14" name="Content Placeholder 2">
            <a:extLst>
              <a:ext uri="{FF2B5EF4-FFF2-40B4-BE49-F238E27FC236}">
                <a16:creationId xmlns:a16="http://schemas.microsoft.com/office/drawing/2014/main" id="{CD2D4F94-1F86-3808-E7BD-7D75E3CEE98B}"/>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30F7BE7E-E2E5-4441-8015-7058FB3B5AF5}"/>
              </a:ext>
            </a:extLst>
          </p:cNvPr>
          <p:cNvSpPr txBox="1">
            <a:spLocks/>
          </p:cNvSpPr>
          <p:nvPr/>
        </p:nvSpPr>
        <p:spPr bwMode="auto">
          <a:xfrm>
            <a:off x="1674812" y="1676400"/>
            <a:ext cx="10360501"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lr>
                <a:schemeClr val="accent1"/>
              </a:buClr>
              <a:buSzPct val="80000"/>
              <a:buFont typeface="Wingdings" panose="05000000000000000000"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b="1" kern="0" dirty="0"/>
              <a:t>Required in MDHHS Contract </a:t>
            </a:r>
            <a:r>
              <a:rPr lang="en-US" kern="0" dirty="0"/>
              <a:t>N. Provider Services, 1. Provider Credentialing, and in 42 CFR 438.214</a:t>
            </a:r>
          </a:p>
          <a:p>
            <a:r>
              <a:rPr lang="en-US" kern="0" dirty="0"/>
              <a:t>Should reflect language in MDHHS policy and be reviewed annually and revised as needed</a:t>
            </a:r>
          </a:p>
          <a:p>
            <a:r>
              <a:rPr lang="en-US" kern="0" dirty="0"/>
              <a:t>Reviewed for compliance with State requirements during MDHHS waiver audit, PIHP Audit, and HSAG audit</a:t>
            </a:r>
          </a:p>
          <a:p>
            <a:endParaRPr lang="en-US" kern="0" dirty="0"/>
          </a:p>
          <a:p>
            <a:pPr marL="0" indent="0">
              <a:buNone/>
            </a:pPr>
            <a:endParaRPr lang="en-US" kern="0" dirty="0"/>
          </a:p>
          <a:p>
            <a:pPr marL="0" indent="0">
              <a:buNone/>
            </a:pPr>
            <a:endParaRPr lang="en-US" kern="0" dirty="0"/>
          </a:p>
          <a:p>
            <a:endParaRPr lang="en-US" kern="0" dirty="0"/>
          </a:p>
          <a:p>
            <a:endParaRPr lang="en-US" kern="0" dirty="0"/>
          </a:p>
          <a:p>
            <a:endParaRPr lang="en-US" kern="0" dirty="0"/>
          </a:p>
          <a:p>
            <a:endParaRPr lang="en-US" kern="0" dirty="0"/>
          </a:p>
        </p:txBody>
      </p:sp>
    </p:spTree>
    <p:extLst>
      <p:ext uri="{BB962C8B-B14F-4D97-AF65-F5344CB8AC3E}">
        <p14:creationId xmlns:p14="http://schemas.microsoft.com/office/powerpoint/2010/main" val="1554341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	</a:t>
            </a:r>
          </a:p>
        </p:txBody>
      </p:sp>
      <p:sp>
        <p:nvSpPr>
          <p:cNvPr id="3" name="Content Placeholder 2"/>
          <p:cNvSpPr>
            <a:spLocks noGrp="1"/>
          </p:cNvSpPr>
          <p:nvPr>
            <p:ph idx="1"/>
          </p:nvPr>
        </p:nvSpPr>
        <p:spPr>
          <a:xfrm>
            <a:off x="1563810" y="1371600"/>
            <a:ext cx="10360501" cy="5257800"/>
          </a:xfrm>
        </p:spPr>
        <p:txBody>
          <a:bodyPr/>
          <a:lstStyle/>
          <a:p>
            <a:r>
              <a:rPr lang="en-US" sz="2400" dirty="0"/>
              <a:t>CMH should start with a policy that reflects MDHHS policy, contractual requirements, and applicable laws, and build procedures that apply those requirements</a:t>
            </a:r>
          </a:p>
          <a:p>
            <a:r>
              <a:rPr lang="en-US" sz="2400" dirty="0"/>
              <a:t>The monitoring tools used by the PIHP, HSAG, and MDHHS are excellent resources to use to ensure compliance</a:t>
            </a:r>
          </a:p>
          <a:p>
            <a:r>
              <a:rPr lang="en-US" sz="2400" dirty="0"/>
              <a:t>Have internal tracking systems that accurately log dates of approvals, expirations, and efficiently set up notifications</a:t>
            </a:r>
          </a:p>
          <a:p>
            <a:r>
              <a:rPr lang="en-US" sz="2400" dirty="0"/>
              <a:t>Know what your contract and legal citations require to ensure minimum requirements are being met</a:t>
            </a:r>
          </a:p>
          <a:p>
            <a:endParaRPr lang="en-US" dirty="0"/>
          </a:p>
        </p:txBody>
      </p:sp>
    </p:spTree>
    <p:extLst>
      <p:ext uri="{BB962C8B-B14F-4D97-AF65-F5344CB8AC3E}">
        <p14:creationId xmlns:p14="http://schemas.microsoft.com/office/powerpoint/2010/main" val="3335391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8D830-6822-9894-7A3F-D068E73322E5}"/>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EB5493CC-46EB-F240-18F0-5674AD89BD63}"/>
              </a:ext>
            </a:extLst>
          </p:cNvPr>
          <p:cNvSpPr>
            <a:spLocks noGrp="1"/>
          </p:cNvSpPr>
          <p:nvPr>
            <p:ph type="title"/>
          </p:nvPr>
        </p:nvSpPr>
        <p:spPr/>
        <p:txBody>
          <a:bodyPr/>
          <a:lstStyle/>
          <a:p>
            <a:r>
              <a:rPr lang="en-US" dirty="0"/>
              <a:t>Authority Sources: 42 CFR</a:t>
            </a:r>
          </a:p>
        </p:txBody>
      </p:sp>
      <p:sp>
        <p:nvSpPr>
          <p:cNvPr id="14" name="Content Placeholder 2">
            <a:extLst>
              <a:ext uri="{FF2B5EF4-FFF2-40B4-BE49-F238E27FC236}">
                <a16:creationId xmlns:a16="http://schemas.microsoft.com/office/drawing/2014/main" id="{FC7F5985-57CF-4C79-DC90-DB4C768D4FC1}"/>
              </a:ext>
            </a:extLst>
          </p:cNvPr>
          <p:cNvSpPr>
            <a:spLocks noGrp="1"/>
          </p:cNvSpPr>
          <p:nvPr>
            <p:ph idx="1"/>
          </p:nvPr>
        </p:nvSpPr>
        <p:spPr>
          <a:xfrm>
            <a:off x="1563810" y="1524000"/>
            <a:ext cx="10360501" cy="5638800"/>
          </a:xfrm>
        </p:spPr>
        <p:txBody>
          <a:bodyPr>
            <a:normAutofit fontScale="85000" lnSpcReduction="20000"/>
          </a:bodyPr>
          <a:lstStyle/>
          <a:p>
            <a:pPr lvl="0"/>
            <a:r>
              <a:rPr lang="en-US" b="1" dirty="0"/>
              <a:t>§</a:t>
            </a:r>
            <a:r>
              <a:rPr lang="en-US" dirty="0"/>
              <a:t> </a:t>
            </a:r>
            <a:r>
              <a:rPr lang="en-US" b="1" dirty="0"/>
              <a:t>438.12 (a) </a:t>
            </a:r>
            <a:r>
              <a:rPr lang="en-US" dirty="0"/>
              <a:t>We cannot discriminate against any provider who is acting within the scope of his or her license or certification solely on the basis of that license or certification </a:t>
            </a:r>
          </a:p>
          <a:p>
            <a:pPr lvl="0"/>
            <a:r>
              <a:rPr lang="en-US" b="1" dirty="0"/>
              <a:t>§ 438.214 (</a:t>
            </a:r>
            <a:r>
              <a:rPr lang="en-US" b="1" dirty="0" err="1"/>
              <a:t>a,b,c</a:t>
            </a:r>
            <a:r>
              <a:rPr lang="en-US" b="1" dirty="0"/>
              <a:t> &amp; e) </a:t>
            </a:r>
            <a:r>
              <a:rPr lang="en-US" dirty="0"/>
              <a:t>We have to have written policies for selection and retention, for which providers, including nondiscrimination, and excluding providers terminated under 1128 and 1128a of the SSA</a:t>
            </a:r>
          </a:p>
          <a:p>
            <a:r>
              <a:rPr lang="en-US" b="1" dirty="0"/>
              <a:t>§</a:t>
            </a:r>
            <a:r>
              <a:rPr lang="en-US" dirty="0"/>
              <a:t> </a:t>
            </a:r>
            <a:r>
              <a:rPr lang="en-US" b="1" dirty="0"/>
              <a:t>457.1233, a </a:t>
            </a:r>
            <a:r>
              <a:rPr lang="en-US" dirty="0"/>
              <a:t>As a structure and operational standard, The State must ensure PIHPs/CMHSPs are compliant with all provisions of 438.214</a:t>
            </a:r>
          </a:p>
          <a:p>
            <a:r>
              <a:rPr lang="en-US" b="1" dirty="0"/>
              <a:t>§</a:t>
            </a:r>
            <a:r>
              <a:rPr lang="en-US" dirty="0"/>
              <a:t> </a:t>
            </a:r>
            <a:r>
              <a:rPr lang="en-US" b="1" dirty="0"/>
              <a:t>1002.3 </a:t>
            </a:r>
            <a:r>
              <a:rPr lang="en-US" dirty="0"/>
              <a:t>We can’t contract with any individuals excluded for participation by the state in the Medicaid program, for any reason for which the Secretary has excluded that individual or entity in Federal health care programs under sections 1128, 1128A, or 1866(b)(2) of the Act.</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06369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69897-4CD5-C129-6EC4-33960C82A05F}"/>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B6681F36-F4D4-F132-3088-4D7EDCB8DA83}"/>
              </a:ext>
            </a:extLst>
          </p:cNvPr>
          <p:cNvSpPr>
            <a:spLocks noGrp="1"/>
          </p:cNvSpPr>
          <p:nvPr>
            <p:ph type="title"/>
          </p:nvPr>
        </p:nvSpPr>
        <p:spPr/>
        <p:txBody>
          <a:bodyPr/>
          <a:lstStyle/>
          <a:p>
            <a:r>
              <a:rPr lang="en-US" dirty="0"/>
              <a:t>MDHHS Contracts</a:t>
            </a:r>
          </a:p>
        </p:txBody>
      </p:sp>
      <p:sp>
        <p:nvSpPr>
          <p:cNvPr id="14" name="Content Placeholder 2">
            <a:extLst>
              <a:ext uri="{FF2B5EF4-FFF2-40B4-BE49-F238E27FC236}">
                <a16:creationId xmlns:a16="http://schemas.microsoft.com/office/drawing/2014/main" id="{CE04D059-9BC7-EA96-0245-836BD854AA96}"/>
              </a:ext>
            </a:extLst>
          </p:cNvPr>
          <p:cNvSpPr>
            <a:spLocks noGrp="1"/>
          </p:cNvSpPr>
          <p:nvPr>
            <p:ph idx="1"/>
          </p:nvPr>
        </p:nvSpPr>
        <p:spPr/>
        <p:txBody>
          <a:bodyPr>
            <a:normAutofit fontScale="77500" lnSpcReduction="20000"/>
          </a:bodyPr>
          <a:lstStyle/>
          <a:p>
            <a:pPr lvl="0"/>
            <a:r>
              <a:rPr lang="en-US" b="1" dirty="0"/>
              <a:t>PIHP Contract, Section N. Provider Selection, </a:t>
            </a:r>
            <a:r>
              <a:rPr lang="en-US" dirty="0"/>
              <a:t>Direct link to requirements included to attachment</a:t>
            </a:r>
          </a:p>
          <a:p>
            <a:pPr lvl="1"/>
            <a:r>
              <a:rPr lang="en-US" dirty="0">
                <a:hlinkClick r:id="rId3"/>
              </a:rPr>
              <a:t>https://www.michigan.gov/mdhhs/keep-mi-healthy/mentalhealth/mentalhealth/cmhsp</a:t>
            </a:r>
            <a:endParaRPr lang="en-US" dirty="0"/>
          </a:p>
          <a:p>
            <a:pPr lvl="0"/>
            <a:endParaRPr lang="en-US" dirty="0"/>
          </a:p>
          <a:p>
            <a:r>
              <a:rPr lang="en-US" b="1" dirty="0"/>
              <a:t>CMHSP Contract,</a:t>
            </a:r>
          </a:p>
          <a:p>
            <a:pPr lvl="1"/>
            <a:r>
              <a:rPr lang="en-US" b="1" dirty="0"/>
              <a:t> Section 6.4.2 Provider Credentialing, </a:t>
            </a:r>
            <a:r>
              <a:rPr lang="en-US" dirty="0"/>
              <a:t>CMHSP must have written policies and procedures. Was not updated to ‘every three years’ for FY2025. Does not include PIHP language and is not audited by HSAG. </a:t>
            </a:r>
          </a:p>
          <a:p>
            <a:pPr lvl="1"/>
            <a:r>
              <a:rPr lang="en-US" b="1" dirty="0"/>
              <a:t>Quality Improvement Programs Technical Requirement, Standard V. </a:t>
            </a:r>
            <a:r>
              <a:rPr lang="en-US" dirty="0"/>
              <a:t>CMHSP QIPs are required to determine CMHSP license and non-licensed staff are qualified, there is a credentialing process, and assurances of training, competence, education and licensure</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882878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F6B71-1C5F-F598-3B5A-6A71AC5C245E}"/>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B0B6EDFD-9E40-4599-C000-209411D05C41}"/>
              </a:ext>
            </a:extLst>
          </p:cNvPr>
          <p:cNvSpPr>
            <a:spLocks noGrp="1"/>
          </p:cNvSpPr>
          <p:nvPr>
            <p:ph type="title"/>
          </p:nvPr>
        </p:nvSpPr>
        <p:spPr/>
        <p:txBody>
          <a:bodyPr/>
          <a:lstStyle/>
          <a:p>
            <a:r>
              <a:rPr lang="en-US" dirty="0"/>
              <a:t>MDHHS Credentialing Policy</a:t>
            </a:r>
          </a:p>
        </p:txBody>
      </p:sp>
      <p:sp>
        <p:nvSpPr>
          <p:cNvPr id="14" name="Content Placeholder 2">
            <a:extLst>
              <a:ext uri="{FF2B5EF4-FFF2-40B4-BE49-F238E27FC236}">
                <a16:creationId xmlns:a16="http://schemas.microsoft.com/office/drawing/2014/main" id="{47621FB9-D604-1E9B-BFBD-76662A5A1CFD}"/>
              </a:ext>
            </a:extLst>
          </p:cNvPr>
          <p:cNvSpPr>
            <a:spLocks noGrp="1"/>
          </p:cNvSpPr>
          <p:nvPr>
            <p:ph idx="1"/>
          </p:nvPr>
        </p:nvSpPr>
        <p:spPr/>
        <p:txBody>
          <a:bodyPr>
            <a:normAutofit fontScale="92500" lnSpcReduction="20000"/>
          </a:bodyPr>
          <a:lstStyle/>
          <a:p>
            <a:pPr lvl="0"/>
            <a:r>
              <a:rPr lang="en-US" b="1" dirty="0">
                <a:hlinkClick r:id="rId3"/>
              </a:rPr>
              <a:t>https://www.michigan.gov/en/mdhhs/keep-mi-healthy/mentalhealth/mentalhealth/practiceguidelines</a:t>
            </a:r>
            <a:endParaRPr lang="en-US" b="1" dirty="0"/>
          </a:p>
          <a:p>
            <a:pPr lvl="1"/>
            <a:r>
              <a:rPr lang="en-US" dirty="0">
                <a:hlinkClick r:id="rId4"/>
              </a:rPr>
              <a:t>Credentialing Policy</a:t>
            </a:r>
            <a:endParaRPr lang="en-US" dirty="0"/>
          </a:p>
          <a:p>
            <a:r>
              <a:rPr lang="en-US" b="1" dirty="0"/>
              <a:t>6 Sections</a:t>
            </a:r>
          </a:p>
          <a:p>
            <a:pPr lvl="1"/>
            <a:r>
              <a:rPr lang="en-US" b="1" dirty="0"/>
              <a:t>A </a:t>
            </a:r>
            <a:r>
              <a:rPr lang="en-US" dirty="0"/>
              <a:t>Overview</a:t>
            </a:r>
          </a:p>
          <a:p>
            <a:pPr lvl="1"/>
            <a:r>
              <a:rPr lang="en-US" b="1" dirty="0"/>
              <a:t>B </a:t>
            </a:r>
            <a:r>
              <a:rPr lang="en-US" dirty="0"/>
              <a:t>Credentialing Standards</a:t>
            </a:r>
          </a:p>
          <a:p>
            <a:pPr lvl="1"/>
            <a:r>
              <a:rPr lang="en-US" b="1" dirty="0"/>
              <a:t>C </a:t>
            </a:r>
            <a:r>
              <a:rPr lang="en-US" dirty="0"/>
              <a:t>Credentialing Individual Practitioners</a:t>
            </a:r>
          </a:p>
          <a:p>
            <a:pPr lvl="1"/>
            <a:r>
              <a:rPr lang="en-US" b="1" dirty="0"/>
              <a:t>D </a:t>
            </a:r>
            <a:r>
              <a:rPr lang="en-US" dirty="0"/>
              <a:t>Initial and Recredentialing of Organizational Providers</a:t>
            </a:r>
          </a:p>
          <a:p>
            <a:pPr lvl="1"/>
            <a:r>
              <a:rPr lang="en-US" b="1" dirty="0"/>
              <a:t>E </a:t>
            </a:r>
            <a:r>
              <a:rPr lang="en-US" dirty="0"/>
              <a:t>Deemed Status/Reciprocity</a:t>
            </a:r>
          </a:p>
          <a:p>
            <a:pPr lvl="1"/>
            <a:r>
              <a:rPr lang="en-US" b="1" dirty="0"/>
              <a:t>F </a:t>
            </a:r>
            <a:r>
              <a:rPr lang="en-US" dirty="0"/>
              <a:t>Definitions</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791921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64652-7DA0-54C8-E8DA-9AB4CE82E50A}"/>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2FC9C879-C630-8ACD-FE77-52904608E38B}"/>
              </a:ext>
            </a:extLst>
          </p:cNvPr>
          <p:cNvSpPr>
            <a:spLocks noGrp="1"/>
          </p:cNvSpPr>
          <p:nvPr>
            <p:ph type="title"/>
          </p:nvPr>
        </p:nvSpPr>
        <p:spPr/>
        <p:txBody>
          <a:bodyPr/>
          <a:lstStyle/>
          <a:p>
            <a:r>
              <a:rPr lang="en-US" dirty="0"/>
              <a:t>MDHHS Credentialing Policy</a:t>
            </a:r>
            <a:br>
              <a:rPr lang="en-US" dirty="0"/>
            </a:br>
            <a:r>
              <a:rPr lang="en-US" dirty="0"/>
              <a:t>A. Overview</a:t>
            </a:r>
          </a:p>
        </p:txBody>
      </p:sp>
      <p:sp>
        <p:nvSpPr>
          <p:cNvPr id="14" name="Content Placeholder 2">
            <a:extLst>
              <a:ext uri="{FF2B5EF4-FFF2-40B4-BE49-F238E27FC236}">
                <a16:creationId xmlns:a16="http://schemas.microsoft.com/office/drawing/2014/main" id="{623A5CC9-BB24-00D5-8CBD-5427381AA660}"/>
              </a:ext>
            </a:extLst>
          </p:cNvPr>
          <p:cNvSpPr>
            <a:spLocks noGrp="1"/>
          </p:cNvSpPr>
          <p:nvPr>
            <p:ph idx="1"/>
          </p:nvPr>
        </p:nvSpPr>
        <p:spPr/>
        <p:txBody>
          <a:bodyPr>
            <a:normAutofit fontScale="92500" lnSpcReduction="10000"/>
          </a:bodyPr>
          <a:lstStyle/>
          <a:p>
            <a:r>
              <a:rPr lang="en-US" dirty="0"/>
              <a:t>Introduces MDHHS policy, which does not set scopes of practice, only credentialing requirements</a:t>
            </a:r>
          </a:p>
          <a:p>
            <a:r>
              <a:rPr lang="en-US" dirty="0"/>
              <a:t>Requires subcontractor and network provider passthrough</a:t>
            </a:r>
          </a:p>
          <a:p>
            <a:r>
              <a:rPr lang="en-US" dirty="0"/>
              <a:t>Sets Timelines	</a:t>
            </a:r>
          </a:p>
          <a:p>
            <a:pPr lvl="1"/>
            <a:r>
              <a:rPr lang="en-US" dirty="0"/>
              <a:t>Begins when the PIHP has received a completed signed and dated credentialing application, must complete within 90 calendar days of application submission, completion time is when written communication is sent to the provider</a:t>
            </a:r>
          </a:p>
          <a:p>
            <a:r>
              <a:rPr lang="en-US" dirty="0"/>
              <a:t>Applies P.A. 282 of 2020: “Universal Credentialing”</a:t>
            </a:r>
          </a:p>
          <a:p>
            <a:endParaRPr lang="en-US" dirty="0"/>
          </a:p>
          <a:p>
            <a:endParaRPr lang="en-US" dirty="0"/>
          </a:p>
          <a:p>
            <a:endParaRPr lang="en-US" dirty="0"/>
          </a:p>
          <a:p>
            <a:pPr lvl="1"/>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046333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71120-1452-2093-0E94-AB12D3643AC0}"/>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772C12DD-0085-937B-92D1-9877EE7FD4D5}"/>
              </a:ext>
            </a:extLst>
          </p:cNvPr>
          <p:cNvSpPr>
            <a:spLocks noGrp="1"/>
          </p:cNvSpPr>
          <p:nvPr>
            <p:ph type="title"/>
          </p:nvPr>
        </p:nvSpPr>
        <p:spPr/>
        <p:txBody>
          <a:bodyPr/>
          <a:lstStyle/>
          <a:p>
            <a:r>
              <a:rPr lang="en-US" dirty="0"/>
              <a:t>MDHHS Credentialing Policy</a:t>
            </a:r>
            <a:br>
              <a:rPr lang="en-US" dirty="0"/>
            </a:br>
            <a:r>
              <a:rPr lang="en-US" dirty="0"/>
              <a:t>B. Credentialing Standards</a:t>
            </a:r>
          </a:p>
        </p:txBody>
      </p:sp>
      <p:sp>
        <p:nvSpPr>
          <p:cNvPr id="14" name="Content Placeholder 2">
            <a:extLst>
              <a:ext uri="{FF2B5EF4-FFF2-40B4-BE49-F238E27FC236}">
                <a16:creationId xmlns:a16="http://schemas.microsoft.com/office/drawing/2014/main" id="{1F3B0744-27EF-C255-9583-A857AC0681CE}"/>
              </a:ext>
            </a:extLst>
          </p:cNvPr>
          <p:cNvSpPr>
            <a:spLocks noGrp="1"/>
          </p:cNvSpPr>
          <p:nvPr>
            <p:ph idx="1"/>
          </p:nvPr>
        </p:nvSpPr>
        <p:spPr/>
        <p:txBody>
          <a:bodyPr>
            <a:normAutofit fontScale="77500" lnSpcReduction="20000"/>
          </a:bodyPr>
          <a:lstStyle/>
          <a:p>
            <a:pPr lvl="0"/>
            <a:r>
              <a:rPr lang="en-US" b="1" dirty="0"/>
              <a:t>Requires a written system (</a:t>
            </a:r>
            <a:r>
              <a:rPr lang="en-US" dirty="0"/>
              <a:t>Policies/Procedures)</a:t>
            </a:r>
          </a:p>
          <a:p>
            <a:r>
              <a:rPr lang="en-US" b="1" dirty="0"/>
              <a:t>Policy must reflect</a:t>
            </a:r>
            <a:r>
              <a:rPr lang="en-US" dirty="0"/>
              <a:t>: timelines, scope, identify who’s responsible, describe use of providers in process, and be board approved</a:t>
            </a:r>
          </a:p>
          <a:p>
            <a:pPr lvl="0"/>
            <a:r>
              <a:rPr lang="en-US" b="1" dirty="0"/>
              <a:t>Anti-discrimination clauses </a:t>
            </a:r>
            <a:r>
              <a:rPr lang="en-US" dirty="0"/>
              <a:t>(42 CFR 438.12)*</a:t>
            </a:r>
          </a:p>
          <a:p>
            <a:pPr lvl="0"/>
            <a:r>
              <a:rPr lang="en-US" b="1" dirty="0"/>
              <a:t>Exclusions checks</a:t>
            </a:r>
            <a:r>
              <a:rPr lang="en-US" dirty="0"/>
              <a:t>. OIG, SAM, MI Sanctioned checks—evidence must be retained</a:t>
            </a:r>
          </a:p>
          <a:p>
            <a:pPr lvl="0"/>
            <a:r>
              <a:rPr lang="en-US" b="1" dirty="0"/>
              <a:t>PIHP retains certain rights (despite delegation)*</a:t>
            </a:r>
          </a:p>
          <a:p>
            <a:pPr lvl="0"/>
            <a:r>
              <a:rPr lang="en-US" b="1" dirty="0"/>
              <a:t>Requires separate provider files </a:t>
            </a:r>
            <a:r>
              <a:rPr lang="en-US" dirty="0"/>
              <a:t>with all pertinent information</a:t>
            </a:r>
          </a:p>
          <a:p>
            <a:pPr lvl="0"/>
            <a:r>
              <a:rPr lang="en-US" dirty="0"/>
              <a:t>States what Credentialing Policies must contain and be approved by</a:t>
            </a:r>
          </a:p>
          <a:p>
            <a:pPr lvl="0"/>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670783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6EB51-B4AC-3C28-19C7-8B46CEEF9A8B}"/>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F8D30495-8F0A-FEEE-422E-3C43C2610138}"/>
              </a:ext>
            </a:extLst>
          </p:cNvPr>
          <p:cNvSpPr>
            <a:spLocks noGrp="1"/>
          </p:cNvSpPr>
          <p:nvPr>
            <p:ph type="title"/>
          </p:nvPr>
        </p:nvSpPr>
        <p:spPr/>
        <p:txBody>
          <a:bodyPr/>
          <a:lstStyle/>
          <a:p>
            <a:r>
              <a:rPr lang="en-US" dirty="0"/>
              <a:t>MDHHS Credentialing Policy</a:t>
            </a:r>
            <a:br>
              <a:rPr lang="en-US" dirty="0"/>
            </a:br>
            <a:r>
              <a:rPr lang="en-US" dirty="0"/>
              <a:t>B. Credentialing Standards Continued</a:t>
            </a:r>
          </a:p>
        </p:txBody>
      </p:sp>
      <p:sp>
        <p:nvSpPr>
          <p:cNvPr id="14" name="Content Placeholder 2">
            <a:extLst>
              <a:ext uri="{FF2B5EF4-FFF2-40B4-BE49-F238E27FC236}">
                <a16:creationId xmlns:a16="http://schemas.microsoft.com/office/drawing/2014/main" id="{FF65C39A-28A3-B17F-A290-F1313C513724}"/>
              </a:ext>
            </a:extLst>
          </p:cNvPr>
          <p:cNvSpPr>
            <a:spLocks noGrp="1"/>
          </p:cNvSpPr>
          <p:nvPr>
            <p:ph idx="1"/>
          </p:nvPr>
        </p:nvSpPr>
        <p:spPr/>
        <p:txBody>
          <a:bodyPr>
            <a:normAutofit/>
          </a:bodyPr>
          <a:lstStyle/>
          <a:p>
            <a:pPr lvl="0"/>
            <a:r>
              <a:rPr lang="en-US" b="1" dirty="0"/>
              <a:t>Notification Timelines </a:t>
            </a:r>
            <a:r>
              <a:rPr lang="en-US" dirty="0"/>
              <a:t>Providers must be notified within 30 days of the PIHP/CMH decision</a:t>
            </a:r>
          </a:p>
          <a:p>
            <a:pPr lvl="0"/>
            <a:r>
              <a:rPr lang="en-US" b="1" dirty="0"/>
              <a:t>We must have an appeal process </a:t>
            </a:r>
            <a:r>
              <a:rPr lang="en-US" dirty="0"/>
              <a:t>and include with any adverse decision notification</a:t>
            </a:r>
          </a:p>
          <a:p>
            <a:pPr lvl="0"/>
            <a:r>
              <a:rPr lang="en-US" dirty="0"/>
              <a:t>We must have process for reporting improper behavior…and to which authorities (NPDB, MDHHS, OIG)</a:t>
            </a:r>
          </a:p>
          <a:p>
            <a:pPr lvl="0"/>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516515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2498B-E38D-C289-EFE4-5EA5905CD9CA}"/>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876E94A1-31B6-F748-6349-33F462279D99}"/>
              </a:ext>
            </a:extLst>
          </p:cNvPr>
          <p:cNvSpPr>
            <a:spLocks noGrp="1"/>
          </p:cNvSpPr>
          <p:nvPr>
            <p:ph type="title"/>
          </p:nvPr>
        </p:nvSpPr>
        <p:spPr/>
        <p:txBody>
          <a:bodyPr/>
          <a:lstStyle/>
          <a:p>
            <a:r>
              <a:rPr lang="en-US" dirty="0"/>
              <a:t>MDHHS Credentialing Policy</a:t>
            </a:r>
            <a:br>
              <a:rPr lang="en-US" dirty="0"/>
            </a:br>
            <a:r>
              <a:rPr lang="en-US" dirty="0"/>
              <a:t>C. Credentialing Individual Providers</a:t>
            </a:r>
          </a:p>
        </p:txBody>
      </p:sp>
      <p:sp>
        <p:nvSpPr>
          <p:cNvPr id="14" name="Content Placeholder 2">
            <a:extLst>
              <a:ext uri="{FF2B5EF4-FFF2-40B4-BE49-F238E27FC236}">
                <a16:creationId xmlns:a16="http://schemas.microsoft.com/office/drawing/2014/main" id="{D7E3C5D1-AB6F-5A36-E8E3-0F4EE83EAB2B}"/>
              </a:ext>
            </a:extLst>
          </p:cNvPr>
          <p:cNvSpPr>
            <a:spLocks noGrp="1"/>
          </p:cNvSpPr>
          <p:nvPr>
            <p:ph idx="1"/>
          </p:nvPr>
        </p:nvSpPr>
        <p:spPr/>
        <p:txBody>
          <a:bodyPr>
            <a:normAutofit fontScale="92500"/>
          </a:bodyPr>
          <a:lstStyle/>
          <a:p>
            <a:pPr lvl="0"/>
            <a:r>
              <a:rPr lang="en-US" b="1" dirty="0"/>
              <a:t>Section specifies practitioner requirements </a:t>
            </a:r>
            <a:r>
              <a:rPr lang="en-US" dirty="0"/>
              <a:t>Background checks, applicable licensing, scope of practice (even though the policy doesn’t set scope, we have to), contractual, and Medicaid Manual requirements.  </a:t>
            </a:r>
          </a:p>
          <a:p>
            <a:r>
              <a:rPr lang="en-US" b="1" dirty="0"/>
              <a:t>Defines which practitioners the policy applies to:</a:t>
            </a:r>
          </a:p>
          <a:p>
            <a:pPr lvl="1"/>
            <a:r>
              <a:rPr lang="en-US" dirty="0"/>
              <a:t>MD’s, DOs, PAs, psychologists, LMSW, LBSW, LLSW, LPC, NP, RN, OT and OT assistants, PTs and </a:t>
            </a:r>
            <a:r>
              <a:rPr lang="en-US" dirty="0" err="1"/>
              <a:t>assistancs</a:t>
            </a:r>
            <a:r>
              <a:rPr lang="en-US" dirty="0"/>
              <a:t>, speech pathologists, BCBAs, Licensed Family and Marriage Therapists</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209586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heehan">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heehan" id="{3D555543-52A2-4059-8692-1471BA1876AB}" vid="{0F3E882E-E02B-474B-ACAF-93AC71C79BE1}"/>
    </a:ext>
  </a:extLst>
</a:theme>
</file>

<file path=ppt/theme/theme2.xml><?xml version="1.0" encoding="utf-8"?>
<a:theme xmlns:a="http://schemas.openxmlformats.org/drawingml/2006/main" name="Office Theme">
  <a:themeElements>
    <a:clrScheme name="Watercolor_16x9">
      <a:dk1>
        <a:sysClr val="windowText" lastClr="000000"/>
      </a:dk1>
      <a:lt1>
        <a:sysClr val="window" lastClr="FFFFFF"/>
      </a:lt1>
      <a:dk2>
        <a:srgbClr val="09AFA7"/>
      </a:dk2>
      <a:lt2>
        <a:srgbClr val="AEF1EA"/>
      </a:lt2>
      <a:accent1>
        <a:srgbClr val="08CAC1"/>
      </a:accent1>
      <a:accent2>
        <a:srgbClr val="76C714"/>
      </a:accent2>
      <a:accent3>
        <a:srgbClr val="0E70C2"/>
      </a:accent3>
      <a:accent4>
        <a:srgbClr val="259F39"/>
      </a:accent4>
      <a:accent5>
        <a:srgbClr val="C8C015"/>
      </a:accent5>
      <a:accent6>
        <a:srgbClr val="444FDC"/>
      </a:accent6>
      <a:hlink>
        <a:srgbClr val="76C714"/>
      </a:hlink>
      <a:folHlink>
        <a:srgbClr val="7F7F7F"/>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Watercolor_16x9">
      <a:dk1>
        <a:sysClr val="windowText" lastClr="000000"/>
      </a:dk1>
      <a:lt1>
        <a:sysClr val="window" lastClr="FFFFFF"/>
      </a:lt1>
      <a:dk2>
        <a:srgbClr val="09AFA7"/>
      </a:dk2>
      <a:lt2>
        <a:srgbClr val="AEF1EA"/>
      </a:lt2>
      <a:accent1>
        <a:srgbClr val="08CAC1"/>
      </a:accent1>
      <a:accent2>
        <a:srgbClr val="76C714"/>
      </a:accent2>
      <a:accent3>
        <a:srgbClr val="0E70C2"/>
      </a:accent3>
      <a:accent4>
        <a:srgbClr val="259F39"/>
      </a:accent4>
      <a:accent5>
        <a:srgbClr val="C8C015"/>
      </a:accent5>
      <a:accent6>
        <a:srgbClr val="444FDC"/>
      </a:accent6>
      <a:hlink>
        <a:srgbClr val="76C714"/>
      </a:hlink>
      <a:folHlink>
        <a:srgbClr val="7F7F7F"/>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14992</TotalTime>
  <Words>2647</Words>
  <Application>Microsoft Office PowerPoint</Application>
  <PresentationFormat>Custom</PresentationFormat>
  <Paragraphs>297</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Palatino Linotype</vt:lpstr>
      <vt:lpstr>Times New Roman</vt:lpstr>
      <vt:lpstr>Wingdings</vt:lpstr>
      <vt:lpstr>Sheehan</vt:lpstr>
      <vt:lpstr>FY2026 PIHP and CMHSP Credentialing</vt:lpstr>
      <vt:lpstr>Goals for today – we will briefly cover - </vt:lpstr>
      <vt:lpstr>Authority Sources: 42 CFR</vt:lpstr>
      <vt:lpstr>MDHHS Contracts</vt:lpstr>
      <vt:lpstr>MDHHS Credentialing Policy</vt:lpstr>
      <vt:lpstr>MDHHS Credentialing Policy A. Overview</vt:lpstr>
      <vt:lpstr>MDHHS Credentialing Policy B. Credentialing Standards</vt:lpstr>
      <vt:lpstr>MDHHS Credentialing Policy B. Credentialing Standards Continued</vt:lpstr>
      <vt:lpstr>MDHHS Credentialing Policy C. Credentialing Individual Providers</vt:lpstr>
      <vt:lpstr>MDHHS Credentialing Policy C. Credentialing Individual Providers</vt:lpstr>
      <vt:lpstr>MDHHS Credentialing Policy C. Credentialing Individual Providers</vt:lpstr>
      <vt:lpstr>MDHHS Credentialing Policy C. Credentialing Individual Providers</vt:lpstr>
      <vt:lpstr>MDHHS Credentialing Policy C. Credentialing Individual Providers</vt:lpstr>
      <vt:lpstr>MDHHS Credentialing Policy D. Credentialing Organizational Providers</vt:lpstr>
      <vt:lpstr>MDHHS Credentialing Policy E. Deemed Status/Reciprocity</vt:lpstr>
      <vt:lpstr>MDHHS Credentialing Policy F. Definitions</vt:lpstr>
      <vt:lpstr>Monitoring</vt:lpstr>
      <vt:lpstr>Monitoring</vt:lpstr>
      <vt:lpstr>Monitoring</vt:lpstr>
      <vt:lpstr>Monitoring (continued)</vt:lpstr>
      <vt:lpstr>A word on Credentialing vs Qualification</vt:lpstr>
      <vt:lpstr>Policies</vt:lpstr>
      <vt:lpstr>Conclusions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CMHSP Contracting Who, what, where, when and why?</dc:title>
  <dc:creator>Carol Mills</dc:creator>
  <cp:lastModifiedBy>Chris VanWagoner (NMRE)</cp:lastModifiedBy>
  <cp:revision>138</cp:revision>
  <dcterms:created xsi:type="dcterms:W3CDTF">2017-04-07T19:16:49Z</dcterms:created>
  <dcterms:modified xsi:type="dcterms:W3CDTF">2026-02-12T17:40:50Z</dcterms:modified>
</cp:coreProperties>
</file>