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comments/comment2.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comment3.xml" ContentType="application/vnd.openxmlformats-officedocument.presentationml.comments+xml"/>
  <Override PartName="/ppt/notesSlides/notesSlide5.xml" ContentType="application/vnd.openxmlformats-officedocument.presentationml.notesSlide+xml"/>
  <Override PartName="/ppt/comments/comment4.xml" ContentType="application/vnd.openxmlformats-officedocument.presentationml.comments+xml"/>
  <Override PartName="/ppt/comments/comment5.xml" ContentType="application/vnd.openxmlformats-officedocument.presentationml.comments+xml"/>
  <Override PartName="/ppt/comments/comment6.xml" ContentType="application/vnd.openxmlformats-officedocument.presentationml.comments+xml"/>
  <Override PartName="/ppt/comments/comment7.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3"/>
  </p:notesMasterIdLst>
  <p:handoutMasterIdLst>
    <p:handoutMasterId r:id="rId84"/>
  </p:handoutMasterIdLst>
  <p:sldIdLst>
    <p:sldId id="257" r:id="rId2"/>
    <p:sldId id="269" r:id="rId3"/>
    <p:sldId id="279" r:id="rId4"/>
    <p:sldId id="280" r:id="rId5"/>
    <p:sldId id="351" r:id="rId6"/>
    <p:sldId id="281" r:id="rId7"/>
    <p:sldId id="282" r:id="rId8"/>
    <p:sldId id="277" r:id="rId9"/>
    <p:sldId id="337" r:id="rId10"/>
    <p:sldId id="338" r:id="rId11"/>
    <p:sldId id="262" r:id="rId12"/>
    <p:sldId id="373" r:id="rId13"/>
    <p:sldId id="374" r:id="rId14"/>
    <p:sldId id="264" r:id="rId15"/>
    <p:sldId id="263" r:id="rId16"/>
    <p:sldId id="362" r:id="rId17"/>
    <p:sldId id="363" r:id="rId18"/>
    <p:sldId id="364" r:id="rId19"/>
    <p:sldId id="365" r:id="rId20"/>
    <p:sldId id="366" r:id="rId21"/>
    <p:sldId id="367" r:id="rId22"/>
    <p:sldId id="368" r:id="rId23"/>
    <p:sldId id="370" r:id="rId24"/>
    <p:sldId id="369" r:id="rId25"/>
    <p:sldId id="371" r:id="rId26"/>
    <p:sldId id="372" r:id="rId27"/>
    <p:sldId id="274" r:id="rId28"/>
    <p:sldId id="286" r:id="rId29"/>
    <p:sldId id="290" r:id="rId30"/>
    <p:sldId id="300" r:id="rId31"/>
    <p:sldId id="287" r:id="rId32"/>
    <p:sldId id="312" r:id="rId33"/>
    <p:sldId id="313" r:id="rId34"/>
    <p:sldId id="302" r:id="rId35"/>
    <p:sldId id="314" r:id="rId36"/>
    <p:sldId id="320" r:id="rId37"/>
    <p:sldId id="322" r:id="rId38"/>
    <p:sldId id="353" r:id="rId39"/>
    <p:sldId id="355" r:id="rId40"/>
    <p:sldId id="315" r:id="rId41"/>
    <p:sldId id="316" r:id="rId42"/>
    <p:sldId id="291" r:id="rId43"/>
    <p:sldId id="293" r:id="rId44"/>
    <p:sldId id="296" r:id="rId45"/>
    <p:sldId id="294" r:id="rId46"/>
    <p:sldId id="297" r:id="rId47"/>
    <p:sldId id="298" r:id="rId48"/>
    <p:sldId id="295" r:id="rId49"/>
    <p:sldId id="329" r:id="rId50"/>
    <p:sldId id="328" r:id="rId51"/>
    <p:sldId id="306" r:id="rId52"/>
    <p:sldId id="301" r:id="rId53"/>
    <p:sldId id="303" r:id="rId54"/>
    <p:sldId id="304" r:id="rId55"/>
    <p:sldId id="307" r:id="rId56"/>
    <p:sldId id="308" r:id="rId57"/>
    <p:sldId id="309" r:id="rId58"/>
    <p:sldId id="310" r:id="rId59"/>
    <p:sldId id="317" r:id="rId60"/>
    <p:sldId id="318" r:id="rId61"/>
    <p:sldId id="319" r:id="rId62"/>
    <p:sldId id="324" r:id="rId63"/>
    <p:sldId id="299" r:id="rId64"/>
    <p:sldId id="331" r:id="rId65"/>
    <p:sldId id="330" r:id="rId66"/>
    <p:sldId id="323" r:id="rId67"/>
    <p:sldId id="325" r:id="rId68"/>
    <p:sldId id="332" r:id="rId69"/>
    <p:sldId id="333" r:id="rId70"/>
    <p:sldId id="334" r:id="rId71"/>
    <p:sldId id="335" r:id="rId72"/>
    <p:sldId id="345" r:id="rId73"/>
    <p:sldId id="346" r:id="rId74"/>
    <p:sldId id="339" r:id="rId75"/>
    <p:sldId id="336" r:id="rId76"/>
    <p:sldId id="375" r:id="rId77"/>
    <p:sldId id="340" r:id="rId78"/>
    <p:sldId id="344" r:id="rId79"/>
    <p:sldId id="358" r:id="rId80"/>
    <p:sldId id="347" r:id="rId81"/>
    <p:sldId id="348" r:id="rId82"/>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3792">
          <p15:clr>
            <a:srgbClr val="A4A3A4"/>
          </p15:clr>
        </p15:guide>
        <p15:guide id="4" orient="horz" pos="1152">
          <p15:clr>
            <a:srgbClr val="A4A3A4"/>
          </p15:clr>
        </p15:guide>
        <p15:guide id="5" orient="horz" pos="3360">
          <p15:clr>
            <a:srgbClr val="A4A3A4"/>
          </p15:clr>
        </p15:guide>
        <p15:guide id="6" orient="horz" pos="3072">
          <p15:clr>
            <a:srgbClr val="A4A3A4"/>
          </p15:clr>
        </p15:guide>
        <p15:guide id="7" orient="horz" pos="864">
          <p15:clr>
            <a:srgbClr val="A4A3A4"/>
          </p15:clr>
        </p15:guide>
        <p15:guide id="8" orient="horz" pos="528">
          <p15:clr>
            <a:srgbClr val="A4A3A4"/>
          </p15:clr>
        </p15:guide>
        <p15:guide id="9" orient="horz" pos="2784">
          <p15:clr>
            <a:srgbClr val="A4A3A4"/>
          </p15:clr>
        </p15:guide>
        <p15:guide id="10" pos="3839">
          <p15:clr>
            <a:srgbClr val="A4A3A4"/>
          </p15:clr>
        </p15:guide>
        <p15:guide id="11" pos="959">
          <p15:clr>
            <a:srgbClr val="A4A3A4"/>
          </p15:clr>
        </p15:guide>
        <p15:guide id="12" pos="7007">
          <p15:clr>
            <a:srgbClr val="A4A3A4"/>
          </p15:clr>
        </p15:guide>
        <p15:guide id="13" pos="6719">
          <p15:clr>
            <a:srgbClr val="A4A3A4"/>
          </p15:clr>
        </p15:guide>
        <p15:guide id="14" pos="6143">
          <p15:clr>
            <a:srgbClr val="A4A3A4"/>
          </p15:clr>
        </p15:guide>
        <p15:guide id="15" pos="3983">
          <p15:clr>
            <a:srgbClr val="A4A3A4"/>
          </p15:clr>
        </p15:guide>
        <p15:guide id="16" pos="527">
          <p15:clr>
            <a:srgbClr val="A4A3A4"/>
          </p15:clr>
        </p15:guide>
        <p15:guide id="17" pos="715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 Mills" initials="CM" lastIdx="8" clrIdx="0">
    <p:extLst>
      <p:ext uri="{19B8F6BF-5375-455C-9EA6-DF929625EA0E}">
        <p15:presenceInfo xmlns:p15="http://schemas.microsoft.com/office/powerpoint/2012/main" userId="S-1-5-21-318247257-2218969875-3885184350-113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5AB1C69-6EDB-4FF4-983F-18BD219EF32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p:cViewPr varScale="1">
        <p:scale>
          <a:sx n="110" d="100"/>
          <a:sy n="110" d="100"/>
        </p:scale>
        <p:origin x="492" y="96"/>
      </p:cViewPr>
      <p:guideLst>
        <p:guide orient="horz" pos="2160"/>
        <p:guide orient="horz" pos="1008"/>
        <p:guide orient="horz" pos="3792"/>
        <p:guide orient="horz" pos="1152"/>
        <p:guide orient="horz" pos="3360"/>
        <p:guide orient="horz" pos="3072"/>
        <p:guide orient="horz" pos="864"/>
        <p:guide orient="horz" pos="528"/>
        <p:guide orient="horz" pos="2784"/>
        <p:guide pos="3839"/>
        <p:guide pos="959"/>
        <p:guide pos="7007"/>
        <p:guide pos="6719"/>
        <p:guide pos="6143"/>
        <p:guide pos="3983"/>
        <p:guide pos="527"/>
        <p:guide pos="7151"/>
      </p:guideLst>
    </p:cSldViewPr>
  </p:slideViewPr>
  <p:notesTextViewPr>
    <p:cViewPr>
      <p:scale>
        <a:sx n="1" d="1"/>
        <a:sy n="1" d="1"/>
      </p:scale>
      <p:origin x="0" y="0"/>
    </p:cViewPr>
  </p:notesTextViewPr>
  <p:sorterViewPr>
    <p:cViewPr varScale="1">
      <p:scale>
        <a:sx n="100" d="100"/>
        <a:sy n="100" d="100"/>
      </p:scale>
      <p:origin x="0" y="-9348"/>
    </p:cViewPr>
  </p:sorterViewPr>
  <p:notesViewPr>
    <p:cSldViewPr>
      <p:cViewPr varScale="1">
        <p:scale>
          <a:sx n="84" d="100"/>
          <a:sy n="84" d="100"/>
        </p:scale>
        <p:origin x="1002" y="6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handoutMaster" Target="handoutMasters/handoutMaster1.xml"/><Relationship Id="rId89" Type="http://schemas.openxmlformats.org/officeDocument/2006/relationships/tableStyles" Target="tableStyle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commentAuthors" Target="commentAuthor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notesMaster" Target="notesMasters/notesMaster1.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7-05-23T16:34:23.344" idx="1">
    <p:pos x="10" y="10"/>
    <p:text>Chipster to start......</p:text>
    <p:extLst>
      <p:ext uri="{C676402C-5697-4E1C-873F-D02D1690AC5C}">
        <p15:threadingInfo xmlns:p15="http://schemas.microsoft.com/office/powerpoint/2012/main" timeZoneBias="24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7-05-23T16:35:55.210" idx="2">
    <p:pos x="10" y="10"/>
    <p:text>Chip - do you want this or do you want me to cover it?</p:text>
    <p:extLst>
      <p:ext uri="{C676402C-5697-4E1C-873F-D02D1690AC5C}">
        <p15:threadingInfo xmlns:p15="http://schemas.microsoft.com/office/powerpoint/2012/main" timeZoneBias="24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17-05-23T16:36:16.863" idx="3">
    <p:pos x="10" y="10"/>
    <p:text>Steve's beginning</p:text>
    <p:extLst>
      <p:ext uri="{C676402C-5697-4E1C-873F-D02D1690AC5C}">
        <p15:threadingInfo xmlns:p15="http://schemas.microsoft.com/office/powerpoint/2012/main" timeZoneBias="24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17-05-23T16:36:49.584" idx="4">
    <p:pos x="10" y="10"/>
    <p:text>Steve's last slide.....Are we done yet?????</p:text>
    <p:extLst>
      <p:ext uri="{C676402C-5697-4E1C-873F-D02D1690AC5C}">
        <p15:threadingInfo xmlns:p15="http://schemas.microsoft.com/office/powerpoint/2012/main" timeZoneBias="24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17-05-23T16:37:05.124" idx="5">
    <p:pos x="10" y="10"/>
    <p:text>Carol's beginning</p:text>
    <p:extLst>
      <p:ext uri="{C676402C-5697-4E1C-873F-D02D1690AC5C}">
        <p15:threadingInfo xmlns:p15="http://schemas.microsoft.com/office/powerpoint/2012/main" timeZoneBias="24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1" dt="2017-05-23T16:38:49.349" idx="7">
    <p:pos x="10" y="10"/>
    <p:text>Chip rants about holder of the record for three or four minutes after Carol quits - they are sick of me by now.</p:text>
    <p:extLst>
      <p:ext uri="{C676402C-5697-4E1C-873F-D02D1690AC5C}">
        <p15:threadingInfo xmlns:p15="http://schemas.microsoft.com/office/powerpoint/2012/main" timeZoneBias="240"/>
      </p:ext>
    </p:extLst>
  </p:cm>
</p:cmLst>
</file>

<file path=ppt/comments/comment7.xml><?xml version="1.0" encoding="utf-8"?>
<p:cmLst xmlns:a="http://schemas.openxmlformats.org/drawingml/2006/main" xmlns:r="http://schemas.openxmlformats.org/officeDocument/2006/relationships" xmlns:p="http://schemas.openxmlformats.org/presentationml/2006/main">
  <p:cm authorId="1" dt="2017-05-23T16:40:02.420" idx="8">
    <p:pos x="10" y="10"/>
    <p:text>Do we need a lawyer for this one????</p:text>
    <p:extLst>
      <p:ext uri="{C676402C-5697-4E1C-873F-D02D1690AC5C}">
        <p15:threadingInfo xmlns:p15="http://schemas.microsoft.com/office/powerpoint/2012/main" timeZoneBias="24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04A8D02-4E65-4CCD-8312-4AB164C6C77D}" type="datetimeFigureOut">
              <a:rPr lang="en-US"/>
              <a:t>11/28/2023</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C119DBA-4540-49B3-8FA9-6259387ECF9E}" type="slidenum">
              <a:rPr/>
              <a:t>‹#›</a:t>
            </a:fld>
            <a:endParaRPr/>
          </a:p>
        </p:txBody>
      </p:sp>
    </p:spTree>
    <p:extLst>
      <p:ext uri="{BB962C8B-B14F-4D97-AF65-F5344CB8AC3E}">
        <p14:creationId xmlns:p14="http://schemas.microsoft.com/office/powerpoint/2010/main" val="35876198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A755D9-D361-47B8-9652-3B4EA9776CE5}" type="datetimeFigureOut">
              <a:rPr lang="en-US"/>
              <a:t>11/28/2023</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B36274-F2B9-4C45-BBB4-0EDF4CD651A7}" type="slidenum">
              <a:rPr/>
              <a:t>‹#›</a:t>
            </a:fld>
            <a:endParaRPr/>
          </a:p>
        </p:txBody>
      </p:sp>
    </p:spTree>
    <p:extLst>
      <p:ext uri="{BB962C8B-B14F-4D97-AF65-F5344CB8AC3E}">
        <p14:creationId xmlns:p14="http://schemas.microsoft.com/office/powerpoint/2010/main" val="21476885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B36274-F2B9-4C45-BBB4-0EDF4CD651A7}" type="slidenum">
              <a:rPr lang="en-US"/>
              <a:t>1</a:t>
            </a:fld>
            <a:endParaRPr lang="en-US" dirty="0"/>
          </a:p>
        </p:txBody>
      </p:sp>
    </p:spTree>
    <p:extLst>
      <p:ext uri="{BB962C8B-B14F-4D97-AF65-F5344CB8AC3E}">
        <p14:creationId xmlns:p14="http://schemas.microsoft.com/office/powerpoint/2010/main" val="12450234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B36274-F2B9-4C45-BBB4-0EDF4CD651A7}" type="slidenum">
              <a:rPr lang="en-US"/>
              <a:t>2</a:t>
            </a:fld>
            <a:endParaRPr lang="en-US" dirty="0"/>
          </a:p>
        </p:txBody>
      </p:sp>
    </p:spTree>
    <p:extLst>
      <p:ext uri="{BB962C8B-B14F-4D97-AF65-F5344CB8AC3E}">
        <p14:creationId xmlns:p14="http://schemas.microsoft.com/office/powerpoint/2010/main" val="2786567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B36274-F2B9-4C45-BBB4-0EDF4CD651A7}" type="slidenum">
              <a:rPr lang="en-US"/>
              <a:t>11</a:t>
            </a:fld>
            <a:endParaRPr lang="en-US" dirty="0"/>
          </a:p>
        </p:txBody>
      </p:sp>
    </p:spTree>
    <p:extLst>
      <p:ext uri="{BB962C8B-B14F-4D97-AF65-F5344CB8AC3E}">
        <p14:creationId xmlns:p14="http://schemas.microsoft.com/office/powerpoint/2010/main" val="21891520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B36274-F2B9-4C45-BBB4-0EDF4CD651A7}" type="slidenum">
              <a:rPr lang="en-US"/>
              <a:t>14</a:t>
            </a:fld>
            <a:endParaRPr lang="en-US" dirty="0"/>
          </a:p>
        </p:txBody>
      </p:sp>
    </p:spTree>
    <p:extLst>
      <p:ext uri="{BB962C8B-B14F-4D97-AF65-F5344CB8AC3E}">
        <p14:creationId xmlns:p14="http://schemas.microsoft.com/office/powerpoint/2010/main" val="18388859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B36274-F2B9-4C45-BBB4-0EDF4CD651A7}" type="slidenum">
              <a:rPr lang="en-US"/>
              <a:t>15</a:t>
            </a:fld>
            <a:endParaRPr lang="en-US" dirty="0"/>
          </a:p>
        </p:txBody>
      </p:sp>
    </p:spTree>
    <p:extLst>
      <p:ext uri="{BB962C8B-B14F-4D97-AF65-F5344CB8AC3E}">
        <p14:creationId xmlns:p14="http://schemas.microsoft.com/office/powerpoint/2010/main" val="2912789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4231" y="2438401"/>
            <a:ext cx="12193057" cy="1063625"/>
            <a:chOff x="-2" y="1536"/>
            <a:chExt cx="5762" cy="670"/>
          </a:xfrm>
        </p:grpSpPr>
        <p:grpSp>
          <p:nvGrpSpPr>
            <p:cNvPr id="5" name="Group 3"/>
            <p:cNvGrpSpPr>
              <a:grpSpLocks/>
            </p:cNvGrpSpPr>
            <p:nvPr/>
          </p:nvGrpSpPr>
          <p:grpSpPr bwMode="auto">
            <a:xfrm flipH="1">
              <a:off x="-2" y="1562"/>
              <a:ext cx="5763" cy="651"/>
              <a:chOff x="-3" y="1562"/>
              <a:chExt cx="5763" cy="651"/>
            </a:xfrm>
          </p:grpSpPr>
          <p:sp>
            <p:nvSpPr>
              <p:cNvPr id="8" name="Freeform 4"/>
              <p:cNvSpPr>
                <a:spLocks/>
              </p:cNvSpPr>
              <p:nvPr/>
            </p:nvSpPr>
            <p:spPr bwMode="ltGray">
              <a:xfrm rot="-5400000">
                <a:off x="2558" y="-993"/>
                <a:ext cx="624" cy="5745"/>
              </a:xfrm>
              <a:custGeom>
                <a:avLst/>
                <a:gdLst>
                  <a:gd name="T0" fmla="*/ 0 w 1000"/>
                  <a:gd name="T1" fmla="*/ 0 h 720"/>
                  <a:gd name="T2" fmla="*/ 0 w 1000"/>
                  <a:gd name="T3" fmla="*/ 2147483647 h 720"/>
                  <a:gd name="T4" fmla="*/ 23 w 1000"/>
                  <a:gd name="T5" fmla="*/ 2147483647 h 720"/>
                  <a:gd name="T6" fmla="*/ 23 w 1000"/>
                  <a:gd name="T7" fmla="*/ 0 h 720"/>
                  <a:gd name="T8" fmla="*/ 0 w 1000"/>
                  <a:gd name="T9" fmla="*/ 0 h 7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00" h="720">
                    <a:moveTo>
                      <a:pt x="0" y="0"/>
                    </a:moveTo>
                    <a:lnTo>
                      <a:pt x="0" y="720"/>
                    </a:lnTo>
                    <a:lnTo>
                      <a:pt x="1000" y="720"/>
                    </a:lnTo>
                    <a:lnTo>
                      <a:pt x="1000" y="0"/>
                    </a:lnTo>
                    <a:lnTo>
                      <a:pt x="0"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9" name="Freeform 5"/>
              <p:cNvSpPr>
                <a:spLocks/>
              </p:cNvSpPr>
              <p:nvPr/>
            </p:nvSpPr>
            <p:spPr bwMode="ltGray">
              <a:xfrm rot="-5400000">
                <a:off x="1322" y="1669"/>
                <a:ext cx="624" cy="421"/>
              </a:xfrm>
              <a:custGeom>
                <a:avLst/>
                <a:gdLst>
                  <a:gd name="T0" fmla="*/ 0 w 624"/>
                  <a:gd name="T1" fmla="*/ 0 h 317"/>
                  <a:gd name="T2" fmla="*/ 0 w 624"/>
                  <a:gd name="T3" fmla="*/ 2628 h 317"/>
                  <a:gd name="T4" fmla="*/ 624 w 624"/>
                  <a:gd name="T5" fmla="*/ 2628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 name="Freeform 6"/>
              <p:cNvSpPr>
                <a:spLocks/>
              </p:cNvSpPr>
              <p:nvPr/>
            </p:nvSpPr>
            <p:spPr bwMode="ltGray">
              <a:xfrm rot="-5400000">
                <a:off x="982" y="1669"/>
                <a:ext cx="624" cy="422"/>
              </a:xfrm>
              <a:custGeom>
                <a:avLst/>
                <a:gdLst>
                  <a:gd name="T0" fmla="*/ 0 w 624"/>
                  <a:gd name="T1" fmla="*/ 0 h 317"/>
                  <a:gd name="T2" fmla="*/ 0 w 624"/>
                  <a:gd name="T3" fmla="*/ 2685 h 317"/>
                  <a:gd name="T4" fmla="*/ 624 w 624"/>
                  <a:gd name="T5" fmla="*/ 2685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1" name="Freeform 7"/>
              <p:cNvSpPr>
                <a:spLocks/>
              </p:cNvSpPr>
              <p:nvPr/>
            </p:nvSpPr>
            <p:spPr bwMode="ltGray">
              <a:xfrm rot="-5400000">
                <a:off x="-58" y="1766"/>
                <a:ext cx="624" cy="255"/>
              </a:xfrm>
              <a:custGeom>
                <a:avLst/>
                <a:gdLst>
                  <a:gd name="T0" fmla="*/ 0 w 624"/>
                  <a:gd name="T1" fmla="*/ 3 h 370"/>
                  <a:gd name="T2" fmla="*/ 0 w 624"/>
                  <a:gd name="T3" fmla="*/ 16 h 370"/>
                  <a:gd name="T4" fmla="*/ 624 w 624"/>
                  <a:gd name="T5" fmla="*/ 16 h 370"/>
                  <a:gd name="T6" fmla="*/ 624 w 624"/>
                  <a:gd name="T7" fmla="*/ 3 h 370"/>
                  <a:gd name="T8" fmla="*/ 384 w 624"/>
                  <a:gd name="T9" fmla="*/ 1 h 370"/>
                  <a:gd name="T10" fmla="*/ 0 w 624"/>
                  <a:gd name="T11" fmla="*/ 3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2" name="Freeform 8"/>
              <p:cNvSpPr>
                <a:spLocks/>
              </p:cNvSpPr>
              <p:nvPr/>
            </p:nvSpPr>
            <p:spPr bwMode="ltGray">
              <a:xfrm rot="-5400000">
                <a:off x="664" y="1733"/>
                <a:ext cx="624" cy="294"/>
              </a:xfrm>
              <a:custGeom>
                <a:avLst/>
                <a:gdLst>
                  <a:gd name="T0" fmla="*/ 0 w 624"/>
                  <a:gd name="T1" fmla="*/ 0 h 317"/>
                  <a:gd name="T2" fmla="*/ 0 w 624"/>
                  <a:gd name="T3" fmla="*/ 148 h 317"/>
                  <a:gd name="T4" fmla="*/ 624 w 624"/>
                  <a:gd name="T5" fmla="*/ 148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3" name="Freeform 9"/>
              <p:cNvSpPr>
                <a:spLocks/>
              </p:cNvSpPr>
              <p:nvPr/>
            </p:nvSpPr>
            <p:spPr bwMode="ltGray">
              <a:xfrm rot="-5400000">
                <a:off x="442" y="1699"/>
                <a:ext cx="624" cy="362"/>
              </a:xfrm>
              <a:custGeom>
                <a:avLst/>
                <a:gdLst>
                  <a:gd name="T0" fmla="*/ 0 w 624"/>
                  <a:gd name="T1" fmla="*/ 0 h 272"/>
                  <a:gd name="T2" fmla="*/ 0 w 624"/>
                  <a:gd name="T3" fmla="*/ 2676 h 272"/>
                  <a:gd name="T4" fmla="*/ 240 w 624"/>
                  <a:gd name="T5" fmla="*/ 2362 h 272"/>
                  <a:gd name="T6" fmla="*/ 624 w 624"/>
                  <a:gd name="T7" fmla="*/ 2676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4" name="Freeform 10"/>
              <p:cNvSpPr>
                <a:spLocks/>
              </p:cNvSpPr>
              <p:nvPr/>
            </p:nvSpPr>
            <p:spPr bwMode="ltGray">
              <a:xfrm rot="-5400000">
                <a:off x="154" y="1740"/>
                <a:ext cx="632" cy="315"/>
              </a:xfrm>
              <a:custGeom>
                <a:avLst/>
                <a:gdLst>
                  <a:gd name="T0" fmla="*/ 8 w 632"/>
                  <a:gd name="T1" fmla="*/ 15 h 362"/>
                  <a:gd name="T2" fmla="*/ 8 w 632"/>
                  <a:gd name="T3" fmla="*/ 104 h 362"/>
                  <a:gd name="T4" fmla="*/ 248 w 632"/>
                  <a:gd name="T5" fmla="*/ 104 h 362"/>
                  <a:gd name="T6" fmla="*/ 632 w 632"/>
                  <a:gd name="T7" fmla="*/ 104 h 362"/>
                  <a:gd name="T8" fmla="*/ 632 w 632"/>
                  <a:gd name="T9" fmla="*/ 15 h 362"/>
                  <a:gd name="T10" fmla="*/ 104 w 632"/>
                  <a:gd name="T11" fmla="*/ 15 h 362"/>
                  <a:gd name="T12" fmla="*/ 8 w 632"/>
                  <a:gd name="T13" fmla="*/ 15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5" name="Freeform 11"/>
              <p:cNvSpPr>
                <a:spLocks/>
              </p:cNvSpPr>
              <p:nvPr/>
            </p:nvSpPr>
            <p:spPr bwMode="ltGray">
              <a:xfrm rot="-5400000">
                <a:off x="3198" y="1665"/>
                <a:ext cx="624" cy="421"/>
              </a:xfrm>
              <a:custGeom>
                <a:avLst/>
                <a:gdLst>
                  <a:gd name="T0" fmla="*/ 0 w 624"/>
                  <a:gd name="T1" fmla="*/ 0 h 317"/>
                  <a:gd name="T2" fmla="*/ 0 w 624"/>
                  <a:gd name="T3" fmla="*/ 2628 h 317"/>
                  <a:gd name="T4" fmla="*/ 624 w 624"/>
                  <a:gd name="T5" fmla="*/ 2628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6" name="Freeform 12"/>
              <p:cNvSpPr>
                <a:spLocks/>
              </p:cNvSpPr>
              <p:nvPr/>
            </p:nvSpPr>
            <p:spPr bwMode="ltGray">
              <a:xfrm rot="-5400000">
                <a:off x="2870" y="1664"/>
                <a:ext cx="624" cy="422"/>
              </a:xfrm>
              <a:custGeom>
                <a:avLst/>
                <a:gdLst>
                  <a:gd name="T0" fmla="*/ 0 w 624"/>
                  <a:gd name="T1" fmla="*/ 0 h 317"/>
                  <a:gd name="T2" fmla="*/ 0 w 624"/>
                  <a:gd name="T3" fmla="*/ 2685 h 317"/>
                  <a:gd name="T4" fmla="*/ 624 w 624"/>
                  <a:gd name="T5" fmla="*/ 2685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7" name="Freeform 13"/>
              <p:cNvSpPr>
                <a:spLocks/>
              </p:cNvSpPr>
              <p:nvPr/>
            </p:nvSpPr>
            <p:spPr bwMode="ltGray">
              <a:xfrm rot="-5400000">
                <a:off x="1828" y="1761"/>
                <a:ext cx="624" cy="255"/>
              </a:xfrm>
              <a:custGeom>
                <a:avLst/>
                <a:gdLst>
                  <a:gd name="T0" fmla="*/ 0 w 624"/>
                  <a:gd name="T1" fmla="*/ 3 h 370"/>
                  <a:gd name="T2" fmla="*/ 0 w 624"/>
                  <a:gd name="T3" fmla="*/ 16 h 370"/>
                  <a:gd name="T4" fmla="*/ 624 w 624"/>
                  <a:gd name="T5" fmla="*/ 16 h 370"/>
                  <a:gd name="T6" fmla="*/ 624 w 624"/>
                  <a:gd name="T7" fmla="*/ 3 h 370"/>
                  <a:gd name="T8" fmla="*/ 384 w 624"/>
                  <a:gd name="T9" fmla="*/ 1 h 370"/>
                  <a:gd name="T10" fmla="*/ 0 w 624"/>
                  <a:gd name="T11" fmla="*/ 3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8" name="Freeform 14"/>
              <p:cNvSpPr>
                <a:spLocks/>
              </p:cNvSpPr>
              <p:nvPr/>
            </p:nvSpPr>
            <p:spPr bwMode="ltGray">
              <a:xfrm rot="-5400000">
                <a:off x="2551" y="1728"/>
                <a:ext cx="624" cy="294"/>
              </a:xfrm>
              <a:custGeom>
                <a:avLst/>
                <a:gdLst>
                  <a:gd name="T0" fmla="*/ 0 w 624"/>
                  <a:gd name="T1" fmla="*/ 0 h 317"/>
                  <a:gd name="T2" fmla="*/ 0 w 624"/>
                  <a:gd name="T3" fmla="*/ 148 h 317"/>
                  <a:gd name="T4" fmla="*/ 624 w 624"/>
                  <a:gd name="T5" fmla="*/ 148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9" name="Freeform 15"/>
              <p:cNvSpPr>
                <a:spLocks/>
              </p:cNvSpPr>
              <p:nvPr/>
            </p:nvSpPr>
            <p:spPr bwMode="ltGray">
              <a:xfrm rot="-5400000">
                <a:off x="2328" y="1695"/>
                <a:ext cx="624" cy="361"/>
              </a:xfrm>
              <a:custGeom>
                <a:avLst/>
                <a:gdLst>
                  <a:gd name="T0" fmla="*/ 0 w 624"/>
                  <a:gd name="T1" fmla="*/ 0 h 272"/>
                  <a:gd name="T2" fmla="*/ 0 w 624"/>
                  <a:gd name="T3" fmla="*/ 2617 h 272"/>
                  <a:gd name="T4" fmla="*/ 240 w 624"/>
                  <a:gd name="T5" fmla="*/ 2313 h 272"/>
                  <a:gd name="T6" fmla="*/ 624 w 624"/>
                  <a:gd name="T7" fmla="*/ 2617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20" name="Freeform 16"/>
              <p:cNvSpPr>
                <a:spLocks/>
              </p:cNvSpPr>
              <p:nvPr/>
            </p:nvSpPr>
            <p:spPr bwMode="ltGray">
              <a:xfrm rot="-5400000">
                <a:off x="2043" y="1721"/>
                <a:ext cx="632" cy="316"/>
              </a:xfrm>
              <a:custGeom>
                <a:avLst/>
                <a:gdLst>
                  <a:gd name="T0" fmla="*/ 8 w 632"/>
                  <a:gd name="T1" fmla="*/ 15 h 362"/>
                  <a:gd name="T2" fmla="*/ 8 w 632"/>
                  <a:gd name="T3" fmla="*/ 107 h 362"/>
                  <a:gd name="T4" fmla="*/ 248 w 632"/>
                  <a:gd name="T5" fmla="*/ 107 h 362"/>
                  <a:gd name="T6" fmla="*/ 632 w 632"/>
                  <a:gd name="T7" fmla="*/ 107 h 362"/>
                  <a:gd name="T8" fmla="*/ 632 w 632"/>
                  <a:gd name="T9" fmla="*/ 15 h 362"/>
                  <a:gd name="T10" fmla="*/ 104 w 632"/>
                  <a:gd name="T11" fmla="*/ 15 h 362"/>
                  <a:gd name="T12" fmla="*/ 8 w 632"/>
                  <a:gd name="T13" fmla="*/ 15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21" name="Freeform 17"/>
              <p:cNvSpPr>
                <a:spLocks/>
              </p:cNvSpPr>
              <p:nvPr/>
            </p:nvSpPr>
            <p:spPr bwMode="ltGray">
              <a:xfrm rot="-5400000">
                <a:off x="4064" y="1669"/>
                <a:ext cx="624" cy="421"/>
              </a:xfrm>
              <a:custGeom>
                <a:avLst/>
                <a:gdLst>
                  <a:gd name="T0" fmla="*/ 0 w 624"/>
                  <a:gd name="T1" fmla="*/ 0 h 317"/>
                  <a:gd name="T2" fmla="*/ 0 w 624"/>
                  <a:gd name="T3" fmla="*/ 2628 h 317"/>
                  <a:gd name="T4" fmla="*/ 624 w 624"/>
                  <a:gd name="T5" fmla="*/ 2628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22" name="Freeform 18"/>
              <p:cNvSpPr>
                <a:spLocks/>
              </p:cNvSpPr>
              <p:nvPr/>
            </p:nvSpPr>
            <p:spPr bwMode="ltGray">
              <a:xfrm rot="-5400000">
                <a:off x="3736" y="1669"/>
                <a:ext cx="624" cy="422"/>
              </a:xfrm>
              <a:custGeom>
                <a:avLst/>
                <a:gdLst>
                  <a:gd name="T0" fmla="*/ 0 w 624"/>
                  <a:gd name="T1" fmla="*/ 0 h 317"/>
                  <a:gd name="T2" fmla="*/ 0 w 624"/>
                  <a:gd name="T3" fmla="*/ 2685 h 317"/>
                  <a:gd name="T4" fmla="*/ 624 w 624"/>
                  <a:gd name="T5" fmla="*/ 2685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23" name="Freeform 19"/>
              <p:cNvSpPr>
                <a:spLocks/>
              </p:cNvSpPr>
              <p:nvPr/>
            </p:nvSpPr>
            <p:spPr bwMode="ltGray">
              <a:xfrm rot="-5400000">
                <a:off x="4570" y="1755"/>
                <a:ext cx="624" cy="255"/>
              </a:xfrm>
              <a:custGeom>
                <a:avLst/>
                <a:gdLst>
                  <a:gd name="T0" fmla="*/ 0 w 624"/>
                  <a:gd name="T1" fmla="*/ 3 h 370"/>
                  <a:gd name="T2" fmla="*/ 0 w 624"/>
                  <a:gd name="T3" fmla="*/ 16 h 370"/>
                  <a:gd name="T4" fmla="*/ 624 w 624"/>
                  <a:gd name="T5" fmla="*/ 16 h 370"/>
                  <a:gd name="T6" fmla="*/ 624 w 624"/>
                  <a:gd name="T7" fmla="*/ 3 h 370"/>
                  <a:gd name="T8" fmla="*/ 384 w 624"/>
                  <a:gd name="T9" fmla="*/ 1 h 370"/>
                  <a:gd name="T10" fmla="*/ 0 w 624"/>
                  <a:gd name="T11" fmla="*/ 3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24" name="Freeform 20"/>
              <p:cNvSpPr>
                <a:spLocks/>
              </p:cNvSpPr>
              <p:nvPr/>
            </p:nvSpPr>
            <p:spPr bwMode="ltGray">
              <a:xfrm>
                <a:off x="5469" y="1562"/>
                <a:ext cx="291" cy="625"/>
              </a:xfrm>
              <a:custGeom>
                <a:avLst/>
                <a:gdLst>
                  <a:gd name="T0" fmla="*/ 0 w 291"/>
                  <a:gd name="T1" fmla="*/ 624 h 625"/>
                  <a:gd name="T2" fmla="*/ 291 w 291"/>
                  <a:gd name="T3" fmla="*/ 625 h 625"/>
                  <a:gd name="T4" fmla="*/ 291 w 291"/>
                  <a:gd name="T5" fmla="*/ 6 h 625"/>
                  <a:gd name="T6" fmla="*/ 0 w 291"/>
                  <a:gd name="T7" fmla="*/ 0 h 625"/>
                  <a:gd name="T8" fmla="*/ 0 w 291"/>
                  <a:gd name="T9" fmla="*/ 624 h 6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25" name="Freeform 21"/>
              <p:cNvSpPr>
                <a:spLocks/>
              </p:cNvSpPr>
              <p:nvPr/>
            </p:nvSpPr>
            <p:spPr bwMode="ltGray">
              <a:xfrm rot="-5400000">
                <a:off x="5070" y="1695"/>
                <a:ext cx="624" cy="361"/>
              </a:xfrm>
              <a:custGeom>
                <a:avLst/>
                <a:gdLst>
                  <a:gd name="T0" fmla="*/ 0 w 624"/>
                  <a:gd name="T1" fmla="*/ 0 h 272"/>
                  <a:gd name="T2" fmla="*/ 0 w 624"/>
                  <a:gd name="T3" fmla="*/ 2617 h 272"/>
                  <a:gd name="T4" fmla="*/ 240 w 624"/>
                  <a:gd name="T5" fmla="*/ 2313 h 272"/>
                  <a:gd name="T6" fmla="*/ 624 w 624"/>
                  <a:gd name="T7" fmla="*/ 2617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26" name="Freeform 22"/>
              <p:cNvSpPr>
                <a:spLocks/>
              </p:cNvSpPr>
              <p:nvPr/>
            </p:nvSpPr>
            <p:spPr bwMode="ltGray">
              <a:xfrm rot="-5400000">
                <a:off x="4797" y="1721"/>
                <a:ext cx="632" cy="316"/>
              </a:xfrm>
              <a:custGeom>
                <a:avLst/>
                <a:gdLst>
                  <a:gd name="T0" fmla="*/ 8 w 632"/>
                  <a:gd name="T1" fmla="*/ 15 h 362"/>
                  <a:gd name="T2" fmla="*/ 8 w 632"/>
                  <a:gd name="T3" fmla="*/ 107 h 362"/>
                  <a:gd name="T4" fmla="*/ 248 w 632"/>
                  <a:gd name="T5" fmla="*/ 107 h 362"/>
                  <a:gd name="T6" fmla="*/ 632 w 632"/>
                  <a:gd name="T7" fmla="*/ 107 h 362"/>
                  <a:gd name="T8" fmla="*/ 632 w 632"/>
                  <a:gd name="T9" fmla="*/ 15 h 362"/>
                  <a:gd name="T10" fmla="*/ 104 w 632"/>
                  <a:gd name="T11" fmla="*/ 15 h 362"/>
                  <a:gd name="T12" fmla="*/ 8 w 632"/>
                  <a:gd name="T13" fmla="*/ 15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grpSp>
        <p:sp>
          <p:nvSpPr>
            <p:cNvPr id="6" name="Freeform 23"/>
            <p:cNvSpPr>
              <a:spLocks/>
            </p:cNvSpPr>
            <p:nvPr/>
          </p:nvSpPr>
          <p:spPr bwMode="ltGray">
            <a:xfrm flipH="1">
              <a:off x="-2" y="1536"/>
              <a:ext cx="5762" cy="412"/>
            </a:xfrm>
            <a:custGeom>
              <a:avLst/>
              <a:gdLst>
                <a:gd name="T0" fmla="*/ 0 w 5762"/>
                <a:gd name="T1" fmla="*/ 338 h 385"/>
                <a:gd name="T2" fmla="*/ 5762 w 5762"/>
                <a:gd name="T3" fmla="*/ 322 h 385"/>
                <a:gd name="T4" fmla="*/ 5762 w 5762"/>
                <a:gd name="T5" fmla="*/ 4 h 385"/>
                <a:gd name="T6" fmla="*/ 0 w 5762"/>
                <a:gd name="T7" fmla="*/ 0 h 385"/>
                <a:gd name="T8" fmla="*/ 0 w 5762"/>
                <a:gd name="T9" fmla="*/ 338 h 38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5400000" scaled="1"/>
            </a:gradFill>
            <a:ln>
              <a:noFill/>
            </a:ln>
            <a:extLst>
              <a:ext uri="{91240B29-F687-4F45-9708-019B960494DF}">
                <a14:hiddenLine xmlns:a14="http://schemas.microsoft.com/office/drawing/2010/main" w="9525" cap="flat">
                  <a:solidFill>
                    <a:srgbClr val="000000"/>
                  </a:solidFill>
                  <a:prstDash val="solid"/>
                  <a:miter lim="800000"/>
                  <a:headEnd type="none" w="med" len="med"/>
                  <a:tailEnd type="none" w="med" len="med"/>
                </a14:hiddenLine>
              </a:ext>
            </a:extLst>
          </p:spPr>
          <p:txBody>
            <a:bodyPr wrap="none" anchor="ctr"/>
            <a:lstStyle/>
            <a:p>
              <a:endParaRPr lang="en-US" sz="1800"/>
            </a:p>
          </p:txBody>
        </p:sp>
        <p:sp>
          <p:nvSpPr>
            <p:cNvPr id="7" name="Freeform 24"/>
            <p:cNvSpPr>
              <a:spLocks/>
            </p:cNvSpPr>
            <p:nvPr/>
          </p:nvSpPr>
          <p:spPr bwMode="ltGray">
            <a:xfrm flipH="1">
              <a:off x="-2" y="2017"/>
              <a:ext cx="5761" cy="189"/>
            </a:xfrm>
            <a:custGeom>
              <a:avLst/>
              <a:gdLst>
                <a:gd name="T0" fmla="*/ 0 w 5761"/>
                <a:gd name="T1" fmla="*/ 28 h 189"/>
                <a:gd name="T2" fmla="*/ 5761 w 5761"/>
                <a:gd name="T3" fmla="*/ 0 h 189"/>
                <a:gd name="T4" fmla="*/ 5761 w 5761"/>
                <a:gd name="T5" fmla="*/ 189 h 189"/>
                <a:gd name="T6" fmla="*/ 1 w 5761"/>
                <a:gd name="T7" fmla="*/ 189 h 189"/>
                <a:gd name="T8" fmla="*/ 0 w 5761"/>
                <a:gd name="T9" fmla="*/ 28 h 1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5400000" scaled="1"/>
            </a:gradFill>
            <a:ln>
              <a:noFill/>
            </a:ln>
            <a:extLst>
              <a:ext uri="{91240B29-F687-4F45-9708-019B960494DF}">
                <a14:hiddenLine xmlns:a14="http://schemas.microsoft.com/office/drawing/2010/main" w="9525" cap="flat">
                  <a:solidFill>
                    <a:srgbClr val="000000"/>
                  </a:solidFill>
                  <a:prstDash val="solid"/>
                  <a:miter lim="800000"/>
                  <a:headEnd/>
                  <a:tailEnd/>
                </a14:hiddenLine>
              </a:ext>
            </a:extLst>
          </p:spPr>
          <p:txBody>
            <a:bodyPr wrap="none" anchor="ctr"/>
            <a:lstStyle/>
            <a:p>
              <a:endParaRPr lang="en-US" sz="1800"/>
            </a:p>
          </p:txBody>
        </p:sp>
      </p:grpSp>
      <p:sp>
        <p:nvSpPr>
          <p:cNvPr id="4121" name="Rectangle 25"/>
          <p:cNvSpPr>
            <a:spLocks noGrp="1" noChangeArrowheads="1"/>
          </p:cNvSpPr>
          <p:nvPr>
            <p:ph type="ctrTitle"/>
          </p:nvPr>
        </p:nvSpPr>
        <p:spPr>
          <a:xfrm>
            <a:off x="1563810" y="198438"/>
            <a:ext cx="10360501" cy="2286000"/>
          </a:xfrm>
        </p:spPr>
        <p:txBody>
          <a:bodyPr anchor="b">
            <a:spAutoFit/>
          </a:bodyPr>
          <a:lstStyle>
            <a:lvl1pPr>
              <a:defRPr sz="7200"/>
            </a:lvl1pPr>
          </a:lstStyle>
          <a:p>
            <a:r>
              <a:rPr lang="en-US"/>
              <a:t>Click to edit Master title style</a:t>
            </a:r>
          </a:p>
        </p:txBody>
      </p:sp>
      <p:sp>
        <p:nvSpPr>
          <p:cNvPr id="4122" name="Rectangle 26"/>
          <p:cNvSpPr>
            <a:spLocks noGrp="1" noChangeArrowheads="1"/>
          </p:cNvSpPr>
          <p:nvPr>
            <p:ph type="subTitle" idx="1"/>
          </p:nvPr>
        </p:nvSpPr>
        <p:spPr>
          <a:xfrm>
            <a:off x="1555345" y="3886200"/>
            <a:ext cx="8532178" cy="1752600"/>
          </a:xfrm>
        </p:spPr>
        <p:txBody>
          <a:bodyPr/>
          <a:lstStyle>
            <a:lvl1pPr marL="0" indent="0">
              <a:buFont typeface="Wingdings" pitchFamily="2" charset="2"/>
              <a:buNone/>
              <a:defRPr sz="4000"/>
            </a:lvl1pPr>
          </a:lstStyle>
          <a:p>
            <a:r>
              <a:rPr lang="en-US"/>
              <a:t>Click to edit Master subtitle style</a:t>
            </a:r>
          </a:p>
        </p:txBody>
      </p:sp>
      <p:sp>
        <p:nvSpPr>
          <p:cNvPr id="27" name="Rectangle 27"/>
          <p:cNvSpPr>
            <a:spLocks noGrp="1" noChangeArrowheads="1"/>
          </p:cNvSpPr>
          <p:nvPr>
            <p:ph type="dt" sz="half" idx="10"/>
          </p:nvPr>
        </p:nvSpPr>
        <p:spPr>
          <a:xfrm>
            <a:off x="1555345" y="6248400"/>
            <a:ext cx="2539339" cy="457200"/>
          </a:xfrm>
        </p:spPr>
        <p:txBody>
          <a:bodyPr/>
          <a:lstStyle>
            <a:lvl1pPr>
              <a:defRPr>
                <a:solidFill>
                  <a:srgbClr val="000000"/>
                </a:solidFill>
              </a:defRPr>
            </a:lvl1pPr>
          </a:lstStyle>
          <a:p>
            <a:fld id="{83829175-527E-46A3-863C-1BB1F163B849}" type="datetimeFigureOut">
              <a:rPr lang="en-US" smtClean="0"/>
              <a:t>11/28/2023</a:t>
            </a:fld>
            <a:endParaRPr lang="en-US" dirty="0"/>
          </a:p>
        </p:txBody>
      </p:sp>
      <p:sp>
        <p:nvSpPr>
          <p:cNvPr id="28" name="Rectangle 28"/>
          <p:cNvSpPr>
            <a:spLocks noGrp="1" noChangeArrowheads="1"/>
          </p:cNvSpPr>
          <p:nvPr>
            <p:ph type="ftr" sz="quarter" idx="11"/>
          </p:nvPr>
        </p:nvSpPr>
        <p:spPr/>
        <p:txBody>
          <a:bodyPr/>
          <a:lstStyle>
            <a:lvl1pPr>
              <a:defRPr>
                <a:solidFill>
                  <a:srgbClr val="000000"/>
                </a:solidFill>
              </a:defRPr>
            </a:lvl1pPr>
          </a:lstStyle>
          <a:p>
            <a:endParaRPr lang="en-US" dirty="0"/>
          </a:p>
        </p:txBody>
      </p:sp>
      <p:sp>
        <p:nvSpPr>
          <p:cNvPr id="29" name="Rectangle 29"/>
          <p:cNvSpPr>
            <a:spLocks noGrp="1" noChangeArrowheads="1"/>
          </p:cNvSpPr>
          <p:nvPr>
            <p:ph type="sldNum" sz="quarter" idx="12"/>
          </p:nvPr>
        </p:nvSpPr>
        <p:spPr/>
        <p:txBody>
          <a:bodyPr/>
          <a:lstStyle>
            <a:lvl1pPr>
              <a:defRPr>
                <a:solidFill>
                  <a:srgbClr val="000000"/>
                </a:solidFill>
              </a:defRPr>
            </a:lvl1pPr>
          </a:lstStyle>
          <a:p>
            <a:fld id="{E5137D0E-4A4F-4307-8994-C1891D747D59}" type="slidenum">
              <a:rPr lang="en-US" smtClean="0"/>
              <a:t>‹#›</a:t>
            </a:fld>
            <a:endParaRPr lang="en-US" dirty="0"/>
          </a:p>
        </p:txBody>
      </p:sp>
    </p:spTree>
    <p:extLst>
      <p:ext uri="{BB962C8B-B14F-4D97-AF65-F5344CB8AC3E}">
        <p14:creationId xmlns:p14="http://schemas.microsoft.com/office/powerpoint/2010/main" val="4109734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7"/>
          <p:cNvSpPr>
            <a:spLocks noGrp="1" noChangeArrowheads="1"/>
          </p:cNvSpPr>
          <p:nvPr>
            <p:ph type="dt" sz="half" idx="10"/>
          </p:nvPr>
        </p:nvSpPr>
        <p:spPr>
          <a:ln/>
        </p:spPr>
        <p:txBody>
          <a:bodyPr/>
          <a:lstStyle>
            <a:lvl1pPr>
              <a:defRPr/>
            </a:lvl1pPr>
          </a:lstStyle>
          <a:p>
            <a:fld id="{83829175-527E-46A3-863C-1BB1F163B849}" type="datetimeFigureOut">
              <a:rPr lang="en-US" smtClean="0"/>
              <a:t>11/28/2023</a:t>
            </a:fld>
            <a:endParaRPr lang="en-US"/>
          </a:p>
        </p:txBody>
      </p:sp>
      <p:sp>
        <p:nvSpPr>
          <p:cNvPr id="5" name="Rectangle 28"/>
          <p:cNvSpPr>
            <a:spLocks noGrp="1" noChangeArrowheads="1"/>
          </p:cNvSpPr>
          <p:nvPr>
            <p:ph type="ftr" sz="quarter" idx="11"/>
          </p:nvPr>
        </p:nvSpPr>
        <p:spPr>
          <a:ln/>
        </p:spPr>
        <p:txBody>
          <a:bodyPr/>
          <a:lstStyle>
            <a:lvl1pPr>
              <a:defRPr/>
            </a:lvl1pPr>
          </a:lstStyle>
          <a:p>
            <a:endParaRPr lang="en-US" dirty="0"/>
          </a:p>
        </p:txBody>
      </p:sp>
      <p:sp>
        <p:nvSpPr>
          <p:cNvPr id="6" name="Rectangle 29"/>
          <p:cNvSpPr>
            <a:spLocks noGrp="1" noChangeArrowheads="1"/>
          </p:cNvSpPr>
          <p:nvPr>
            <p:ph type="sldNum" sz="quarter" idx="12"/>
          </p:nvPr>
        </p:nvSpPr>
        <p:spPr>
          <a:ln/>
        </p:spPr>
        <p:txBody>
          <a:bodyPr/>
          <a:lstStyle>
            <a:lvl1pPr>
              <a:defRPr/>
            </a:lvl1pPr>
          </a:lstStyle>
          <a:p>
            <a:fld id="{E5137D0E-4A4F-4307-8994-C1891D747D59}" type="slidenum">
              <a:rPr lang="en-US" smtClean="0"/>
              <a:t>‹#›</a:t>
            </a:fld>
            <a:endParaRPr lang="en-US"/>
          </a:p>
        </p:txBody>
      </p:sp>
    </p:spTree>
    <p:extLst>
      <p:ext uri="{BB962C8B-B14F-4D97-AF65-F5344CB8AC3E}">
        <p14:creationId xmlns:p14="http://schemas.microsoft.com/office/powerpoint/2010/main" val="502362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34186" y="457200"/>
            <a:ext cx="2590125" cy="5638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63810" y="457200"/>
            <a:ext cx="7567229"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7"/>
          <p:cNvSpPr>
            <a:spLocks noGrp="1" noChangeArrowheads="1"/>
          </p:cNvSpPr>
          <p:nvPr>
            <p:ph type="dt" sz="half" idx="10"/>
          </p:nvPr>
        </p:nvSpPr>
        <p:spPr>
          <a:ln/>
        </p:spPr>
        <p:txBody>
          <a:bodyPr/>
          <a:lstStyle>
            <a:lvl1pPr>
              <a:defRPr/>
            </a:lvl1pPr>
          </a:lstStyle>
          <a:p>
            <a:fld id="{83829175-527E-46A3-863C-1BB1F163B849}" type="datetimeFigureOut">
              <a:rPr lang="en-US" smtClean="0"/>
              <a:t>11/28/2023</a:t>
            </a:fld>
            <a:endParaRPr lang="en-US"/>
          </a:p>
        </p:txBody>
      </p:sp>
      <p:sp>
        <p:nvSpPr>
          <p:cNvPr id="5" name="Rectangle 28"/>
          <p:cNvSpPr>
            <a:spLocks noGrp="1" noChangeArrowheads="1"/>
          </p:cNvSpPr>
          <p:nvPr>
            <p:ph type="ftr" sz="quarter" idx="11"/>
          </p:nvPr>
        </p:nvSpPr>
        <p:spPr>
          <a:ln/>
        </p:spPr>
        <p:txBody>
          <a:bodyPr/>
          <a:lstStyle>
            <a:lvl1pPr>
              <a:defRPr/>
            </a:lvl1pPr>
          </a:lstStyle>
          <a:p>
            <a:endParaRPr lang="en-US"/>
          </a:p>
        </p:txBody>
      </p:sp>
      <p:sp>
        <p:nvSpPr>
          <p:cNvPr id="6" name="Rectangle 29"/>
          <p:cNvSpPr>
            <a:spLocks noGrp="1" noChangeArrowheads="1"/>
          </p:cNvSpPr>
          <p:nvPr>
            <p:ph type="sldNum" sz="quarter" idx="12"/>
          </p:nvPr>
        </p:nvSpPr>
        <p:spPr>
          <a:ln/>
        </p:spPr>
        <p:txBody>
          <a:bodyPr/>
          <a:lstStyle>
            <a:lvl1pPr>
              <a:defRPr/>
            </a:lvl1pPr>
          </a:lstStyle>
          <a:p>
            <a:fld id="{E5137D0E-4A4F-4307-8994-C1891D747D59}" type="slidenum">
              <a:rPr lang="en-US" smtClean="0"/>
              <a:t>‹#›</a:t>
            </a:fld>
            <a:endParaRPr lang="en-US"/>
          </a:p>
        </p:txBody>
      </p:sp>
    </p:spTree>
    <p:extLst>
      <p:ext uri="{BB962C8B-B14F-4D97-AF65-F5344CB8AC3E}">
        <p14:creationId xmlns:p14="http://schemas.microsoft.com/office/powerpoint/2010/main" val="21797359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7"/>
          <p:cNvSpPr>
            <a:spLocks noGrp="1" noChangeArrowheads="1"/>
          </p:cNvSpPr>
          <p:nvPr>
            <p:ph type="dt" sz="half" idx="10"/>
          </p:nvPr>
        </p:nvSpPr>
        <p:spPr>
          <a:ln/>
        </p:spPr>
        <p:txBody>
          <a:bodyPr/>
          <a:lstStyle>
            <a:lvl1pPr>
              <a:defRPr/>
            </a:lvl1pPr>
          </a:lstStyle>
          <a:p>
            <a:fld id="{83829175-527E-46A3-863C-1BB1F163B849}" type="datetimeFigureOut">
              <a:rPr lang="en-US" smtClean="0"/>
              <a:t>11/28/2023</a:t>
            </a:fld>
            <a:endParaRPr lang="en-US" dirty="0"/>
          </a:p>
        </p:txBody>
      </p:sp>
      <p:sp>
        <p:nvSpPr>
          <p:cNvPr id="5" name="Rectangle 28"/>
          <p:cNvSpPr>
            <a:spLocks noGrp="1" noChangeArrowheads="1"/>
          </p:cNvSpPr>
          <p:nvPr>
            <p:ph type="ftr" sz="quarter" idx="11"/>
          </p:nvPr>
        </p:nvSpPr>
        <p:spPr>
          <a:ln/>
        </p:spPr>
        <p:txBody>
          <a:bodyPr/>
          <a:lstStyle>
            <a:lvl1pPr>
              <a:defRPr/>
            </a:lvl1pPr>
          </a:lstStyle>
          <a:p>
            <a:endParaRPr lang="en-US" dirty="0"/>
          </a:p>
        </p:txBody>
      </p:sp>
      <p:sp>
        <p:nvSpPr>
          <p:cNvPr id="6" name="Rectangle 29"/>
          <p:cNvSpPr>
            <a:spLocks noGrp="1" noChangeArrowheads="1"/>
          </p:cNvSpPr>
          <p:nvPr>
            <p:ph type="sldNum" sz="quarter" idx="12"/>
          </p:nvPr>
        </p:nvSpPr>
        <p:spPr>
          <a:ln/>
        </p:spPr>
        <p:txBody>
          <a:bodyPr/>
          <a:lstStyle>
            <a:lvl1pPr>
              <a:defRPr/>
            </a:lvl1pPr>
          </a:lstStyle>
          <a:p>
            <a:fld id="{E5137D0E-4A4F-4307-8994-C1891D747D59}" type="slidenum">
              <a:rPr lang="en-US" smtClean="0"/>
              <a:t>‹#›</a:t>
            </a:fld>
            <a:endParaRPr lang="en-US" dirty="0"/>
          </a:p>
        </p:txBody>
      </p:sp>
    </p:spTree>
    <p:extLst>
      <p:ext uri="{BB962C8B-B14F-4D97-AF65-F5344CB8AC3E}">
        <p14:creationId xmlns:p14="http://schemas.microsoft.com/office/powerpoint/2010/main" val="128650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2833" y="4406901"/>
            <a:ext cx="10360501"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2833" y="2906713"/>
            <a:ext cx="10360501"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7"/>
          <p:cNvSpPr>
            <a:spLocks noGrp="1" noChangeArrowheads="1"/>
          </p:cNvSpPr>
          <p:nvPr>
            <p:ph type="dt" sz="half" idx="10"/>
          </p:nvPr>
        </p:nvSpPr>
        <p:spPr>
          <a:ln/>
        </p:spPr>
        <p:txBody>
          <a:bodyPr/>
          <a:lstStyle>
            <a:lvl1pPr>
              <a:defRPr/>
            </a:lvl1pPr>
          </a:lstStyle>
          <a:p>
            <a:fld id="{83829175-527E-46A3-863C-1BB1F163B849}" type="datetimeFigureOut">
              <a:rPr lang="en-US" smtClean="0"/>
              <a:t>11/28/2023</a:t>
            </a:fld>
            <a:endParaRPr lang="en-US" dirty="0"/>
          </a:p>
        </p:txBody>
      </p:sp>
      <p:sp>
        <p:nvSpPr>
          <p:cNvPr id="5" name="Rectangle 28"/>
          <p:cNvSpPr>
            <a:spLocks noGrp="1" noChangeArrowheads="1"/>
          </p:cNvSpPr>
          <p:nvPr>
            <p:ph type="ftr" sz="quarter" idx="11"/>
          </p:nvPr>
        </p:nvSpPr>
        <p:spPr>
          <a:ln/>
        </p:spPr>
        <p:txBody>
          <a:bodyPr/>
          <a:lstStyle>
            <a:lvl1pPr>
              <a:defRPr/>
            </a:lvl1pPr>
          </a:lstStyle>
          <a:p>
            <a:endParaRPr lang="en-US" dirty="0"/>
          </a:p>
        </p:txBody>
      </p:sp>
      <p:sp>
        <p:nvSpPr>
          <p:cNvPr id="6" name="Rectangle 29"/>
          <p:cNvSpPr>
            <a:spLocks noGrp="1" noChangeArrowheads="1"/>
          </p:cNvSpPr>
          <p:nvPr>
            <p:ph type="sldNum" sz="quarter" idx="12"/>
          </p:nvPr>
        </p:nvSpPr>
        <p:spPr>
          <a:ln/>
        </p:spPr>
        <p:txBody>
          <a:bodyPr/>
          <a:lstStyle>
            <a:lvl1pPr>
              <a:defRPr/>
            </a:lvl1pPr>
          </a:lstStyle>
          <a:p>
            <a:fld id="{E5137D0E-4A4F-4307-8994-C1891D747D59}" type="slidenum">
              <a:rPr lang="en-US" smtClean="0"/>
              <a:t>‹#›</a:t>
            </a:fld>
            <a:endParaRPr lang="en-US" dirty="0"/>
          </a:p>
        </p:txBody>
      </p:sp>
    </p:spTree>
    <p:extLst>
      <p:ext uri="{BB962C8B-B14F-4D97-AF65-F5344CB8AC3E}">
        <p14:creationId xmlns:p14="http://schemas.microsoft.com/office/powerpoint/2010/main" val="3787389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63810" y="1981200"/>
            <a:ext cx="507867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845634" y="1981200"/>
            <a:ext cx="507867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7"/>
          <p:cNvSpPr>
            <a:spLocks noGrp="1" noChangeArrowheads="1"/>
          </p:cNvSpPr>
          <p:nvPr>
            <p:ph type="dt" sz="half" idx="10"/>
          </p:nvPr>
        </p:nvSpPr>
        <p:spPr>
          <a:ln/>
        </p:spPr>
        <p:txBody>
          <a:bodyPr/>
          <a:lstStyle>
            <a:lvl1pPr>
              <a:defRPr/>
            </a:lvl1pPr>
          </a:lstStyle>
          <a:p>
            <a:fld id="{83829175-527E-46A3-863C-1BB1F163B849}" type="datetimeFigureOut">
              <a:rPr lang="en-US" smtClean="0"/>
              <a:t>11/28/2023</a:t>
            </a:fld>
            <a:endParaRPr lang="en-US"/>
          </a:p>
        </p:txBody>
      </p:sp>
      <p:sp>
        <p:nvSpPr>
          <p:cNvPr id="6" name="Rectangle 28"/>
          <p:cNvSpPr>
            <a:spLocks noGrp="1" noChangeArrowheads="1"/>
          </p:cNvSpPr>
          <p:nvPr>
            <p:ph type="ftr" sz="quarter" idx="11"/>
          </p:nvPr>
        </p:nvSpPr>
        <p:spPr>
          <a:ln/>
        </p:spPr>
        <p:txBody>
          <a:bodyPr/>
          <a:lstStyle>
            <a:lvl1pPr>
              <a:defRPr/>
            </a:lvl1pPr>
          </a:lstStyle>
          <a:p>
            <a:endParaRPr lang="en-US" dirty="0"/>
          </a:p>
        </p:txBody>
      </p:sp>
      <p:sp>
        <p:nvSpPr>
          <p:cNvPr id="7" name="Rectangle 29"/>
          <p:cNvSpPr>
            <a:spLocks noGrp="1" noChangeArrowheads="1"/>
          </p:cNvSpPr>
          <p:nvPr>
            <p:ph type="sldNum" sz="quarter" idx="12"/>
          </p:nvPr>
        </p:nvSpPr>
        <p:spPr>
          <a:ln/>
        </p:spPr>
        <p:txBody>
          <a:bodyPr/>
          <a:lstStyle>
            <a:lvl1pPr>
              <a:defRPr/>
            </a:lvl1pPr>
          </a:lstStyle>
          <a:p>
            <a:fld id="{E5137D0E-4A4F-4307-8994-C1891D747D59}" type="slidenum">
              <a:rPr lang="en-US" smtClean="0"/>
              <a:t>‹#›</a:t>
            </a:fld>
            <a:endParaRPr lang="en-US"/>
          </a:p>
        </p:txBody>
      </p:sp>
    </p:spTree>
    <p:extLst>
      <p:ext uri="{BB962C8B-B14F-4D97-AF65-F5344CB8AC3E}">
        <p14:creationId xmlns:p14="http://schemas.microsoft.com/office/powerpoint/2010/main" val="856155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441" y="274638"/>
            <a:ext cx="10969943"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441" y="1535113"/>
            <a:ext cx="538551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441" y="2174875"/>
            <a:ext cx="538551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1754" y="1535113"/>
            <a:ext cx="538763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1754" y="2174875"/>
            <a:ext cx="538763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7"/>
          <p:cNvSpPr>
            <a:spLocks noGrp="1" noChangeArrowheads="1"/>
          </p:cNvSpPr>
          <p:nvPr>
            <p:ph type="dt" sz="half" idx="10"/>
          </p:nvPr>
        </p:nvSpPr>
        <p:spPr>
          <a:ln/>
        </p:spPr>
        <p:txBody>
          <a:bodyPr/>
          <a:lstStyle>
            <a:lvl1pPr>
              <a:defRPr/>
            </a:lvl1pPr>
          </a:lstStyle>
          <a:p>
            <a:fld id="{83829175-527E-46A3-863C-1BB1F163B849}" type="datetimeFigureOut">
              <a:rPr lang="en-US" smtClean="0"/>
              <a:t>11/28/2023</a:t>
            </a:fld>
            <a:endParaRPr lang="en-US" dirty="0"/>
          </a:p>
        </p:txBody>
      </p:sp>
      <p:sp>
        <p:nvSpPr>
          <p:cNvPr id="8" name="Rectangle 28"/>
          <p:cNvSpPr>
            <a:spLocks noGrp="1" noChangeArrowheads="1"/>
          </p:cNvSpPr>
          <p:nvPr>
            <p:ph type="ftr" sz="quarter" idx="11"/>
          </p:nvPr>
        </p:nvSpPr>
        <p:spPr>
          <a:ln/>
        </p:spPr>
        <p:txBody>
          <a:bodyPr/>
          <a:lstStyle>
            <a:lvl1pPr>
              <a:defRPr/>
            </a:lvl1pPr>
          </a:lstStyle>
          <a:p>
            <a:endParaRPr lang="en-US" dirty="0"/>
          </a:p>
        </p:txBody>
      </p:sp>
      <p:sp>
        <p:nvSpPr>
          <p:cNvPr id="9" name="Rectangle 29"/>
          <p:cNvSpPr>
            <a:spLocks noGrp="1" noChangeArrowheads="1"/>
          </p:cNvSpPr>
          <p:nvPr>
            <p:ph type="sldNum" sz="quarter" idx="12"/>
          </p:nvPr>
        </p:nvSpPr>
        <p:spPr>
          <a:ln/>
        </p:spPr>
        <p:txBody>
          <a:bodyPr/>
          <a:lstStyle>
            <a:lvl1pPr>
              <a:defRPr/>
            </a:lvl1pPr>
          </a:lstStyle>
          <a:p>
            <a:fld id="{E5137D0E-4A4F-4307-8994-C1891D747D59}" type="slidenum">
              <a:rPr lang="en-US" smtClean="0"/>
              <a:t>‹#›</a:t>
            </a:fld>
            <a:endParaRPr lang="en-US"/>
          </a:p>
        </p:txBody>
      </p:sp>
    </p:spTree>
    <p:extLst>
      <p:ext uri="{BB962C8B-B14F-4D97-AF65-F5344CB8AC3E}">
        <p14:creationId xmlns:p14="http://schemas.microsoft.com/office/powerpoint/2010/main" val="1885489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7"/>
          <p:cNvSpPr>
            <a:spLocks noGrp="1" noChangeArrowheads="1"/>
          </p:cNvSpPr>
          <p:nvPr>
            <p:ph type="dt" sz="half" idx="10"/>
          </p:nvPr>
        </p:nvSpPr>
        <p:spPr>
          <a:ln/>
        </p:spPr>
        <p:txBody>
          <a:bodyPr/>
          <a:lstStyle>
            <a:lvl1pPr>
              <a:defRPr/>
            </a:lvl1pPr>
          </a:lstStyle>
          <a:p>
            <a:fld id="{83829175-527E-46A3-863C-1BB1F163B849}" type="datetimeFigureOut">
              <a:rPr lang="en-US" smtClean="0"/>
              <a:t>11/28/2023</a:t>
            </a:fld>
            <a:endParaRPr lang="en-US"/>
          </a:p>
        </p:txBody>
      </p:sp>
      <p:sp>
        <p:nvSpPr>
          <p:cNvPr id="4" name="Rectangle 28"/>
          <p:cNvSpPr>
            <a:spLocks noGrp="1" noChangeArrowheads="1"/>
          </p:cNvSpPr>
          <p:nvPr>
            <p:ph type="ftr" sz="quarter" idx="11"/>
          </p:nvPr>
        </p:nvSpPr>
        <p:spPr>
          <a:ln/>
        </p:spPr>
        <p:txBody>
          <a:bodyPr/>
          <a:lstStyle>
            <a:lvl1pPr>
              <a:defRPr/>
            </a:lvl1pPr>
          </a:lstStyle>
          <a:p>
            <a:endParaRPr lang="en-US" dirty="0"/>
          </a:p>
        </p:txBody>
      </p:sp>
      <p:sp>
        <p:nvSpPr>
          <p:cNvPr id="5" name="Rectangle 29"/>
          <p:cNvSpPr>
            <a:spLocks noGrp="1" noChangeArrowheads="1"/>
          </p:cNvSpPr>
          <p:nvPr>
            <p:ph type="sldNum" sz="quarter" idx="12"/>
          </p:nvPr>
        </p:nvSpPr>
        <p:spPr>
          <a:ln/>
        </p:spPr>
        <p:txBody>
          <a:bodyPr/>
          <a:lstStyle>
            <a:lvl1pPr>
              <a:defRPr/>
            </a:lvl1pPr>
          </a:lstStyle>
          <a:p>
            <a:fld id="{E5137D0E-4A4F-4307-8994-C1891D747D59}" type="slidenum">
              <a:rPr lang="en-US" smtClean="0"/>
              <a:t>‹#›</a:t>
            </a:fld>
            <a:endParaRPr lang="en-US"/>
          </a:p>
        </p:txBody>
      </p:sp>
    </p:spTree>
    <p:extLst>
      <p:ext uri="{BB962C8B-B14F-4D97-AF65-F5344CB8AC3E}">
        <p14:creationId xmlns:p14="http://schemas.microsoft.com/office/powerpoint/2010/main" val="674062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7"/>
          <p:cNvSpPr>
            <a:spLocks noGrp="1" noChangeArrowheads="1"/>
          </p:cNvSpPr>
          <p:nvPr>
            <p:ph type="dt" sz="half" idx="10"/>
          </p:nvPr>
        </p:nvSpPr>
        <p:spPr>
          <a:ln/>
        </p:spPr>
        <p:txBody>
          <a:bodyPr/>
          <a:lstStyle>
            <a:lvl1pPr>
              <a:defRPr/>
            </a:lvl1pPr>
          </a:lstStyle>
          <a:p>
            <a:fld id="{83829175-527E-46A3-863C-1BB1F163B849}" type="datetimeFigureOut">
              <a:rPr lang="en-US" smtClean="0"/>
              <a:t>11/28/2023</a:t>
            </a:fld>
            <a:endParaRPr lang="en-US"/>
          </a:p>
        </p:txBody>
      </p:sp>
      <p:sp>
        <p:nvSpPr>
          <p:cNvPr id="3" name="Rectangle 28"/>
          <p:cNvSpPr>
            <a:spLocks noGrp="1" noChangeArrowheads="1"/>
          </p:cNvSpPr>
          <p:nvPr>
            <p:ph type="ftr" sz="quarter" idx="11"/>
          </p:nvPr>
        </p:nvSpPr>
        <p:spPr>
          <a:ln/>
        </p:spPr>
        <p:txBody>
          <a:bodyPr/>
          <a:lstStyle>
            <a:lvl1pPr>
              <a:defRPr/>
            </a:lvl1pPr>
          </a:lstStyle>
          <a:p>
            <a:endParaRPr lang="en-US"/>
          </a:p>
        </p:txBody>
      </p:sp>
      <p:sp>
        <p:nvSpPr>
          <p:cNvPr id="4" name="Rectangle 29"/>
          <p:cNvSpPr>
            <a:spLocks noGrp="1" noChangeArrowheads="1"/>
          </p:cNvSpPr>
          <p:nvPr>
            <p:ph type="sldNum" sz="quarter" idx="12"/>
          </p:nvPr>
        </p:nvSpPr>
        <p:spPr>
          <a:ln/>
        </p:spPr>
        <p:txBody>
          <a:bodyPr/>
          <a:lstStyle>
            <a:lvl1pPr>
              <a:defRPr/>
            </a:lvl1pPr>
          </a:lstStyle>
          <a:p>
            <a:fld id="{E5137D0E-4A4F-4307-8994-C1891D747D59}" type="slidenum">
              <a:rPr lang="en-US" smtClean="0"/>
              <a:t>‹#›</a:t>
            </a:fld>
            <a:endParaRPr lang="en-US"/>
          </a:p>
        </p:txBody>
      </p:sp>
    </p:spTree>
    <p:extLst>
      <p:ext uri="{BB962C8B-B14F-4D97-AF65-F5344CB8AC3E}">
        <p14:creationId xmlns:p14="http://schemas.microsoft.com/office/powerpoint/2010/main" val="2618352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442" y="273050"/>
            <a:ext cx="4010039"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5492" y="273051"/>
            <a:ext cx="681389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442" y="1435101"/>
            <a:ext cx="401003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7"/>
          <p:cNvSpPr>
            <a:spLocks noGrp="1" noChangeArrowheads="1"/>
          </p:cNvSpPr>
          <p:nvPr>
            <p:ph type="dt" sz="half" idx="10"/>
          </p:nvPr>
        </p:nvSpPr>
        <p:spPr>
          <a:ln/>
        </p:spPr>
        <p:txBody>
          <a:bodyPr/>
          <a:lstStyle>
            <a:lvl1pPr>
              <a:defRPr/>
            </a:lvl1pPr>
          </a:lstStyle>
          <a:p>
            <a:fld id="{83829175-527E-46A3-863C-1BB1F163B849}" type="datetimeFigureOut">
              <a:rPr lang="en-US" smtClean="0"/>
              <a:pPr/>
              <a:t>11/28/2023</a:t>
            </a:fld>
            <a:endParaRPr lang="en-US" dirty="0"/>
          </a:p>
        </p:txBody>
      </p:sp>
      <p:sp>
        <p:nvSpPr>
          <p:cNvPr id="6" name="Rectangle 28"/>
          <p:cNvSpPr>
            <a:spLocks noGrp="1" noChangeArrowheads="1"/>
          </p:cNvSpPr>
          <p:nvPr>
            <p:ph type="ftr" sz="quarter" idx="11"/>
          </p:nvPr>
        </p:nvSpPr>
        <p:spPr>
          <a:ln/>
        </p:spPr>
        <p:txBody>
          <a:bodyPr/>
          <a:lstStyle>
            <a:lvl1pPr>
              <a:defRPr/>
            </a:lvl1pPr>
          </a:lstStyle>
          <a:p>
            <a:endParaRPr lang="en-US" dirty="0"/>
          </a:p>
        </p:txBody>
      </p:sp>
      <p:sp>
        <p:nvSpPr>
          <p:cNvPr id="7" name="Rectangle 29"/>
          <p:cNvSpPr>
            <a:spLocks noGrp="1" noChangeArrowheads="1"/>
          </p:cNvSpPr>
          <p:nvPr>
            <p:ph type="sldNum" sz="quarter" idx="12"/>
          </p:nvPr>
        </p:nvSpPr>
        <p:spPr>
          <a:ln/>
        </p:spPr>
        <p:txBody>
          <a:bodyPr/>
          <a:lstStyle>
            <a:lvl1pPr>
              <a:defRPr/>
            </a:lvl1pPr>
          </a:lstStyle>
          <a:p>
            <a:fld id="{E5137D0E-4A4F-4307-8994-C1891D747D59}" type="slidenum">
              <a:rPr lang="en-US" smtClean="0"/>
              <a:pPr/>
              <a:t>‹#›</a:t>
            </a:fld>
            <a:endParaRPr lang="en-US" dirty="0"/>
          </a:p>
        </p:txBody>
      </p:sp>
    </p:spTree>
    <p:extLst>
      <p:ext uri="{BB962C8B-B14F-4D97-AF65-F5344CB8AC3E}">
        <p14:creationId xmlns:p14="http://schemas.microsoft.com/office/powerpoint/2010/main" val="2596801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095" y="4800600"/>
            <a:ext cx="7313295"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095" y="612775"/>
            <a:ext cx="731329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095" y="5367338"/>
            <a:ext cx="731329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7"/>
          <p:cNvSpPr>
            <a:spLocks noGrp="1" noChangeArrowheads="1"/>
          </p:cNvSpPr>
          <p:nvPr>
            <p:ph type="dt" sz="half" idx="10"/>
          </p:nvPr>
        </p:nvSpPr>
        <p:spPr>
          <a:ln/>
        </p:spPr>
        <p:txBody>
          <a:bodyPr/>
          <a:lstStyle>
            <a:lvl1pPr>
              <a:defRPr/>
            </a:lvl1pPr>
          </a:lstStyle>
          <a:p>
            <a:pPr>
              <a:defRPr/>
            </a:pPr>
            <a:endParaRPr lang="en-US"/>
          </a:p>
        </p:txBody>
      </p:sp>
      <p:sp>
        <p:nvSpPr>
          <p:cNvPr id="6" name="Rectangle 28"/>
          <p:cNvSpPr>
            <a:spLocks noGrp="1" noChangeArrowheads="1"/>
          </p:cNvSpPr>
          <p:nvPr>
            <p:ph type="ftr" sz="quarter" idx="11"/>
          </p:nvPr>
        </p:nvSpPr>
        <p:spPr>
          <a:ln/>
        </p:spPr>
        <p:txBody>
          <a:bodyPr/>
          <a:lstStyle>
            <a:lvl1pPr>
              <a:defRPr/>
            </a:lvl1pPr>
          </a:lstStyle>
          <a:p>
            <a:pPr>
              <a:defRPr/>
            </a:pPr>
            <a:endParaRPr lang="en-US"/>
          </a:p>
        </p:txBody>
      </p:sp>
      <p:sp>
        <p:nvSpPr>
          <p:cNvPr id="7" name="Rectangle 29"/>
          <p:cNvSpPr>
            <a:spLocks noGrp="1" noChangeArrowheads="1"/>
          </p:cNvSpPr>
          <p:nvPr>
            <p:ph type="sldNum" sz="quarter" idx="12"/>
          </p:nvPr>
        </p:nvSpPr>
        <p:spPr>
          <a:ln/>
        </p:spPr>
        <p:txBody>
          <a:bodyPr/>
          <a:lstStyle>
            <a:lvl1pPr>
              <a:defRPr/>
            </a:lvl1pPr>
          </a:lstStyle>
          <a:p>
            <a:fld id="{7529812D-1B85-4771-A71A-AE9431CFD37B}" type="slidenum">
              <a:rPr lang="en-US" altLang="en-US"/>
              <a:pPr/>
              <a:t>‹#›</a:t>
            </a:fld>
            <a:endParaRPr lang="en-US" altLang="en-US"/>
          </a:p>
        </p:txBody>
      </p:sp>
    </p:spTree>
    <p:extLst>
      <p:ext uri="{BB962C8B-B14F-4D97-AF65-F5344CB8AC3E}">
        <p14:creationId xmlns:p14="http://schemas.microsoft.com/office/powerpoint/2010/main" val="35270334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1" y="-4763"/>
            <a:ext cx="1417797" cy="6858001"/>
            <a:chOff x="0" y="-3"/>
            <a:chExt cx="670" cy="4320"/>
          </a:xfrm>
        </p:grpSpPr>
        <p:grpSp>
          <p:nvGrpSpPr>
            <p:cNvPr id="1032" name="Group 3"/>
            <p:cNvGrpSpPr>
              <a:grpSpLocks/>
            </p:cNvGrpSpPr>
            <p:nvPr/>
          </p:nvGrpSpPr>
          <p:grpSpPr bwMode="auto">
            <a:xfrm rot="16200000" flipH="1">
              <a:off x="-1815" y="1838"/>
              <a:ext cx="4320" cy="638"/>
              <a:chOff x="-2" y="1562"/>
              <a:chExt cx="5762" cy="638"/>
            </a:xfrm>
          </p:grpSpPr>
          <p:sp>
            <p:nvSpPr>
              <p:cNvPr id="1035" name="Freeform 4"/>
              <p:cNvSpPr>
                <a:spLocks/>
              </p:cNvSpPr>
              <p:nvPr/>
            </p:nvSpPr>
            <p:spPr bwMode="ltGray">
              <a:xfrm rot="-5400000">
                <a:off x="2554" y="-990"/>
                <a:ext cx="624" cy="5746"/>
              </a:xfrm>
              <a:custGeom>
                <a:avLst/>
                <a:gdLst>
                  <a:gd name="T0" fmla="*/ 0 w 1000"/>
                  <a:gd name="T1" fmla="*/ 0 h 720"/>
                  <a:gd name="T2" fmla="*/ 0 w 1000"/>
                  <a:gd name="T3" fmla="*/ 2147483647 h 720"/>
                  <a:gd name="T4" fmla="*/ 23 w 1000"/>
                  <a:gd name="T5" fmla="*/ 2147483647 h 720"/>
                  <a:gd name="T6" fmla="*/ 23 w 1000"/>
                  <a:gd name="T7" fmla="*/ 0 h 720"/>
                  <a:gd name="T8" fmla="*/ 0 w 1000"/>
                  <a:gd name="T9" fmla="*/ 0 h 7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00" h="720">
                    <a:moveTo>
                      <a:pt x="0" y="0"/>
                    </a:moveTo>
                    <a:lnTo>
                      <a:pt x="0" y="720"/>
                    </a:lnTo>
                    <a:lnTo>
                      <a:pt x="1000" y="720"/>
                    </a:lnTo>
                    <a:lnTo>
                      <a:pt x="1000" y="0"/>
                    </a:lnTo>
                    <a:lnTo>
                      <a:pt x="0"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36" name="Freeform 5"/>
              <p:cNvSpPr>
                <a:spLocks/>
              </p:cNvSpPr>
              <p:nvPr/>
            </p:nvSpPr>
            <p:spPr bwMode="ltGray">
              <a:xfrm rot="-5400000">
                <a:off x="1323" y="1669"/>
                <a:ext cx="624" cy="421"/>
              </a:xfrm>
              <a:custGeom>
                <a:avLst/>
                <a:gdLst>
                  <a:gd name="T0" fmla="*/ 0 w 624"/>
                  <a:gd name="T1" fmla="*/ 0 h 317"/>
                  <a:gd name="T2" fmla="*/ 0 w 624"/>
                  <a:gd name="T3" fmla="*/ 2628 h 317"/>
                  <a:gd name="T4" fmla="*/ 624 w 624"/>
                  <a:gd name="T5" fmla="*/ 2628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37" name="Freeform 6"/>
              <p:cNvSpPr>
                <a:spLocks/>
              </p:cNvSpPr>
              <p:nvPr/>
            </p:nvSpPr>
            <p:spPr bwMode="ltGray">
              <a:xfrm rot="-5400000">
                <a:off x="952" y="1683"/>
                <a:ext cx="624" cy="423"/>
              </a:xfrm>
              <a:custGeom>
                <a:avLst/>
                <a:gdLst>
                  <a:gd name="T0" fmla="*/ 0 w 624"/>
                  <a:gd name="T1" fmla="*/ 0 h 317"/>
                  <a:gd name="T2" fmla="*/ 0 w 624"/>
                  <a:gd name="T3" fmla="*/ 2733 h 317"/>
                  <a:gd name="T4" fmla="*/ 624 w 624"/>
                  <a:gd name="T5" fmla="*/ 2733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38" name="Freeform 7"/>
              <p:cNvSpPr>
                <a:spLocks/>
              </p:cNvSpPr>
              <p:nvPr/>
            </p:nvSpPr>
            <p:spPr bwMode="ltGray">
              <a:xfrm rot="-5400000">
                <a:off x="-87" y="1767"/>
                <a:ext cx="624" cy="255"/>
              </a:xfrm>
              <a:custGeom>
                <a:avLst/>
                <a:gdLst>
                  <a:gd name="T0" fmla="*/ 0 w 624"/>
                  <a:gd name="T1" fmla="*/ 3 h 370"/>
                  <a:gd name="T2" fmla="*/ 0 w 624"/>
                  <a:gd name="T3" fmla="*/ 16 h 370"/>
                  <a:gd name="T4" fmla="*/ 624 w 624"/>
                  <a:gd name="T5" fmla="*/ 16 h 370"/>
                  <a:gd name="T6" fmla="*/ 624 w 624"/>
                  <a:gd name="T7" fmla="*/ 3 h 370"/>
                  <a:gd name="T8" fmla="*/ 384 w 624"/>
                  <a:gd name="T9" fmla="*/ 1 h 370"/>
                  <a:gd name="T10" fmla="*/ 0 w 624"/>
                  <a:gd name="T11" fmla="*/ 3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39" name="Freeform 8"/>
              <p:cNvSpPr>
                <a:spLocks/>
              </p:cNvSpPr>
              <p:nvPr/>
            </p:nvSpPr>
            <p:spPr bwMode="ltGray">
              <a:xfrm rot="-5400000">
                <a:off x="664" y="1733"/>
                <a:ext cx="624" cy="293"/>
              </a:xfrm>
              <a:custGeom>
                <a:avLst/>
                <a:gdLst>
                  <a:gd name="T0" fmla="*/ 0 w 624"/>
                  <a:gd name="T1" fmla="*/ 0 h 317"/>
                  <a:gd name="T2" fmla="*/ 0 w 624"/>
                  <a:gd name="T3" fmla="*/ 144 h 317"/>
                  <a:gd name="T4" fmla="*/ 624 w 624"/>
                  <a:gd name="T5" fmla="*/ 144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40" name="Freeform 9"/>
              <p:cNvSpPr>
                <a:spLocks/>
              </p:cNvSpPr>
              <p:nvPr/>
            </p:nvSpPr>
            <p:spPr bwMode="ltGray">
              <a:xfrm rot="-5400000">
                <a:off x="423" y="1699"/>
                <a:ext cx="624" cy="364"/>
              </a:xfrm>
              <a:custGeom>
                <a:avLst/>
                <a:gdLst>
                  <a:gd name="T0" fmla="*/ 0 w 624"/>
                  <a:gd name="T1" fmla="*/ 0 h 272"/>
                  <a:gd name="T2" fmla="*/ 0 w 624"/>
                  <a:gd name="T3" fmla="*/ 2800 h 272"/>
                  <a:gd name="T4" fmla="*/ 240 w 624"/>
                  <a:gd name="T5" fmla="*/ 2466 h 272"/>
                  <a:gd name="T6" fmla="*/ 624 w 624"/>
                  <a:gd name="T7" fmla="*/ 2800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41" name="Freeform 10"/>
              <p:cNvSpPr>
                <a:spLocks/>
              </p:cNvSpPr>
              <p:nvPr/>
            </p:nvSpPr>
            <p:spPr bwMode="ltGray">
              <a:xfrm rot="-5400000">
                <a:off x="136" y="1728"/>
                <a:ext cx="632" cy="316"/>
              </a:xfrm>
              <a:custGeom>
                <a:avLst/>
                <a:gdLst>
                  <a:gd name="T0" fmla="*/ 8 w 632"/>
                  <a:gd name="T1" fmla="*/ 15 h 362"/>
                  <a:gd name="T2" fmla="*/ 8 w 632"/>
                  <a:gd name="T3" fmla="*/ 107 h 362"/>
                  <a:gd name="T4" fmla="*/ 248 w 632"/>
                  <a:gd name="T5" fmla="*/ 107 h 362"/>
                  <a:gd name="T6" fmla="*/ 632 w 632"/>
                  <a:gd name="T7" fmla="*/ 107 h 362"/>
                  <a:gd name="T8" fmla="*/ 632 w 632"/>
                  <a:gd name="T9" fmla="*/ 15 h 362"/>
                  <a:gd name="T10" fmla="*/ 104 w 632"/>
                  <a:gd name="T11" fmla="*/ 15 h 362"/>
                  <a:gd name="T12" fmla="*/ 8 w 632"/>
                  <a:gd name="T13" fmla="*/ 15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42" name="Freeform 11"/>
              <p:cNvSpPr>
                <a:spLocks/>
              </p:cNvSpPr>
              <p:nvPr/>
            </p:nvSpPr>
            <p:spPr bwMode="ltGray">
              <a:xfrm rot="-5400000">
                <a:off x="3171" y="1650"/>
                <a:ext cx="624" cy="420"/>
              </a:xfrm>
              <a:custGeom>
                <a:avLst/>
                <a:gdLst>
                  <a:gd name="T0" fmla="*/ 0 w 624"/>
                  <a:gd name="T1" fmla="*/ 0 h 317"/>
                  <a:gd name="T2" fmla="*/ 0 w 624"/>
                  <a:gd name="T3" fmla="*/ 2578 h 317"/>
                  <a:gd name="T4" fmla="*/ 624 w 624"/>
                  <a:gd name="T5" fmla="*/ 2578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43" name="Freeform 12"/>
              <p:cNvSpPr>
                <a:spLocks/>
              </p:cNvSpPr>
              <p:nvPr/>
            </p:nvSpPr>
            <p:spPr bwMode="ltGray">
              <a:xfrm rot="-5400000">
                <a:off x="2870" y="1664"/>
                <a:ext cx="624" cy="421"/>
              </a:xfrm>
              <a:custGeom>
                <a:avLst/>
                <a:gdLst>
                  <a:gd name="T0" fmla="*/ 0 w 624"/>
                  <a:gd name="T1" fmla="*/ 0 h 317"/>
                  <a:gd name="T2" fmla="*/ 0 w 624"/>
                  <a:gd name="T3" fmla="*/ 2628 h 317"/>
                  <a:gd name="T4" fmla="*/ 624 w 624"/>
                  <a:gd name="T5" fmla="*/ 2628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44" name="Freeform 13"/>
              <p:cNvSpPr>
                <a:spLocks/>
              </p:cNvSpPr>
              <p:nvPr/>
            </p:nvSpPr>
            <p:spPr bwMode="ltGray">
              <a:xfrm rot="-5400000">
                <a:off x="1829" y="1747"/>
                <a:ext cx="624" cy="256"/>
              </a:xfrm>
              <a:custGeom>
                <a:avLst/>
                <a:gdLst>
                  <a:gd name="T0" fmla="*/ 0 w 624"/>
                  <a:gd name="T1" fmla="*/ 3 h 370"/>
                  <a:gd name="T2" fmla="*/ 0 w 624"/>
                  <a:gd name="T3" fmla="*/ 17 h 370"/>
                  <a:gd name="T4" fmla="*/ 624 w 624"/>
                  <a:gd name="T5" fmla="*/ 17 h 370"/>
                  <a:gd name="T6" fmla="*/ 624 w 624"/>
                  <a:gd name="T7" fmla="*/ 3 h 370"/>
                  <a:gd name="T8" fmla="*/ 384 w 624"/>
                  <a:gd name="T9" fmla="*/ 1 h 370"/>
                  <a:gd name="T10" fmla="*/ 0 w 624"/>
                  <a:gd name="T11" fmla="*/ 3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45" name="Freeform 14"/>
              <p:cNvSpPr>
                <a:spLocks/>
              </p:cNvSpPr>
              <p:nvPr/>
            </p:nvSpPr>
            <p:spPr bwMode="ltGray">
              <a:xfrm rot="-5400000">
                <a:off x="2532" y="1729"/>
                <a:ext cx="624" cy="292"/>
              </a:xfrm>
              <a:custGeom>
                <a:avLst/>
                <a:gdLst>
                  <a:gd name="T0" fmla="*/ 0 w 624"/>
                  <a:gd name="T1" fmla="*/ 0 h 317"/>
                  <a:gd name="T2" fmla="*/ 0 w 624"/>
                  <a:gd name="T3" fmla="*/ 142 h 317"/>
                  <a:gd name="T4" fmla="*/ 624 w 624"/>
                  <a:gd name="T5" fmla="*/ 142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46" name="Freeform 15"/>
              <p:cNvSpPr>
                <a:spLocks/>
              </p:cNvSpPr>
              <p:nvPr/>
            </p:nvSpPr>
            <p:spPr bwMode="ltGray">
              <a:xfrm rot="-5400000">
                <a:off x="2330" y="1695"/>
                <a:ext cx="624" cy="360"/>
              </a:xfrm>
              <a:custGeom>
                <a:avLst/>
                <a:gdLst>
                  <a:gd name="T0" fmla="*/ 0 w 624"/>
                  <a:gd name="T1" fmla="*/ 0 h 272"/>
                  <a:gd name="T2" fmla="*/ 0 w 624"/>
                  <a:gd name="T3" fmla="*/ 2560 h 272"/>
                  <a:gd name="T4" fmla="*/ 240 w 624"/>
                  <a:gd name="T5" fmla="*/ 2259 h 272"/>
                  <a:gd name="T6" fmla="*/ 624 w 624"/>
                  <a:gd name="T7" fmla="*/ 2560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47" name="Freeform 16"/>
              <p:cNvSpPr>
                <a:spLocks/>
              </p:cNvSpPr>
              <p:nvPr/>
            </p:nvSpPr>
            <p:spPr bwMode="ltGray">
              <a:xfrm rot="-5400000">
                <a:off x="2023" y="1721"/>
                <a:ext cx="632" cy="316"/>
              </a:xfrm>
              <a:custGeom>
                <a:avLst/>
                <a:gdLst>
                  <a:gd name="T0" fmla="*/ 8 w 632"/>
                  <a:gd name="T1" fmla="*/ 15 h 362"/>
                  <a:gd name="T2" fmla="*/ 8 w 632"/>
                  <a:gd name="T3" fmla="*/ 107 h 362"/>
                  <a:gd name="T4" fmla="*/ 248 w 632"/>
                  <a:gd name="T5" fmla="*/ 107 h 362"/>
                  <a:gd name="T6" fmla="*/ 632 w 632"/>
                  <a:gd name="T7" fmla="*/ 107 h 362"/>
                  <a:gd name="T8" fmla="*/ 632 w 632"/>
                  <a:gd name="T9" fmla="*/ 15 h 362"/>
                  <a:gd name="T10" fmla="*/ 104 w 632"/>
                  <a:gd name="T11" fmla="*/ 15 h 362"/>
                  <a:gd name="T12" fmla="*/ 8 w 632"/>
                  <a:gd name="T13" fmla="*/ 15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48" name="Freeform 17"/>
              <p:cNvSpPr>
                <a:spLocks/>
              </p:cNvSpPr>
              <p:nvPr/>
            </p:nvSpPr>
            <p:spPr bwMode="ltGray">
              <a:xfrm rot="-5400000">
                <a:off x="4039" y="1640"/>
                <a:ext cx="624" cy="420"/>
              </a:xfrm>
              <a:custGeom>
                <a:avLst/>
                <a:gdLst>
                  <a:gd name="T0" fmla="*/ 0 w 624"/>
                  <a:gd name="T1" fmla="*/ 0 h 317"/>
                  <a:gd name="T2" fmla="*/ 0 w 624"/>
                  <a:gd name="T3" fmla="*/ 2578 h 317"/>
                  <a:gd name="T4" fmla="*/ 624 w 624"/>
                  <a:gd name="T5" fmla="*/ 2578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49" name="Freeform 18"/>
              <p:cNvSpPr>
                <a:spLocks/>
              </p:cNvSpPr>
              <p:nvPr/>
            </p:nvSpPr>
            <p:spPr bwMode="ltGray">
              <a:xfrm rot="-5400000">
                <a:off x="3677" y="1653"/>
                <a:ext cx="624" cy="423"/>
              </a:xfrm>
              <a:custGeom>
                <a:avLst/>
                <a:gdLst>
                  <a:gd name="T0" fmla="*/ 0 w 624"/>
                  <a:gd name="T1" fmla="*/ 0 h 317"/>
                  <a:gd name="T2" fmla="*/ 0 w 624"/>
                  <a:gd name="T3" fmla="*/ 2733 h 317"/>
                  <a:gd name="T4" fmla="*/ 624 w 624"/>
                  <a:gd name="T5" fmla="*/ 2733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50" name="Freeform 19"/>
              <p:cNvSpPr>
                <a:spLocks/>
              </p:cNvSpPr>
              <p:nvPr/>
            </p:nvSpPr>
            <p:spPr bwMode="ltGray">
              <a:xfrm rot="-5400000">
                <a:off x="4524" y="1732"/>
                <a:ext cx="624" cy="255"/>
              </a:xfrm>
              <a:custGeom>
                <a:avLst/>
                <a:gdLst>
                  <a:gd name="T0" fmla="*/ 0 w 624"/>
                  <a:gd name="T1" fmla="*/ 3 h 370"/>
                  <a:gd name="T2" fmla="*/ 0 w 624"/>
                  <a:gd name="T3" fmla="*/ 16 h 370"/>
                  <a:gd name="T4" fmla="*/ 624 w 624"/>
                  <a:gd name="T5" fmla="*/ 16 h 370"/>
                  <a:gd name="T6" fmla="*/ 624 w 624"/>
                  <a:gd name="T7" fmla="*/ 3 h 370"/>
                  <a:gd name="T8" fmla="*/ 384 w 624"/>
                  <a:gd name="T9" fmla="*/ 1 h 370"/>
                  <a:gd name="T10" fmla="*/ 0 w 624"/>
                  <a:gd name="T11" fmla="*/ 3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51" name="Freeform 20"/>
              <p:cNvSpPr>
                <a:spLocks/>
              </p:cNvSpPr>
              <p:nvPr/>
            </p:nvSpPr>
            <p:spPr bwMode="ltGray">
              <a:xfrm>
                <a:off x="5469" y="1547"/>
                <a:ext cx="291" cy="625"/>
              </a:xfrm>
              <a:custGeom>
                <a:avLst/>
                <a:gdLst>
                  <a:gd name="T0" fmla="*/ 0 w 291"/>
                  <a:gd name="T1" fmla="*/ 624 h 625"/>
                  <a:gd name="T2" fmla="*/ 291 w 291"/>
                  <a:gd name="T3" fmla="*/ 625 h 625"/>
                  <a:gd name="T4" fmla="*/ 291 w 291"/>
                  <a:gd name="T5" fmla="*/ 6 h 625"/>
                  <a:gd name="T6" fmla="*/ 0 w 291"/>
                  <a:gd name="T7" fmla="*/ 0 h 625"/>
                  <a:gd name="T8" fmla="*/ 0 w 291"/>
                  <a:gd name="T9" fmla="*/ 624 h 6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52" name="Freeform 21"/>
              <p:cNvSpPr>
                <a:spLocks/>
              </p:cNvSpPr>
              <p:nvPr/>
            </p:nvSpPr>
            <p:spPr bwMode="ltGray">
              <a:xfrm rot="-5400000">
                <a:off x="5059" y="1665"/>
                <a:ext cx="624" cy="360"/>
              </a:xfrm>
              <a:custGeom>
                <a:avLst/>
                <a:gdLst>
                  <a:gd name="T0" fmla="*/ 0 w 624"/>
                  <a:gd name="T1" fmla="*/ 0 h 272"/>
                  <a:gd name="T2" fmla="*/ 0 w 624"/>
                  <a:gd name="T3" fmla="*/ 2560 h 272"/>
                  <a:gd name="T4" fmla="*/ 240 w 624"/>
                  <a:gd name="T5" fmla="*/ 2259 h 272"/>
                  <a:gd name="T6" fmla="*/ 624 w 624"/>
                  <a:gd name="T7" fmla="*/ 2560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53" name="Freeform 22"/>
              <p:cNvSpPr>
                <a:spLocks/>
              </p:cNvSpPr>
              <p:nvPr/>
            </p:nvSpPr>
            <p:spPr bwMode="ltGray">
              <a:xfrm rot="-5400000">
                <a:off x="4756" y="1691"/>
                <a:ext cx="632" cy="316"/>
              </a:xfrm>
              <a:custGeom>
                <a:avLst/>
                <a:gdLst>
                  <a:gd name="T0" fmla="*/ 8 w 632"/>
                  <a:gd name="T1" fmla="*/ 15 h 362"/>
                  <a:gd name="T2" fmla="*/ 8 w 632"/>
                  <a:gd name="T3" fmla="*/ 107 h 362"/>
                  <a:gd name="T4" fmla="*/ 248 w 632"/>
                  <a:gd name="T5" fmla="*/ 107 h 362"/>
                  <a:gd name="T6" fmla="*/ 632 w 632"/>
                  <a:gd name="T7" fmla="*/ 107 h 362"/>
                  <a:gd name="T8" fmla="*/ 632 w 632"/>
                  <a:gd name="T9" fmla="*/ 15 h 362"/>
                  <a:gd name="T10" fmla="*/ 104 w 632"/>
                  <a:gd name="T11" fmla="*/ 15 h 362"/>
                  <a:gd name="T12" fmla="*/ 8 w 632"/>
                  <a:gd name="T13" fmla="*/ 15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grpSp>
        <p:sp>
          <p:nvSpPr>
            <p:cNvPr id="1033" name="Freeform 23"/>
            <p:cNvSpPr>
              <a:spLocks/>
            </p:cNvSpPr>
            <p:nvPr/>
          </p:nvSpPr>
          <p:spPr bwMode="ltGray">
            <a:xfrm rot="16200000" flipH="1">
              <a:off x="-1954" y="1951"/>
              <a:ext cx="4320" cy="412"/>
            </a:xfrm>
            <a:custGeom>
              <a:avLst/>
              <a:gdLst>
                <a:gd name="T0" fmla="*/ 0 w 5762"/>
                <a:gd name="T1" fmla="*/ 338 h 385"/>
                <a:gd name="T2" fmla="*/ 575 w 5762"/>
                <a:gd name="T3" fmla="*/ 322 h 385"/>
                <a:gd name="T4" fmla="*/ 575 w 5762"/>
                <a:gd name="T5" fmla="*/ 4 h 385"/>
                <a:gd name="T6" fmla="*/ 0 w 5762"/>
                <a:gd name="T7" fmla="*/ 0 h 385"/>
                <a:gd name="T8" fmla="*/ 0 w 5762"/>
                <a:gd name="T9" fmla="*/ 338 h 38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0" scaled="1"/>
            </a:gradFill>
            <a:ln>
              <a:noFill/>
            </a:ln>
            <a:extLst>
              <a:ext uri="{91240B29-F687-4F45-9708-019B960494DF}">
                <a14:hiddenLine xmlns:a14="http://schemas.microsoft.com/office/drawing/2010/main" w="9525" cap="flat">
                  <a:solidFill>
                    <a:srgbClr val="000000"/>
                  </a:solidFill>
                  <a:prstDash val="solid"/>
                  <a:miter lim="800000"/>
                  <a:headEnd type="none" w="med" len="med"/>
                  <a:tailEnd type="none" w="med" len="med"/>
                </a14:hiddenLine>
              </a:ext>
            </a:extLst>
          </p:spPr>
          <p:txBody>
            <a:bodyPr wrap="none" anchor="ctr"/>
            <a:lstStyle/>
            <a:p>
              <a:endParaRPr lang="en-US" sz="1800"/>
            </a:p>
          </p:txBody>
        </p:sp>
        <p:sp>
          <p:nvSpPr>
            <p:cNvPr id="1034" name="Freeform 24"/>
            <p:cNvSpPr>
              <a:spLocks/>
            </p:cNvSpPr>
            <p:nvPr/>
          </p:nvSpPr>
          <p:spPr bwMode="ltGray">
            <a:xfrm rot="16200000" flipH="1">
              <a:off x="-1584" y="2062"/>
              <a:ext cx="4319" cy="189"/>
            </a:xfrm>
            <a:custGeom>
              <a:avLst/>
              <a:gdLst>
                <a:gd name="T0" fmla="*/ 0 w 5761"/>
                <a:gd name="T1" fmla="*/ 28 h 189"/>
                <a:gd name="T2" fmla="*/ 575 w 5761"/>
                <a:gd name="T3" fmla="*/ 0 h 189"/>
                <a:gd name="T4" fmla="*/ 575 w 5761"/>
                <a:gd name="T5" fmla="*/ 189 h 189"/>
                <a:gd name="T6" fmla="*/ 1 w 5761"/>
                <a:gd name="T7" fmla="*/ 189 h 189"/>
                <a:gd name="T8" fmla="*/ 0 w 5761"/>
                <a:gd name="T9" fmla="*/ 28 h 1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0" scaled="1"/>
            </a:gradFill>
            <a:ln>
              <a:noFill/>
            </a:ln>
            <a:extLst>
              <a:ext uri="{91240B29-F687-4F45-9708-019B960494DF}">
                <a14:hiddenLine xmlns:a14="http://schemas.microsoft.com/office/drawing/2010/main" w="9525" cap="flat">
                  <a:solidFill>
                    <a:srgbClr val="000000"/>
                  </a:solidFill>
                  <a:prstDash val="solid"/>
                  <a:miter lim="800000"/>
                  <a:headEnd type="none" w="med" len="med"/>
                  <a:tailEnd type="none" w="med" len="med"/>
                </a14:hiddenLine>
              </a:ext>
            </a:extLst>
          </p:spPr>
          <p:txBody>
            <a:bodyPr wrap="none" anchor="ctr"/>
            <a:lstStyle/>
            <a:p>
              <a:endParaRPr lang="en-US" sz="1800"/>
            </a:p>
          </p:txBody>
        </p:sp>
      </p:grpSp>
      <p:sp>
        <p:nvSpPr>
          <p:cNvPr id="1027" name="Rectangle 25"/>
          <p:cNvSpPr>
            <a:spLocks noGrp="1" noChangeArrowheads="1"/>
          </p:cNvSpPr>
          <p:nvPr>
            <p:ph type="title"/>
          </p:nvPr>
        </p:nvSpPr>
        <p:spPr bwMode="auto">
          <a:xfrm>
            <a:off x="1563810" y="457200"/>
            <a:ext cx="10360501"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26"/>
          <p:cNvSpPr>
            <a:spLocks noGrp="1" noChangeArrowheads="1"/>
          </p:cNvSpPr>
          <p:nvPr>
            <p:ph type="body" idx="1"/>
          </p:nvPr>
        </p:nvSpPr>
        <p:spPr bwMode="auto">
          <a:xfrm>
            <a:off x="1563810" y="1981200"/>
            <a:ext cx="10360501"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099" name="Rectangle 27"/>
          <p:cNvSpPr>
            <a:spLocks noGrp="1" noChangeArrowheads="1"/>
          </p:cNvSpPr>
          <p:nvPr>
            <p:ph type="dt" sz="half" idx="2"/>
          </p:nvPr>
        </p:nvSpPr>
        <p:spPr bwMode="auto">
          <a:xfrm>
            <a:off x="1563810" y="6265863"/>
            <a:ext cx="2539339"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spcBef>
                <a:spcPct val="50000"/>
              </a:spcBef>
              <a:defRPr sz="1400">
                <a:latin typeface="+mn-lt"/>
              </a:defRPr>
            </a:lvl1pPr>
          </a:lstStyle>
          <a:p>
            <a:fld id="{83829175-527E-46A3-863C-1BB1F163B849}" type="datetimeFigureOut">
              <a:rPr lang="en-US" smtClean="0"/>
              <a:pPr/>
              <a:t>11/28/2023</a:t>
            </a:fld>
            <a:endParaRPr lang="en-US" dirty="0"/>
          </a:p>
        </p:txBody>
      </p:sp>
      <p:sp>
        <p:nvSpPr>
          <p:cNvPr id="3100" name="Rectangle 28"/>
          <p:cNvSpPr>
            <a:spLocks noGrp="1" noChangeArrowheads="1"/>
          </p:cNvSpPr>
          <p:nvPr>
            <p:ph type="ftr" sz="quarter" idx="3"/>
          </p:nvPr>
        </p:nvSpPr>
        <p:spPr bwMode="auto">
          <a:xfrm>
            <a:off x="4773956" y="6248400"/>
            <a:ext cx="3859795"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spcBef>
                <a:spcPct val="50000"/>
              </a:spcBef>
              <a:defRPr sz="1400">
                <a:latin typeface="+mn-lt"/>
              </a:defRPr>
            </a:lvl1pPr>
          </a:lstStyle>
          <a:p>
            <a:endParaRPr lang="en-US" dirty="0"/>
          </a:p>
        </p:txBody>
      </p:sp>
      <p:sp>
        <p:nvSpPr>
          <p:cNvPr id="3101" name="Rectangle 29"/>
          <p:cNvSpPr>
            <a:spLocks noGrp="1" noChangeArrowheads="1"/>
          </p:cNvSpPr>
          <p:nvPr>
            <p:ph type="sldNum" sz="quarter" idx="4"/>
          </p:nvPr>
        </p:nvSpPr>
        <p:spPr bwMode="auto">
          <a:xfrm>
            <a:off x="9344766" y="6248400"/>
            <a:ext cx="2539339"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spcBef>
                <a:spcPct val="50000"/>
              </a:spcBef>
              <a:defRPr sz="1400">
                <a:latin typeface="Arial" panose="020B0604020202020204" pitchFamily="34" charset="0"/>
              </a:defRPr>
            </a:lvl1pPr>
          </a:lstStyle>
          <a:p>
            <a:fld id="{E5137D0E-4A4F-4307-8994-C1891D747D59}" type="slidenum">
              <a:rPr lang="en-US" smtClean="0"/>
              <a:pPr/>
              <a:t>‹#›</a:t>
            </a:fld>
            <a:endParaRPr lang="en-US" dirty="0"/>
          </a:p>
        </p:txBody>
      </p:sp>
    </p:spTree>
    <p:extLst>
      <p:ext uri="{BB962C8B-B14F-4D97-AF65-F5344CB8AC3E}">
        <p14:creationId xmlns:p14="http://schemas.microsoft.com/office/powerpoint/2010/main" val="8036323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Times New Roman" pitchFamily="18" charset="0"/>
        </a:defRPr>
      </a:lvl2pPr>
      <a:lvl3pPr algn="l" rtl="0" eaLnBrk="1" fontAlgn="base" hangingPunct="1">
        <a:spcBef>
          <a:spcPct val="0"/>
        </a:spcBef>
        <a:spcAft>
          <a:spcPct val="0"/>
        </a:spcAft>
        <a:defRPr sz="4400">
          <a:solidFill>
            <a:schemeClr val="tx2"/>
          </a:solidFill>
          <a:latin typeface="Times New Roman" pitchFamily="18" charset="0"/>
        </a:defRPr>
      </a:lvl3pPr>
      <a:lvl4pPr algn="l" rtl="0" eaLnBrk="1" fontAlgn="base" hangingPunct="1">
        <a:spcBef>
          <a:spcPct val="0"/>
        </a:spcBef>
        <a:spcAft>
          <a:spcPct val="0"/>
        </a:spcAft>
        <a:defRPr sz="4400">
          <a:solidFill>
            <a:schemeClr val="tx2"/>
          </a:solidFill>
          <a:latin typeface="Times New Roman" pitchFamily="18" charset="0"/>
        </a:defRPr>
      </a:lvl4pPr>
      <a:lvl5pPr algn="l" rtl="0" eaLnBrk="1" fontAlgn="base" hangingPunct="1">
        <a:spcBef>
          <a:spcPct val="0"/>
        </a:spcBef>
        <a:spcAft>
          <a:spcPct val="0"/>
        </a:spcAft>
        <a:defRPr sz="4400">
          <a:solidFill>
            <a:schemeClr val="tx2"/>
          </a:solidFill>
          <a:latin typeface="Times New Roman" pitchFamily="18"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lr>
          <a:schemeClr val="accent1"/>
        </a:buClr>
        <a:buSzPct val="80000"/>
        <a:buFont typeface="Wingdings" panose="05000000000000000000"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9.xml"/><Relationship Id="rId4" Type="http://schemas.openxmlformats.org/officeDocument/2006/relationships/comments" Target="../comments/comment3.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comments" Target="../comments/comment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comments" Target="../comments/comment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michigan.gov/ag/0,4534,7-164-20988---,00.html" TargetMode="Externa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comments" Target="../comments/comment6.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comments" Target="../comments/comment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3810" y="1037888"/>
            <a:ext cx="10360501" cy="1446550"/>
          </a:xfrm>
        </p:spPr>
        <p:txBody>
          <a:bodyPr/>
          <a:lstStyle/>
          <a:p>
            <a:r>
              <a:rPr lang="en-US" sz="4400" dirty="0"/>
              <a:t>CMHSP Contracting 101</a:t>
            </a:r>
            <a:br>
              <a:rPr lang="en-US" sz="4400" dirty="0"/>
            </a:br>
            <a:r>
              <a:rPr lang="en-US" sz="4400" dirty="0"/>
              <a:t>Who, what, where, when and why?</a:t>
            </a:r>
          </a:p>
        </p:txBody>
      </p:sp>
      <p:sp>
        <p:nvSpPr>
          <p:cNvPr id="3" name="Subtitle 2"/>
          <p:cNvSpPr>
            <a:spLocks noGrp="1"/>
          </p:cNvSpPr>
          <p:nvPr>
            <p:ph type="subTitle" idx="1"/>
          </p:nvPr>
        </p:nvSpPr>
        <p:spPr/>
        <p:txBody>
          <a:bodyPr>
            <a:normAutofit/>
          </a:bodyPr>
          <a:lstStyle/>
          <a:p>
            <a:r>
              <a:rPr lang="en-US" sz="2400" dirty="0">
                <a:solidFill>
                  <a:schemeClr val="tx1">
                    <a:lumMod val="50000"/>
                  </a:schemeClr>
                </a:solidFill>
              </a:rPr>
              <a:t>Steve Burnham, Esq.</a:t>
            </a:r>
          </a:p>
          <a:p>
            <a:r>
              <a:rPr lang="en-US" sz="2400" dirty="0">
                <a:solidFill>
                  <a:schemeClr val="tx1">
                    <a:lumMod val="50000"/>
                  </a:schemeClr>
                </a:solidFill>
              </a:rPr>
              <a:t>Chip Johnston</a:t>
            </a:r>
          </a:p>
          <a:p>
            <a:r>
              <a:rPr lang="en-US" sz="2400" dirty="0">
                <a:solidFill>
                  <a:schemeClr val="tx1">
                    <a:lumMod val="50000"/>
                  </a:schemeClr>
                </a:solidFill>
              </a:rPr>
              <a:t>Carol Mills</a:t>
            </a:r>
          </a:p>
        </p:txBody>
      </p:sp>
    </p:spTree>
    <p:extLst>
      <p:ext uri="{BB962C8B-B14F-4D97-AF65-F5344CB8AC3E}">
        <p14:creationId xmlns:p14="http://schemas.microsoft.com/office/powerpoint/2010/main" val="456561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Medicaid does not pay for……continued</a:t>
            </a:r>
          </a:p>
        </p:txBody>
      </p:sp>
      <p:sp>
        <p:nvSpPr>
          <p:cNvPr id="3" name="Content Placeholder 2"/>
          <p:cNvSpPr>
            <a:spLocks noGrp="1"/>
          </p:cNvSpPr>
          <p:nvPr>
            <p:ph idx="1"/>
          </p:nvPr>
        </p:nvSpPr>
        <p:spPr>
          <a:xfrm>
            <a:off x="1446212" y="1447800"/>
            <a:ext cx="10360501" cy="5257800"/>
          </a:xfrm>
        </p:spPr>
        <p:txBody>
          <a:bodyPr/>
          <a:lstStyle/>
          <a:p>
            <a:r>
              <a:rPr lang="en-US" sz="2800" dirty="0"/>
              <a:t>Medicaid does not pay for services not properly documented </a:t>
            </a:r>
          </a:p>
          <a:p>
            <a:r>
              <a:rPr lang="en-US" sz="2800" dirty="0"/>
              <a:t>Medicaid does not pay for rent in excess of fair market value or cost (depending on circumstances)</a:t>
            </a:r>
          </a:p>
          <a:p>
            <a:r>
              <a:rPr lang="en-US" sz="2800" dirty="0"/>
              <a:t>Medicaid does not pay for car repairs for consumers</a:t>
            </a:r>
          </a:p>
          <a:p>
            <a:r>
              <a:rPr lang="en-US" sz="2800" dirty="0"/>
              <a:t>Medicaid does not pay for transportation that is the requirement of another agency, or not related to programs</a:t>
            </a:r>
          </a:p>
          <a:p>
            <a:r>
              <a:rPr lang="en-US" sz="2800" dirty="0"/>
              <a:t>Medicaid does not pay for long term housing costs for consumers</a:t>
            </a:r>
          </a:p>
          <a:p>
            <a:r>
              <a:rPr lang="en-US" sz="2800" dirty="0"/>
              <a:t>Medicaid does not buy people cars, housing, or businesses</a:t>
            </a:r>
          </a:p>
          <a:p>
            <a:r>
              <a:rPr lang="en-US" sz="2800" dirty="0"/>
              <a:t>Medicaid does not pay for services that are the responsibility of another party</a:t>
            </a:r>
          </a:p>
          <a:p>
            <a:endParaRPr lang="en-US" dirty="0"/>
          </a:p>
        </p:txBody>
      </p:sp>
    </p:spTree>
    <p:extLst>
      <p:ext uri="{BB962C8B-B14F-4D97-AF65-F5344CB8AC3E}">
        <p14:creationId xmlns:p14="http://schemas.microsoft.com/office/powerpoint/2010/main" val="413086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Medicaid vs. General Fund	</a:t>
            </a:r>
          </a:p>
        </p:txBody>
      </p:sp>
      <p:sp>
        <p:nvSpPr>
          <p:cNvPr id="3" name="Content Placeholder 2"/>
          <p:cNvSpPr>
            <a:spLocks noGrp="1"/>
          </p:cNvSpPr>
          <p:nvPr>
            <p:ph idx="1"/>
          </p:nvPr>
        </p:nvSpPr>
        <p:spPr/>
        <p:txBody>
          <a:bodyPr/>
          <a:lstStyle/>
          <a:p>
            <a:r>
              <a:rPr lang="en-US" dirty="0"/>
              <a:t>Services provided to individuals who meet priority health needs may be different for Medicaid and individuals who do not qualify for Medicaid</a:t>
            </a:r>
          </a:p>
          <a:p>
            <a:r>
              <a:rPr lang="en-US" dirty="0"/>
              <a:t>CMHSP’s provide services to non-Medicaid to the extent GF resources are available.</a:t>
            </a:r>
          </a:p>
          <a:p>
            <a:r>
              <a:rPr lang="en-US" dirty="0"/>
              <a:t>Few services are code mandated – EMS, Recipient Rights, crisis intervention and jail diversion</a:t>
            </a:r>
          </a:p>
        </p:txBody>
      </p:sp>
    </p:spTree>
    <p:extLst>
      <p:ext uri="{BB962C8B-B14F-4D97-AF65-F5344CB8AC3E}">
        <p14:creationId xmlns:p14="http://schemas.microsoft.com/office/powerpoint/2010/main" val="40467139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0A093-B35D-44C7-B5E9-8D0B07A7E5E3}"/>
              </a:ext>
            </a:extLst>
          </p:cNvPr>
          <p:cNvSpPr>
            <a:spLocks noGrp="1"/>
          </p:cNvSpPr>
          <p:nvPr>
            <p:ph type="title"/>
          </p:nvPr>
        </p:nvSpPr>
        <p:spPr/>
        <p:txBody>
          <a:bodyPr/>
          <a:lstStyle/>
          <a:p>
            <a:r>
              <a:rPr lang="en-US" dirty="0"/>
              <a:t>Spend-down/loss of Medicaid</a:t>
            </a:r>
          </a:p>
        </p:txBody>
      </p:sp>
      <p:sp>
        <p:nvSpPr>
          <p:cNvPr id="3" name="Content Placeholder 2">
            <a:extLst>
              <a:ext uri="{FF2B5EF4-FFF2-40B4-BE49-F238E27FC236}">
                <a16:creationId xmlns:a16="http://schemas.microsoft.com/office/drawing/2014/main" id="{8FAC5888-71E1-45D2-A42C-42A06540F1C7}"/>
              </a:ext>
            </a:extLst>
          </p:cNvPr>
          <p:cNvSpPr>
            <a:spLocks noGrp="1"/>
          </p:cNvSpPr>
          <p:nvPr>
            <p:ph idx="1"/>
          </p:nvPr>
        </p:nvSpPr>
        <p:spPr>
          <a:xfrm>
            <a:off x="1540451" y="1447800"/>
            <a:ext cx="10360501" cy="4953000"/>
          </a:xfrm>
        </p:spPr>
        <p:txBody>
          <a:bodyPr/>
          <a:lstStyle/>
          <a:p>
            <a:r>
              <a:rPr lang="en-US" dirty="0"/>
              <a:t>There is NO obligation to serve a person with a Medicaid spend-down.</a:t>
            </a:r>
          </a:p>
          <a:p>
            <a:r>
              <a:rPr lang="en-US" dirty="0"/>
              <a:t>They are considered general fund/priority population until spend-down is met.</a:t>
            </a:r>
          </a:p>
          <a:p>
            <a:r>
              <a:rPr lang="en-US" dirty="0"/>
              <a:t>Spend-down is met using general funds.</a:t>
            </a:r>
          </a:p>
          <a:p>
            <a:r>
              <a:rPr lang="en-US" dirty="0"/>
              <a:t>Many people are losing pandemic Medicaid.  It is very important to watch general fund expenditures.</a:t>
            </a:r>
          </a:p>
          <a:p>
            <a:r>
              <a:rPr lang="en-US" dirty="0"/>
              <a:t>You can’t have a waiting list for Medicaid – you likely will have a wait list for general fund.</a:t>
            </a:r>
          </a:p>
        </p:txBody>
      </p:sp>
    </p:spTree>
    <p:extLst>
      <p:ext uri="{BB962C8B-B14F-4D97-AF65-F5344CB8AC3E}">
        <p14:creationId xmlns:p14="http://schemas.microsoft.com/office/powerpoint/2010/main" val="2468066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93557-1639-4B36-A073-05FB6A98055E}"/>
              </a:ext>
            </a:extLst>
          </p:cNvPr>
          <p:cNvSpPr>
            <a:spLocks noGrp="1"/>
          </p:cNvSpPr>
          <p:nvPr>
            <p:ph type="title"/>
          </p:nvPr>
        </p:nvSpPr>
        <p:spPr/>
        <p:txBody>
          <a:bodyPr/>
          <a:lstStyle/>
          <a:p>
            <a:r>
              <a:rPr lang="en-US" dirty="0"/>
              <a:t>State Hospitals - ICTS</a:t>
            </a:r>
          </a:p>
        </p:txBody>
      </p:sp>
      <p:sp>
        <p:nvSpPr>
          <p:cNvPr id="3" name="Content Placeholder 2">
            <a:extLst>
              <a:ext uri="{FF2B5EF4-FFF2-40B4-BE49-F238E27FC236}">
                <a16:creationId xmlns:a16="http://schemas.microsoft.com/office/drawing/2014/main" id="{0F0CCCD7-5E36-47CA-8E2C-3723243F9B50}"/>
              </a:ext>
            </a:extLst>
          </p:cNvPr>
          <p:cNvSpPr>
            <a:spLocks noGrp="1"/>
          </p:cNvSpPr>
          <p:nvPr>
            <p:ph idx="1"/>
          </p:nvPr>
        </p:nvSpPr>
        <p:spPr>
          <a:xfrm>
            <a:off x="1588348" y="1447800"/>
            <a:ext cx="10360501" cy="5257800"/>
          </a:xfrm>
        </p:spPr>
        <p:txBody>
          <a:bodyPr/>
          <a:lstStyle/>
          <a:p>
            <a:r>
              <a:rPr lang="en-US" dirty="0"/>
              <a:t>State Hospitals are discharging people through ICTS in which the State contracts with a residential provider for up to 90 days while consumer is transitioning.</a:t>
            </a:r>
          </a:p>
          <a:p>
            <a:r>
              <a:rPr lang="en-US" dirty="0"/>
              <a:t>It is important to understand MHC regarding State Hospitalizations and discharges.</a:t>
            </a:r>
          </a:p>
          <a:p>
            <a:r>
              <a:rPr lang="en-US" dirty="0"/>
              <a:t>CMHSP’s need to advocate for the best outcome for the consumer, the community and the CMHSP.  These discharges are negotiable.</a:t>
            </a:r>
          </a:p>
          <a:p>
            <a:endParaRPr lang="en-US" dirty="0"/>
          </a:p>
          <a:p>
            <a:endParaRPr lang="en-US" dirty="0"/>
          </a:p>
          <a:p>
            <a:endParaRPr lang="en-US" dirty="0"/>
          </a:p>
        </p:txBody>
      </p:sp>
    </p:spTree>
    <p:extLst>
      <p:ext uri="{BB962C8B-B14F-4D97-AF65-F5344CB8AC3E}">
        <p14:creationId xmlns:p14="http://schemas.microsoft.com/office/powerpoint/2010/main" val="3390895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2"/>
          <p:cNvPicPr>
            <a:picLocks noGrp="1" noChangeAspect="1"/>
          </p:cNvPicPr>
          <p:nvPr>
            <p:ph type="pic" idx="1"/>
          </p:nvPr>
        </p:nvPicPr>
        <p:blipFill>
          <a:blip r:embed="rId3">
            <a:extLst>
              <a:ext uri="{28A0092B-C50C-407E-A947-70E740481C1C}">
                <a14:useLocalDpi xmlns:a14="http://schemas.microsoft.com/office/drawing/2010/main" val="0"/>
              </a:ext>
            </a:extLst>
          </a:blip>
          <a:srcRect t="12515" b="12515"/>
          <a:stretch>
            <a:fillRect/>
          </a:stretch>
        </p:blipFill>
        <p:spPr/>
      </p:pic>
      <p:sp>
        <p:nvSpPr>
          <p:cNvPr id="4" name="Text Placeholder 3"/>
          <p:cNvSpPr>
            <a:spLocks noGrp="1"/>
          </p:cNvSpPr>
          <p:nvPr>
            <p:ph type="body" sz="half" idx="2"/>
          </p:nvPr>
        </p:nvSpPr>
        <p:spPr/>
        <p:txBody>
          <a:bodyPr/>
          <a:lstStyle/>
          <a:p>
            <a:r>
              <a:rPr lang="en-US" sz="4000" dirty="0"/>
              <a:t>Contracting Basics </a:t>
            </a:r>
          </a:p>
        </p:txBody>
      </p:sp>
    </p:spTree>
    <p:extLst>
      <p:ext uri="{BB962C8B-B14F-4D97-AF65-F5344CB8AC3E}">
        <p14:creationId xmlns:p14="http://schemas.microsoft.com/office/powerpoint/2010/main" val="2670086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Contracting Basics </a:t>
            </a:r>
          </a:p>
        </p:txBody>
      </p:sp>
      <p:sp>
        <p:nvSpPr>
          <p:cNvPr id="3" name="Content Placeholder 2"/>
          <p:cNvSpPr>
            <a:spLocks noGrp="1"/>
          </p:cNvSpPr>
          <p:nvPr>
            <p:ph idx="1"/>
          </p:nvPr>
        </p:nvSpPr>
        <p:spPr/>
        <p:txBody>
          <a:bodyPr/>
          <a:lstStyle/>
          <a:p>
            <a:r>
              <a:rPr lang="en-US" dirty="0"/>
              <a:t>What services do we issue contracts for? </a:t>
            </a:r>
          </a:p>
          <a:p>
            <a:pPr lvl="1"/>
            <a:r>
              <a:rPr lang="en-US" dirty="0"/>
              <a:t>Virtually all contracted clinical services</a:t>
            </a:r>
          </a:p>
          <a:p>
            <a:pPr lvl="1"/>
            <a:r>
              <a:rPr lang="en-US" dirty="0"/>
              <a:t>Some revenue contracts</a:t>
            </a:r>
          </a:p>
          <a:p>
            <a:pPr lvl="1"/>
            <a:r>
              <a:rPr lang="en-US" dirty="0"/>
              <a:t>Many administrative services</a:t>
            </a:r>
          </a:p>
          <a:p>
            <a:pPr lvl="1"/>
            <a:r>
              <a:rPr lang="en-US" dirty="0"/>
              <a:t>Sometimes one time purchases, and others for purchases that occur on a regular basis</a:t>
            </a:r>
          </a:p>
          <a:p>
            <a:pPr lvl="1"/>
            <a:r>
              <a:rPr lang="en-US" dirty="0"/>
              <a:t>Contracts are legally binding and indicate intent</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75612" y="228600"/>
            <a:ext cx="1752600" cy="1752600"/>
          </a:xfrm>
          <a:prstGeom prst="rect">
            <a:avLst/>
          </a:prstGeom>
        </p:spPr>
      </p:pic>
    </p:spTree>
    <p:extLst>
      <p:ext uri="{BB962C8B-B14F-4D97-AF65-F5344CB8AC3E}">
        <p14:creationId xmlns:p14="http://schemas.microsoft.com/office/powerpoint/2010/main" val="23776181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68DE4-0059-4D6B-B71A-AA7BF3C033B3}"/>
              </a:ext>
            </a:extLst>
          </p:cNvPr>
          <p:cNvSpPr>
            <a:spLocks noGrp="1"/>
          </p:cNvSpPr>
          <p:nvPr>
            <p:ph type="title"/>
          </p:nvPr>
        </p:nvSpPr>
        <p:spPr/>
        <p:txBody>
          <a:bodyPr/>
          <a:lstStyle/>
          <a:p>
            <a:r>
              <a:rPr lang="en-US" dirty="0"/>
              <a:t>What is a contract?</a:t>
            </a:r>
          </a:p>
        </p:txBody>
      </p:sp>
      <p:sp>
        <p:nvSpPr>
          <p:cNvPr id="3" name="Content Placeholder 2">
            <a:extLst>
              <a:ext uri="{FF2B5EF4-FFF2-40B4-BE49-F238E27FC236}">
                <a16:creationId xmlns:a16="http://schemas.microsoft.com/office/drawing/2014/main" id="{84666423-5D86-4094-9319-D8AF33B3D63A}"/>
              </a:ext>
            </a:extLst>
          </p:cNvPr>
          <p:cNvSpPr>
            <a:spLocks noGrp="1"/>
          </p:cNvSpPr>
          <p:nvPr>
            <p:ph idx="1"/>
          </p:nvPr>
        </p:nvSpPr>
        <p:spPr/>
        <p:txBody>
          <a:bodyPr/>
          <a:lstStyle/>
          <a:p>
            <a:pPr marL="274320" indent="-274320" fontAlgn="auto">
              <a:spcAft>
                <a:spcPts val="0"/>
              </a:spcAft>
              <a:defRPr/>
            </a:pPr>
            <a:r>
              <a:rPr lang="en-IE" dirty="0"/>
              <a:t>A contract is a </a:t>
            </a:r>
            <a:r>
              <a:rPr lang="en-IE" dirty="0">
                <a:solidFill>
                  <a:srgbClr val="FF0000"/>
                </a:solidFill>
              </a:rPr>
              <a:t>legally binding agreement </a:t>
            </a:r>
            <a:r>
              <a:rPr lang="en-IE" dirty="0"/>
              <a:t>between two or more people/entities that is </a:t>
            </a:r>
            <a:r>
              <a:rPr lang="en-IE" dirty="0">
                <a:solidFill>
                  <a:srgbClr val="FF0000"/>
                </a:solidFill>
              </a:rPr>
              <a:t>enforceable by law</a:t>
            </a:r>
          </a:p>
          <a:p>
            <a:pPr marL="274320" indent="-274320" fontAlgn="auto">
              <a:spcAft>
                <a:spcPts val="0"/>
              </a:spcAft>
              <a:defRPr/>
            </a:pPr>
            <a:r>
              <a:rPr lang="en-IE" dirty="0"/>
              <a:t>All contracts have several elements in common</a:t>
            </a:r>
          </a:p>
          <a:p>
            <a:endParaRPr lang="en-US" dirty="0"/>
          </a:p>
        </p:txBody>
      </p:sp>
      <p:pic>
        <p:nvPicPr>
          <p:cNvPr id="6" name="Picture 5" descr="http://www.lawstudy.org/law-school.jpg">
            <a:extLst>
              <a:ext uri="{FF2B5EF4-FFF2-40B4-BE49-F238E27FC236}">
                <a16:creationId xmlns:a16="http://schemas.microsoft.com/office/drawing/2014/main" id="{71E4B376-CD64-46EE-B00A-520B13C3FC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6612" y="3619500"/>
            <a:ext cx="2573338" cy="278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54169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C9468-FCFE-4F81-A624-18F7F63F3682}"/>
              </a:ext>
            </a:extLst>
          </p:cNvPr>
          <p:cNvSpPr>
            <a:spLocks noGrp="1"/>
          </p:cNvSpPr>
          <p:nvPr>
            <p:ph type="title"/>
          </p:nvPr>
        </p:nvSpPr>
        <p:spPr/>
        <p:txBody>
          <a:bodyPr/>
          <a:lstStyle/>
          <a:p>
            <a:r>
              <a:rPr lang="en-US" dirty="0"/>
              <a:t>1.   Agreement</a:t>
            </a:r>
          </a:p>
        </p:txBody>
      </p:sp>
      <p:sp>
        <p:nvSpPr>
          <p:cNvPr id="3" name="Content Placeholder 2">
            <a:extLst>
              <a:ext uri="{FF2B5EF4-FFF2-40B4-BE49-F238E27FC236}">
                <a16:creationId xmlns:a16="http://schemas.microsoft.com/office/drawing/2014/main" id="{C498E6AD-851C-40BB-AD8C-48F2C0BEEAC8}"/>
              </a:ext>
            </a:extLst>
          </p:cNvPr>
          <p:cNvSpPr>
            <a:spLocks noGrp="1"/>
          </p:cNvSpPr>
          <p:nvPr>
            <p:ph idx="1"/>
          </p:nvPr>
        </p:nvSpPr>
        <p:spPr/>
        <p:txBody>
          <a:bodyPr/>
          <a:lstStyle/>
          <a:p>
            <a:r>
              <a:rPr lang="en-IE" altLang="en-US" dirty="0"/>
              <a:t>Agreement occurs when an </a:t>
            </a:r>
            <a:r>
              <a:rPr lang="en-IE" altLang="en-US" dirty="0">
                <a:solidFill>
                  <a:srgbClr val="FF0000"/>
                </a:solidFill>
              </a:rPr>
              <a:t>offer</a:t>
            </a:r>
            <a:r>
              <a:rPr lang="en-IE" altLang="en-US" dirty="0"/>
              <a:t> has been </a:t>
            </a:r>
            <a:r>
              <a:rPr lang="en-IE" altLang="en-US" dirty="0">
                <a:solidFill>
                  <a:srgbClr val="FF0000"/>
                </a:solidFill>
              </a:rPr>
              <a:t>accepted</a:t>
            </a:r>
          </a:p>
          <a:p>
            <a:r>
              <a:rPr lang="en-IE" altLang="en-US" dirty="0"/>
              <a:t>Both must be clear, complete and unconditional</a:t>
            </a:r>
          </a:p>
          <a:p>
            <a:r>
              <a:rPr lang="en-IE" altLang="en-US" dirty="0"/>
              <a:t>They can be in writing, e.g. purchase of land or property</a:t>
            </a:r>
          </a:p>
          <a:p>
            <a:r>
              <a:rPr lang="en-IE" altLang="en-US" dirty="0"/>
              <a:t>They can be oral, e.g. at an auction</a:t>
            </a:r>
          </a:p>
          <a:p>
            <a:r>
              <a:rPr lang="en-IE" altLang="en-US" dirty="0"/>
              <a:t>They can be implied by conduct, e.g. at a checkout</a:t>
            </a:r>
          </a:p>
          <a:p>
            <a:endParaRPr lang="en-US" dirty="0"/>
          </a:p>
        </p:txBody>
      </p:sp>
    </p:spTree>
    <p:extLst>
      <p:ext uri="{BB962C8B-B14F-4D97-AF65-F5344CB8AC3E}">
        <p14:creationId xmlns:p14="http://schemas.microsoft.com/office/powerpoint/2010/main" val="4212139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DC0F2-2ABB-4576-AFD6-B8202CFC3F67}"/>
              </a:ext>
            </a:extLst>
          </p:cNvPr>
          <p:cNvSpPr>
            <a:spLocks noGrp="1"/>
          </p:cNvSpPr>
          <p:nvPr>
            <p:ph type="title"/>
          </p:nvPr>
        </p:nvSpPr>
        <p:spPr/>
        <p:txBody>
          <a:bodyPr/>
          <a:lstStyle/>
          <a:p>
            <a:r>
              <a:rPr lang="en-US" dirty="0"/>
              <a:t>Termination of offer</a:t>
            </a:r>
          </a:p>
        </p:txBody>
      </p:sp>
      <p:sp>
        <p:nvSpPr>
          <p:cNvPr id="3" name="Content Placeholder 2">
            <a:extLst>
              <a:ext uri="{FF2B5EF4-FFF2-40B4-BE49-F238E27FC236}">
                <a16:creationId xmlns:a16="http://schemas.microsoft.com/office/drawing/2014/main" id="{31C23953-AD5E-4133-B79F-85AB0DF7F03F}"/>
              </a:ext>
            </a:extLst>
          </p:cNvPr>
          <p:cNvSpPr>
            <a:spLocks noGrp="1"/>
          </p:cNvSpPr>
          <p:nvPr>
            <p:ph idx="1"/>
          </p:nvPr>
        </p:nvSpPr>
        <p:spPr/>
        <p:txBody>
          <a:bodyPr/>
          <a:lstStyle/>
          <a:p>
            <a:pPr marL="0" indent="0" fontAlgn="auto">
              <a:spcAft>
                <a:spcPts val="0"/>
              </a:spcAft>
              <a:buNone/>
              <a:defRPr/>
            </a:pPr>
            <a:r>
              <a:rPr lang="en-IE" dirty="0"/>
              <a:t>An offer is terminated if there is:</a:t>
            </a:r>
          </a:p>
          <a:p>
            <a:pPr marL="274320" indent="-274320" fontAlgn="auto">
              <a:spcAft>
                <a:spcPts val="0"/>
              </a:spcAft>
              <a:defRPr/>
            </a:pPr>
            <a:r>
              <a:rPr lang="en-IE" dirty="0"/>
              <a:t>A counter offer</a:t>
            </a:r>
          </a:p>
          <a:p>
            <a:pPr marL="274320" indent="-274320" fontAlgn="auto">
              <a:spcAft>
                <a:spcPts val="0"/>
              </a:spcAft>
              <a:defRPr/>
            </a:pPr>
            <a:r>
              <a:rPr lang="en-IE" dirty="0"/>
              <a:t>A rejection of the offer</a:t>
            </a:r>
          </a:p>
          <a:p>
            <a:pPr marL="274320" indent="-274320" fontAlgn="auto">
              <a:spcAft>
                <a:spcPts val="0"/>
              </a:spcAft>
              <a:defRPr/>
            </a:pPr>
            <a:r>
              <a:rPr lang="en-IE" dirty="0"/>
              <a:t>A revocation (the person making the offer backs out)</a:t>
            </a:r>
          </a:p>
          <a:p>
            <a:endParaRPr lang="en-US" dirty="0"/>
          </a:p>
        </p:txBody>
      </p:sp>
    </p:spTree>
    <p:extLst>
      <p:ext uri="{BB962C8B-B14F-4D97-AF65-F5344CB8AC3E}">
        <p14:creationId xmlns:p14="http://schemas.microsoft.com/office/powerpoint/2010/main" val="8173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F0335-DA9A-43D1-BEAB-E581180AE47E}"/>
              </a:ext>
            </a:extLst>
          </p:cNvPr>
          <p:cNvSpPr>
            <a:spLocks noGrp="1"/>
          </p:cNvSpPr>
          <p:nvPr>
            <p:ph type="title"/>
          </p:nvPr>
        </p:nvSpPr>
        <p:spPr/>
        <p:txBody>
          <a:bodyPr/>
          <a:lstStyle/>
          <a:p>
            <a:r>
              <a:rPr lang="en-US" dirty="0"/>
              <a:t>Invitation to Treat</a:t>
            </a:r>
          </a:p>
        </p:txBody>
      </p:sp>
      <p:sp>
        <p:nvSpPr>
          <p:cNvPr id="3" name="Content Placeholder 2">
            <a:extLst>
              <a:ext uri="{FF2B5EF4-FFF2-40B4-BE49-F238E27FC236}">
                <a16:creationId xmlns:a16="http://schemas.microsoft.com/office/drawing/2014/main" id="{B384AA27-8F6B-4016-9EA6-A27B1BF7256B}"/>
              </a:ext>
            </a:extLst>
          </p:cNvPr>
          <p:cNvSpPr>
            <a:spLocks noGrp="1"/>
          </p:cNvSpPr>
          <p:nvPr>
            <p:ph idx="1"/>
          </p:nvPr>
        </p:nvSpPr>
        <p:spPr/>
        <p:txBody>
          <a:bodyPr/>
          <a:lstStyle/>
          <a:p>
            <a:r>
              <a:rPr lang="en-IE" altLang="en-US" dirty="0"/>
              <a:t>Advertisements, price tags or shop displays are </a:t>
            </a:r>
            <a:r>
              <a:rPr lang="en-IE" altLang="en-US" dirty="0">
                <a:solidFill>
                  <a:srgbClr val="FF0000"/>
                </a:solidFill>
              </a:rPr>
              <a:t>not legal offers</a:t>
            </a:r>
            <a:r>
              <a:rPr lang="en-IE" altLang="en-US" dirty="0"/>
              <a:t>, they are </a:t>
            </a:r>
            <a:r>
              <a:rPr lang="en-IE" altLang="en-US" dirty="0">
                <a:solidFill>
                  <a:srgbClr val="FF0000"/>
                </a:solidFill>
              </a:rPr>
              <a:t>an invitation to treat</a:t>
            </a:r>
          </a:p>
          <a:p>
            <a:r>
              <a:rPr lang="en-IE" altLang="en-US" dirty="0"/>
              <a:t>If a price is wrong it can be corrected</a:t>
            </a:r>
          </a:p>
          <a:p>
            <a:r>
              <a:rPr lang="en-IE" altLang="en-US" dirty="0"/>
              <a:t>The item does </a:t>
            </a:r>
            <a:r>
              <a:rPr lang="en-IE" altLang="en-US" dirty="0">
                <a:solidFill>
                  <a:srgbClr val="FF0000"/>
                </a:solidFill>
              </a:rPr>
              <a:t>not</a:t>
            </a:r>
            <a:r>
              <a:rPr lang="en-IE" altLang="en-US" dirty="0"/>
              <a:t> have to be sold at the </a:t>
            </a:r>
            <a:br>
              <a:rPr lang="en-IE" altLang="en-US" dirty="0"/>
            </a:br>
            <a:r>
              <a:rPr lang="en-IE" altLang="en-US" dirty="0"/>
              <a:t>mistaken price</a:t>
            </a:r>
          </a:p>
          <a:p>
            <a:endParaRPr lang="en-US" dirty="0"/>
          </a:p>
        </p:txBody>
      </p:sp>
      <p:pic>
        <p:nvPicPr>
          <p:cNvPr id="4" name="Picture 5" descr="http://www.cartoonstock.com/lowres/dre0068l.jpg">
            <a:extLst>
              <a:ext uri="{FF2B5EF4-FFF2-40B4-BE49-F238E27FC236}">
                <a16:creationId xmlns:a16="http://schemas.microsoft.com/office/drawing/2014/main" id="{B0837C4C-0425-42A0-8AA0-AC1870D0E9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96315" y="3402106"/>
            <a:ext cx="20574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067449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p:cNvSpPr>
            <a:spLocks noGrp="1"/>
          </p:cNvSpPr>
          <p:nvPr>
            <p:ph type="title"/>
          </p:nvPr>
        </p:nvSpPr>
        <p:spPr/>
        <p:txBody>
          <a:bodyPr/>
          <a:lstStyle/>
          <a:p>
            <a:r>
              <a:rPr lang="en-US" dirty="0"/>
              <a:t>Goals for today – we will briefly cover - </a:t>
            </a:r>
          </a:p>
        </p:txBody>
      </p:sp>
      <p:sp>
        <p:nvSpPr>
          <p:cNvPr id="14" name="Content Placeholder 2"/>
          <p:cNvSpPr>
            <a:spLocks noGrp="1"/>
          </p:cNvSpPr>
          <p:nvPr>
            <p:ph idx="1"/>
          </p:nvPr>
        </p:nvSpPr>
        <p:spPr/>
        <p:txBody>
          <a:bodyPr>
            <a:normAutofit fontScale="70000" lnSpcReduction="20000"/>
          </a:bodyPr>
          <a:lstStyle/>
          <a:p>
            <a:pPr lvl="0"/>
            <a:r>
              <a:rPr lang="en-US" b="1" dirty="0"/>
              <a:t>History</a:t>
            </a:r>
            <a:r>
              <a:rPr lang="en-US" dirty="0"/>
              <a:t> of CMHSP contracts – authority and background of regulations governing contracts.</a:t>
            </a:r>
          </a:p>
          <a:p>
            <a:pPr lvl="0"/>
            <a:r>
              <a:rPr lang="en-US" b="1" dirty="0"/>
              <a:t>Contracting Basics</a:t>
            </a:r>
            <a:r>
              <a:rPr lang="en-US" dirty="0"/>
              <a:t>, including structure and types of contracts, required language, etc.</a:t>
            </a:r>
          </a:p>
          <a:p>
            <a:pPr lvl="0"/>
            <a:r>
              <a:rPr lang="en-US" b="1" dirty="0"/>
              <a:t>Standard Contract Provisions</a:t>
            </a:r>
            <a:r>
              <a:rPr lang="en-US" dirty="0"/>
              <a:t>, including scope of services, arbitration, confidentiality and recipient rights, insurance, indemnification, severability, monitoring, and amendments</a:t>
            </a:r>
          </a:p>
          <a:p>
            <a:pPr lvl="0"/>
            <a:r>
              <a:rPr lang="en-US" b="1" dirty="0"/>
              <a:t>Medicaid requirements</a:t>
            </a:r>
            <a:r>
              <a:rPr lang="en-US" dirty="0"/>
              <a:t> for contracting, who do we issue contracts for, why, and payment structures.</a:t>
            </a:r>
          </a:p>
          <a:p>
            <a:pPr lvl="0"/>
            <a:r>
              <a:rPr lang="en-US" b="1" dirty="0"/>
              <a:t>Types of Contracts</a:t>
            </a:r>
            <a:r>
              <a:rPr lang="en-US" dirty="0"/>
              <a:t>, including professional services, affiliation, residential, independent contractor, etc.</a:t>
            </a:r>
          </a:p>
          <a:p>
            <a:pPr lvl="0"/>
            <a:r>
              <a:rPr lang="en-US" b="1" dirty="0"/>
              <a:t>Performance</a:t>
            </a:r>
            <a:r>
              <a:rPr lang="en-US" dirty="0"/>
              <a:t>   Monitoring provisions</a:t>
            </a:r>
          </a:p>
          <a:p>
            <a:endParaRPr lang="en-US"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61212" y="5105400"/>
            <a:ext cx="3810000" cy="1447800"/>
          </a:xfrm>
          <a:prstGeom prst="rect">
            <a:avLst/>
          </a:prstGeom>
        </p:spPr>
      </p:pic>
    </p:spTree>
    <p:extLst>
      <p:ext uri="{BB962C8B-B14F-4D97-AF65-F5344CB8AC3E}">
        <p14:creationId xmlns:p14="http://schemas.microsoft.com/office/powerpoint/2010/main" val="4124289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58820-14E5-494D-8733-D9B3369B9897}"/>
              </a:ext>
            </a:extLst>
          </p:cNvPr>
          <p:cNvSpPr>
            <a:spLocks noGrp="1"/>
          </p:cNvSpPr>
          <p:nvPr>
            <p:ph type="title"/>
          </p:nvPr>
        </p:nvSpPr>
        <p:spPr/>
        <p:txBody>
          <a:bodyPr/>
          <a:lstStyle/>
          <a:p>
            <a:r>
              <a:rPr lang="en-US" dirty="0"/>
              <a:t>Intention</a:t>
            </a:r>
          </a:p>
        </p:txBody>
      </p:sp>
      <p:sp>
        <p:nvSpPr>
          <p:cNvPr id="3" name="Content Placeholder 2">
            <a:extLst>
              <a:ext uri="{FF2B5EF4-FFF2-40B4-BE49-F238E27FC236}">
                <a16:creationId xmlns:a16="http://schemas.microsoft.com/office/drawing/2014/main" id="{19528D6F-39CC-4668-97B1-A237411FDE35}"/>
              </a:ext>
            </a:extLst>
          </p:cNvPr>
          <p:cNvSpPr>
            <a:spLocks noGrp="1"/>
          </p:cNvSpPr>
          <p:nvPr>
            <p:ph idx="1"/>
          </p:nvPr>
        </p:nvSpPr>
        <p:spPr/>
        <p:txBody>
          <a:bodyPr/>
          <a:lstStyle/>
          <a:p>
            <a:r>
              <a:rPr lang="en-IE" altLang="en-US" dirty="0"/>
              <a:t>In order for a contract to take place there must be a </a:t>
            </a:r>
            <a:r>
              <a:rPr lang="en-IE" altLang="en-US" dirty="0">
                <a:solidFill>
                  <a:srgbClr val="FF0000"/>
                </a:solidFill>
              </a:rPr>
              <a:t>willingness and knowledge </a:t>
            </a:r>
            <a:r>
              <a:rPr lang="en-IE" altLang="en-US" dirty="0"/>
              <a:t>on both sides that they are entering into a contract</a:t>
            </a:r>
          </a:p>
          <a:p>
            <a:r>
              <a:rPr lang="en-IE" altLang="en-US" dirty="0"/>
              <a:t>Example: two people arrange to go out for dinner.  If one doesn’t turn up, can the other one sue?</a:t>
            </a:r>
          </a:p>
          <a:p>
            <a:r>
              <a:rPr lang="en-IE" altLang="en-US" dirty="0"/>
              <a:t>Answer: No, there was no intention </a:t>
            </a:r>
            <a:br>
              <a:rPr lang="en-IE" altLang="en-US" dirty="0"/>
            </a:br>
            <a:r>
              <a:rPr lang="en-IE" altLang="en-US" dirty="0"/>
              <a:t>to form a contract</a:t>
            </a:r>
          </a:p>
          <a:p>
            <a:endParaRPr lang="en-US" dirty="0"/>
          </a:p>
        </p:txBody>
      </p:sp>
    </p:spTree>
    <p:extLst>
      <p:ext uri="{BB962C8B-B14F-4D97-AF65-F5344CB8AC3E}">
        <p14:creationId xmlns:p14="http://schemas.microsoft.com/office/powerpoint/2010/main" val="1191159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8E85A-EE5A-45FB-AAD8-C85BA3BDF885}"/>
              </a:ext>
            </a:extLst>
          </p:cNvPr>
          <p:cNvSpPr>
            <a:spLocks noGrp="1"/>
          </p:cNvSpPr>
          <p:nvPr>
            <p:ph type="title"/>
          </p:nvPr>
        </p:nvSpPr>
        <p:spPr/>
        <p:txBody>
          <a:bodyPr/>
          <a:lstStyle/>
          <a:p>
            <a:r>
              <a:rPr lang="en-US" dirty="0"/>
              <a:t>Consideration</a:t>
            </a:r>
          </a:p>
        </p:txBody>
      </p:sp>
      <p:sp>
        <p:nvSpPr>
          <p:cNvPr id="3" name="Content Placeholder 2">
            <a:extLst>
              <a:ext uri="{FF2B5EF4-FFF2-40B4-BE49-F238E27FC236}">
                <a16:creationId xmlns:a16="http://schemas.microsoft.com/office/drawing/2014/main" id="{46B9631E-6550-4BAB-B202-7E29D0CE704B}"/>
              </a:ext>
            </a:extLst>
          </p:cNvPr>
          <p:cNvSpPr>
            <a:spLocks noGrp="1"/>
          </p:cNvSpPr>
          <p:nvPr>
            <p:ph idx="1"/>
          </p:nvPr>
        </p:nvSpPr>
        <p:spPr/>
        <p:txBody>
          <a:bodyPr/>
          <a:lstStyle/>
          <a:p>
            <a:r>
              <a:rPr lang="en-IE" altLang="en-US" dirty="0"/>
              <a:t>What one party gives to another</a:t>
            </a:r>
          </a:p>
          <a:p>
            <a:r>
              <a:rPr lang="en-IE" altLang="en-US" dirty="0"/>
              <a:t>There must be some sort of </a:t>
            </a:r>
            <a:r>
              <a:rPr lang="en-IE" altLang="en-US" dirty="0">
                <a:solidFill>
                  <a:srgbClr val="FF0000"/>
                </a:solidFill>
              </a:rPr>
              <a:t>exchange </a:t>
            </a:r>
          </a:p>
          <a:p>
            <a:r>
              <a:rPr lang="en-IE" altLang="en-US" dirty="0"/>
              <a:t>It need not reflect the full monetary value of the item, but it must have some measurable value</a:t>
            </a:r>
          </a:p>
          <a:p>
            <a:r>
              <a:rPr lang="en-US" dirty="0"/>
              <a:t>In Michigan, Consideration must be fair consideration for governmental entities.  This is why gifts and donations are not allowable.</a:t>
            </a:r>
          </a:p>
        </p:txBody>
      </p:sp>
    </p:spTree>
    <p:extLst>
      <p:ext uri="{BB962C8B-B14F-4D97-AF65-F5344CB8AC3E}">
        <p14:creationId xmlns:p14="http://schemas.microsoft.com/office/powerpoint/2010/main" val="42600392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E8EC7-78CC-4516-97D6-A7AE7156E5CC}"/>
              </a:ext>
            </a:extLst>
          </p:cNvPr>
          <p:cNvSpPr>
            <a:spLocks noGrp="1"/>
          </p:cNvSpPr>
          <p:nvPr>
            <p:ph type="title"/>
          </p:nvPr>
        </p:nvSpPr>
        <p:spPr/>
        <p:txBody>
          <a:bodyPr/>
          <a:lstStyle/>
          <a:p>
            <a:r>
              <a:rPr lang="en-US" dirty="0"/>
              <a:t>Capacity</a:t>
            </a:r>
          </a:p>
        </p:txBody>
      </p:sp>
      <p:sp>
        <p:nvSpPr>
          <p:cNvPr id="3" name="Content Placeholder 2">
            <a:extLst>
              <a:ext uri="{FF2B5EF4-FFF2-40B4-BE49-F238E27FC236}">
                <a16:creationId xmlns:a16="http://schemas.microsoft.com/office/drawing/2014/main" id="{68091D99-0D06-4B92-AE70-BF0AD71CDAB5}"/>
              </a:ext>
            </a:extLst>
          </p:cNvPr>
          <p:cNvSpPr>
            <a:spLocks noGrp="1"/>
          </p:cNvSpPr>
          <p:nvPr>
            <p:ph idx="1"/>
          </p:nvPr>
        </p:nvSpPr>
        <p:spPr/>
        <p:txBody>
          <a:bodyPr/>
          <a:lstStyle/>
          <a:p>
            <a:r>
              <a:rPr lang="en-IE" altLang="en-US" dirty="0"/>
              <a:t>Persons entering into a contract must have the </a:t>
            </a:r>
            <a:r>
              <a:rPr lang="en-IE" altLang="en-US" dirty="0">
                <a:solidFill>
                  <a:srgbClr val="FF0000"/>
                </a:solidFill>
              </a:rPr>
              <a:t>legal ability</a:t>
            </a:r>
            <a:r>
              <a:rPr lang="en-IE" altLang="en-US" dirty="0"/>
              <a:t> to do so</a:t>
            </a:r>
          </a:p>
          <a:p>
            <a:r>
              <a:rPr lang="en-IE" altLang="en-US" dirty="0"/>
              <a:t>Exceptions:</a:t>
            </a:r>
          </a:p>
          <a:p>
            <a:pPr lvl="1"/>
            <a:r>
              <a:rPr lang="en-IE" altLang="en-US" dirty="0"/>
              <a:t>Under 18s</a:t>
            </a:r>
          </a:p>
          <a:p>
            <a:pPr lvl="1"/>
            <a:r>
              <a:rPr lang="en-IE" altLang="en-US" dirty="0"/>
              <a:t>Persons under the influence of drugs or alcohol</a:t>
            </a:r>
          </a:p>
          <a:p>
            <a:pPr lvl="1"/>
            <a:r>
              <a:rPr lang="en-IE" altLang="en-US" dirty="0"/>
              <a:t>Bankruptcy</a:t>
            </a:r>
          </a:p>
          <a:p>
            <a:pPr lvl="1"/>
            <a:r>
              <a:rPr lang="en-IE" altLang="en-US" dirty="0"/>
              <a:t>Company director who is acting “ultra vires”</a:t>
            </a:r>
          </a:p>
          <a:p>
            <a:pPr lvl="1"/>
            <a:r>
              <a:rPr lang="en-IE" altLang="en-US" dirty="0"/>
              <a:t>Diplomat can claim diplomatic immunity</a:t>
            </a:r>
          </a:p>
          <a:p>
            <a:endParaRPr lang="en-US" dirty="0"/>
          </a:p>
        </p:txBody>
      </p:sp>
      <p:pic>
        <p:nvPicPr>
          <p:cNvPr id="4" name="Picture 6" descr="C:\Users\sosullivan\AppData\Local\Microsoft\Windows\Temporary Internet Files\Content.IE5\MY9E3AHB\MC900437986[1].wmf">
            <a:extLst>
              <a:ext uri="{FF2B5EF4-FFF2-40B4-BE49-F238E27FC236}">
                <a16:creationId xmlns:a16="http://schemas.microsoft.com/office/drawing/2014/main" id="{4455A868-A834-4788-BA93-F44B8F2573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56812" y="2979737"/>
            <a:ext cx="1339850" cy="89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descr="C:\Users\sosullivan\AppData\Local\Microsoft\Windows\Temporary Internet Files\Content.IE5\YRGD4VLD\MC910216374[1].png">
            <a:extLst>
              <a:ext uri="{FF2B5EF4-FFF2-40B4-BE49-F238E27FC236}">
                <a16:creationId xmlns:a16="http://schemas.microsoft.com/office/drawing/2014/main" id="{1053A3B8-41AB-43AB-8A08-304F6E6C2A1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94762" y="228600"/>
            <a:ext cx="2324100" cy="2025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18154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04288-8402-46B9-B91A-933E70FAE588}"/>
              </a:ext>
            </a:extLst>
          </p:cNvPr>
          <p:cNvSpPr>
            <a:spLocks noGrp="1"/>
          </p:cNvSpPr>
          <p:nvPr>
            <p:ph type="title"/>
          </p:nvPr>
        </p:nvSpPr>
        <p:spPr/>
        <p:txBody>
          <a:bodyPr/>
          <a:lstStyle/>
          <a:p>
            <a:r>
              <a:rPr lang="en-US" dirty="0"/>
              <a:t>Consent</a:t>
            </a:r>
          </a:p>
        </p:txBody>
      </p:sp>
      <p:sp>
        <p:nvSpPr>
          <p:cNvPr id="3" name="Content Placeholder 2">
            <a:extLst>
              <a:ext uri="{FF2B5EF4-FFF2-40B4-BE49-F238E27FC236}">
                <a16:creationId xmlns:a16="http://schemas.microsoft.com/office/drawing/2014/main" id="{EF9E3377-244B-48DC-85C2-C0971899E51A}"/>
              </a:ext>
            </a:extLst>
          </p:cNvPr>
          <p:cNvSpPr>
            <a:spLocks noGrp="1"/>
          </p:cNvSpPr>
          <p:nvPr>
            <p:ph idx="1"/>
          </p:nvPr>
        </p:nvSpPr>
        <p:spPr/>
        <p:txBody>
          <a:bodyPr/>
          <a:lstStyle/>
          <a:p>
            <a:r>
              <a:rPr lang="en-IE" altLang="en-US" dirty="0"/>
              <a:t>The contract must be made </a:t>
            </a:r>
            <a:r>
              <a:rPr lang="en-IE" altLang="en-US" dirty="0">
                <a:solidFill>
                  <a:srgbClr val="FF0000"/>
                </a:solidFill>
              </a:rPr>
              <a:t>voluntarily</a:t>
            </a:r>
          </a:p>
          <a:p>
            <a:r>
              <a:rPr lang="en-IE" altLang="en-US" dirty="0"/>
              <a:t>It must not be entered into under duress</a:t>
            </a:r>
          </a:p>
          <a:p>
            <a:r>
              <a:rPr lang="en-IE" altLang="en-US" dirty="0"/>
              <a:t>Both parties must agree to what is in the contract</a:t>
            </a:r>
          </a:p>
          <a:p>
            <a:endParaRPr lang="en-US" dirty="0"/>
          </a:p>
        </p:txBody>
      </p:sp>
      <p:pic>
        <p:nvPicPr>
          <p:cNvPr id="4" name="Picture 2" descr="http://www.chesskids.com/palview/threat.gif">
            <a:extLst>
              <a:ext uri="{FF2B5EF4-FFF2-40B4-BE49-F238E27FC236}">
                <a16:creationId xmlns:a16="http://schemas.microsoft.com/office/drawing/2014/main" id="{53FA0E26-968D-4DA6-87FB-DC8EC39FEFE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5212" y="3962400"/>
            <a:ext cx="2770188" cy="227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840360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64477-F113-44FF-98CF-A26B6DC8ED40}"/>
              </a:ext>
            </a:extLst>
          </p:cNvPr>
          <p:cNvSpPr>
            <a:spLocks noGrp="1"/>
          </p:cNvSpPr>
          <p:nvPr>
            <p:ph type="title"/>
          </p:nvPr>
        </p:nvSpPr>
        <p:spPr/>
        <p:txBody>
          <a:bodyPr/>
          <a:lstStyle/>
          <a:p>
            <a:r>
              <a:rPr lang="en-US" dirty="0"/>
              <a:t>Legality of form and purpose</a:t>
            </a:r>
          </a:p>
        </p:txBody>
      </p:sp>
      <p:sp>
        <p:nvSpPr>
          <p:cNvPr id="3" name="Content Placeholder 2">
            <a:extLst>
              <a:ext uri="{FF2B5EF4-FFF2-40B4-BE49-F238E27FC236}">
                <a16:creationId xmlns:a16="http://schemas.microsoft.com/office/drawing/2014/main" id="{5BF3EC58-FE0A-471E-9AC7-85423B578351}"/>
              </a:ext>
            </a:extLst>
          </p:cNvPr>
          <p:cNvSpPr>
            <a:spLocks noGrp="1"/>
          </p:cNvSpPr>
          <p:nvPr>
            <p:ph idx="1"/>
          </p:nvPr>
        </p:nvSpPr>
        <p:spPr/>
        <p:txBody>
          <a:bodyPr/>
          <a:lstStyle/>
          <a:p>
            <a:r>
              <a:rPr lang="en-IE" altLang="en-US" dirty="0"/>
              <a:t>This refers to the manner in which the contract is drawn up, e.g. oral, in writing or implied by conduct</a:t>
            </a:r>
          </a:p>
          <a:p>
            <a:r>
              <a:rPr lang="en-IE" altLang="en-US" dirty="0"/>
              <a:t>Certain contracts </a:t>
            </a:r>
            <a:r>
              <a:rPr lang="en-IE" altLang="en-US" dirty="0">
                <a:solidFill>
                  <a:srgbClr val="FF0000"/>
                </a:solidFill>
              </a:rPr>
              <a:t>must be in writing</a:t>
            </a:r>
            <a:r>
              <a:rPr lang="en-IE" altLang="en-US" dirty="0"/>
              <a:t>, e.g. sale of property, insurance policy</a:t>
            </a:r>
          </a:p>
          <a:p>
            <a:r>
              <a:rPr lang="en-IE" altLang="en-US" dirty="0"/>
              <a:t>Contract can not break any laws.</a:t>
            </a:r>
          </a:p>
          <a:p>
            <a:r>
              <a:rPr lang="en-IE" altLang="en-US" dirty="0"/>
              <a:t>Medicaid requires all contracts must be in writing.</a:t>
            </a:r>
          </a:p>
          <a:p>
            <a:endParaRPr lang="en-US" dirty="0"/>
          </a:p>
        </p:txBody>
      </p:sp>
      <p:pic>
        <p:nvPicPr>
          <p:cNvPr id="4" name="Picture 7" descr="http://www.weddingliaison.com/images/contract.gif">
            <a:extLst>
              <a:ext uri="{FF2B5EF4-FFF2-40B4-BE49-F238E27FC236}">
                <a16:creationId xmlns:a16="http://schemas.microsoft.com/office/drawing/2014/main" id="{E3A13C1A-00A5-41AF-A1E7-CA3989D9635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609012" y="327884"/>
            <a:ext cx="2667000" cy="161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019567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34C06-35D4-4B20-AF71-57ED23049B39}"/>
              </a:ext>
            </a:extLst>
          </p:cNvPr>
          <p:cNvSpPr>
            <a:spLocks noGrp="1"/>
          </p:cNvSpPr>
          <p:nvPr>
            <p:ph type="title"/>
          </p:nvPr>
        </p:nvSpPr>
        <p:spPr/>
        <p:txBody>
          <a:bodyPr/>
          <a:lstStyle/>
          <a:p>
            <a:r>
              <a:rPr lang="en-US" dirty="0"/>
              <a:t>Termination</a:t>
            </a:r>
          </a:p>
        </p:txBody>
      </p:sp>
      <p:sp>
        <p:nvSpPr>
          <p:cNvPr id="3" name="Content Placeholder 2">
            <a:extLst>
              <a:ext uri="{FF2B5EF4-FFF2-40B4-BE49-F238E27FC236}">
                <a16:creationId xmlns:a16="http://schemas.microsoft.com/office/drawing/2014/main" id="{0EC34BAC-DCC2-4DA5-BE17-C9F16A75E2AB}"/>
              </a:ext>
            </a:extLst>
          </p:cNvPr>
          <p:cNvSpPr>
            <a:spLocks noGrp="1"/>
          </p:cNvSpPr>
          <p:nvPr>
            <p:ph idx="1"/>
          </p:nvPr>
        </p:nvSpPr>
        <p:spPr/>
        <p:txBody>
          <a:bodyPr/>
          <a:lstStyle/>
          <a:p>
            <a:pPr marL="0" indent="0" fontAlgn="auto">
              <a:spcAft>
                <a:spcPts val="0"/>
              </a:spcAft>
              <a:buNone/>
              <a:defRPr/>
            </a:pPr>
            <a:r>
              <a:rPr lang="en-IE" dirty="0"/>
              <a:t>A contract can be terminated or ended in any one of four ways:</a:t>
            </a:r>
          </a:p>
          <a:p>
            <a:pPr marL="457200" indent="-457200" fontAlgn="auto">
              <a:spcAft>
                <a:spcPts val="0"/>
              </a:spcAft>
              <a:buFont typeface="+mj-lt"/>
              <a:buAutoNum type="arabicPeriod"/>
              <a:defRPr/>
            </a:pPr>
            <a:r>
              <a:rPr lang="en-IE" dirty="0"/>
              <a:t>Performance</a:t>
            </a:r>
          </a:p>
          <a:p>
            <a:pPr marL="457200" indent="-457200" fontAlgn="auto">
              <a:spcAft>
                <a:spcPts val="0"/>
              </a:spcAft>
              <a:buFont typeface="+mj-lt"/>
              <a:buAutoNum type="arabicPeriod"/>
              <a:defRPr/>
            </a:pPr>
            <a:r>
              <a:rPr lang="en-IE" dirty="0"/>
              <a:t>Agreement</a:t>
            </a:r>
          </a:p>
          <a:p>
            <a:pPr marL="457200" indent="-457200" fontAlgn="auto">
              <a:spcAft>
                <a:spcPts val="0"/>
              </a:spcAft>
              <a:buFont typeface="+mj-lt"/>
              <a:buAutoNum type="arabicPeriod"/>
              <a:defRPr/>
            </a:pPr>
            <a:r>
              <a:rPr lang="en-IE" dirty="0"/>
              <a:t>Frustration</a:t>
            </a:r>
          </a:p>
          <a:p>
            <a:pPr marL="457200" indent="-457200" fontAlgn="auto">
              <a:spcAft>
                <a:spcPts val="0"/>
              </a:spcAft>
              <a:buFont typeface="+mj-lt"/>
              <a:buAutoNum type="arabicPeriod"/>
              <a:defRPr/>
            </a:pPr>
            <a:r>
              <a:rPr lang="en-IE" dirty="0"/>
              <a:t>Breach</a:t>
            </a:r>
            <a:endParaRPr lang="en-US" dirty="0"/>
          </a:p>
        </p:txBody>
      </p:sp>
    </p:spTree>
    <p:extLst>
      <p:ext uri="{BB962C8B-B14F-4D97-AF65-F5344CB8AC3E}">
        <p14:creationId xmlns:p14="http://schemas.microsoft.com/office/powerpoint/2010/main" val="3888191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8DACF-931E-43AB-B19E-B4A4592E588E}"/>
              </a:ext>
            </a:extLst>
          </p:cNvPr>
          <p:cNvSpPr>
            <a:spLocks noGrp="1"/>
          </p:cNvSpPr>
          <p:nvPr>
            <p:ph type="title"/>
          </p:nvPr>
        </p:nvSpPr>
        <p:spPr/>
        <p:txBody>
          <a:bodyPr/>
          <a:lstStyle/>
          <a:p>
            <a:r>
              <a:rPr lang="en-US" dirty="0"/>
              <a:t>Remedies for Breach of Contract</a:t>
            </a:r>
          </a:p>
        </p:txBody>
      </p:sp>
      <p:sp>
        <p:nvSpPr>
          <p:cNvPr id="3" name="Content Placeholder 2">
            <a:extLst>
              <a:ext uri="{FF2B5EF4-FFF2-40B4-BE49-F238E27FC236}">
                <a16:creationId xmlns:a16="http://schemas.microsoft.com/office/drawing/2014/main" id="{27FFAD58-E089-4AEC-8FA7-C5024E0B8A97}"/>
              </a:ext>
            </a:extLst>
          </p:cNvPr>
          <p:cNvSpPr>
            <a:spLocks noGrp="1"/>
          </p:cNvSpPr>
          <p:nvPr>
            <p:ph idx="1"/>
          </p:nvPr>
        </p:nvSpPr>
        <p:spPr/>
        <p:txBody>
          <a:bodyPr/>
          <a:lstStyle/>
          <a:p>
            <a:pPr marL="457200" indent="-457200">
              <a:buFont typeface="Candara" panose="020E0502030303020204" pitchFamily="34" charset="0"/>
              <a:buAutoNum type="arabicPeriod"/>
            </a:pPr>
            <a:r>
              <a:rPr lang="en-IE" altLang="en-US" dirty="0">
                <a:solidFill>
                  <a:srgbClr val="FF0000"/>
                </a:solidFill>
              </a:rPr>
              <a:t>Rescind the contract</a:t>
            </a:r>
            <a:br>
              <a:rPr lang="en-IE" altLang="en-US" dirty="0"/>
            </a:br>
            <a:r>
              <a:rPr lang="en-IE" altLang="en-US" dirty="0"/>
              <a:t>Abandon the contract</a:t>
            </a:r>
          </a:p>
          <a:p>
            <a:pPr marL="457200" indent="-457200">
              <a:buFont typeface="Candara" panose="020E0502030303020204" pitchFamily="34" charset="0"/>
              <a:buAutoNum type="arabicPeriod"/>
            </a:pPr>
            <a:r>
              <a:rPr lang="en-IE" altLang="en-US" dirty="0">
                <a:solidFill>
                  <a:srgbClr val="FF0000"/>
                </a:solidFill>
              </a:rPr>
              <a:t>Damages</a:t>
            </a:r>
            <a:br>
              <a:rPr lang="en-IE" altLang="en-US" dirty="0"/>
            </a:br>
            <a:r>
              <a:rPr lang="en-IE" altLang="en-US" dirty="0"/>
              <a:t>The injured party can sue for compensation</a:t>
            </a:r>
          </a:p>
          <a:p>
            <a:pPr marL="457200" indent="-457200">
              <a:buFont typeface="Candara" panose="020E0502030303020204" pitchFamily="34" charset="0"/>
              <a:buAutoNum type="arabicPeriod"/>
            </a:pPr>
            <a:r>
              <a:rPr lang="en-IE" altLang="en-US" dirty="0">
                <a:solidFill>
                  <a:srgbClr val="FF0000"/>
                </a:solidFill>
              </a:rPr>
              <a:t>Specific Performance</a:t>
            </a:r>
            <a:br>
              <a:rPr lang="en-IE" altLang="en-US" dirty="0"/>
            </a:br>
            <a:r>
              <a:rPr lang="en-IE" altLang="en-US" dirty="0"/>
              <a:t>The courts can order the original contract to be carried out, e.g. the builder may be ordered to complete the construction of the house</a:t>
            </a:r>
          </a:p>
          <a:p>
            <a:endParaRPr lang="en-US" dirty="0"/>
          </a:p>
        </p:txBody>
      </p:sp>
    </p:spTree>
    <p:extLst>
      <p:ext uri="{BB962C8B-B14F-4D97-AF65-F5344CB8AC3E}">
        <p14:creationId xmlns:p14="http://schemas.microsoft.com/office/powerpoint/2010/main" val="661611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3810" y="381000"/>
            <a:ext cx="10360501" cy="1752600"/>
          </a:xfrm>
        </p:spPr>
        <p:txBody>
          <a:bodyPr/>
          <a:lstStyle/>
          <a:p>
            <a:pPr marL="457200" lvl="1" indent="0">
              <a:buNone/>
            </a:pPr>
            <a:r>
              <a:rPr lang="en-US" dirty="0"/>
              <a:t>How do you decide whether something requires a contract???</a:t>
            </a:r>
          </a:p>
        </p:txBody>
      </p:sp>
      <p:sp>
        <p:nvSpPr>
          <p:cNvPr id="5" name="Content Placeholder 4"/>
          <p:cNvSpPr>
            <a:spLocks noGrp="1"/>
          </p:cNvSpPr>
          <p:nvPr>
            <p:ph idx="1"/>
          </p:nvPr>
        </p:nvSpPr>
        <p:spPr/>
        <p:txBody>
          <a:bodyPr/>
          <a:lstStyle/>
          <a:p>
            <a:r>
              <a:rPr lang="en-US" dirty="0"/>
              <a:t>Federal procurement rules </a:t>
            </a:r>
          </a:p>
          <a:p>
            <a:r>
              <a:rPr lang="en-US" dirty="0"/>
              <a:t>Any service that requires credentialing and/or has potential liability associated with it</a:t>
            </a:r>
          </a:p>
          <a:p>
            <a:r>
              <a:rPr lang="en-US" dirty="0"/>
              <a:t>Can be service or product related (i.e. Software, consulting, snowplowing, licenses, etc.)</a:t>
            </a:r>
          </a:p>
          <a:p>
            <a:r>
              <a:rPr lang="en-US" dirty="0"/>
              <a:t>If in doubt, do a basic contractual agreement – does not have to be complicated</a:t>
            </a:r>
          </a:p>
        </p:txBody>
      </p:sp>
    </p:spTree>
    <p:extLst>
      <p:ext uri="{BB962C8B-B14F-4D97-AF65-F5344CB8AC3E}">
        <p14:creationId xmlns:p14="http://schemas.microsoft.com/office/powerpoint/2010/main" val="9653035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contracts	</a:t>
            </a:r>
          </a:p>
        </p:txBody>
      </p:sp>
      <p:sp>
        <p:nvSpPr>
          <p:cNvPr id="3" name="Content Placeholder 2"/>
          <p:cNvSpPr>
            <a:spLocks noGrp="1"/>
          </p:cNvSpPr>
          <p:nvPr>
            <p:ph idx="1"/>
          </p:nvPr>
        </p:nvSpPr>
        <p:spPr>
          <a:xfrm>
            <a:off x="1598612" y="1676400"/>
            <a:ext cx="10360501" cy="4648200"/>
          </a:xfrm>
        </p:spPr>
        <p:txBody>
          <a:bodyPr/>
          <a:lstStyle/>
          <a:p>
            <a:r>
              <a:rPr lang="en-US" sz="2400" dirty="0"/>
              <a:t>Contracts can be implied or written – Medicaid requires written contracts</a:t>
            </a:r>
          </a:p>
          <a:p>
            <a:r>
              <a:rPr lang="en-US" sz="2400" dirty="0"/>
              <a:t>Common CMH Contracts include (but are not limited to):</a:t>
            </a:r>
          </a:p>
          <a:p>
            <a:pPr lvl="1"/>
            <a:r>
              <a:rPr lang="en-US" sz="2400" dirty="0"/>
              <a:t>Clinical Service contracts (both purchase and provision)</a:t>
            </a:r>
          </a:p>
          <a:p>
            <a:pPr lvl="1"/>
            <a:r>
              <a:rPr lang="en-US" sz="2400" dirty="0"/>
              <a:t>Fiscal Intermediary service contract (agent contract)</a:t>
            </a:r>
          </a:p>
          <a:p>
            <a:pPr lvl="1"/>
            <a:r>
              <a:rPr lang="en-US" sz="2400" dirty="0"/>
              <a:t>Administrative services</a:t>
            </a:r>
          </a:p>
          <a:p>
            <a:pPr lvl="1"/>
            <a:r>
              <a:rPr lang="en-US" sz="2400" dirty="0"/>
              <a:t>Real estate contracts (purchase, lease, rental agreements)</a:t>
            </a:r>
          </a:p>
          <a:p>
            <a:pPr lvl="1"/>
            <a:r>
              <a:rPr lang="en-US" sz="2400" dirty="0"/>
              <a:t>Hospital/inpatient contracts</a:t>
            </a:r>
          </a:p>
          <a:p>
            <a:pPr lvl="1"/>
            <a:r>
              <a:rPr lang="en-US" sz="2400" dirty="0"/>
              <a:t>Residential/independent living contracts (including CLS)</a:t>
            </a:r>
          </a:p>
          <a:p>
            <a:pPr lvl="1"/>
            <a:r>
              <a:rPr lang="en-US" sz="2400" dirty="0"/>
              <a:t>Non-clinical purchase of service contracts</a:t>
            </a:r>
          </a:p>
          <a:p>
            <a:pPr lvl="1"/>
            <a:r>
              <a:rPr lang="en-US" sz="2400" dirty="0"/>
              <a:t>Technology licenses/agreements/warranties</a:t>
            </a:r>
          </a:p>
        </p:txBody>
      </p:sp>
    </p:spTree>
    <p:extLst>
      <p:ext uri="{BB962C8B-B14F-4D97-AF65-F5344CB8AC3E}">
        <p14:creationId xmlns:p14="http://schemas.microsoft.com/office/powerpoint/2010/main" val="2514000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Contracts – continued	</a:t>
            </a:r>
          </a:p>
        </p:txBody>
      </p:sp>
      <p:sp>
        <p:nvSpPr>
          <p:cNvPr id="3" name="Content Placeholder 2"/>
          <p:cNvSpPr>
            <a:spLocks noGrp="1"/>
          </p:cNvSpPr>
          <p:nvPr>
            <p:ph idx="1"/>
          </p:nvPr>
        </p:nvSpPr>
        <p:spPr>
          <a:xfrm>
            <a:off x="1563810" y="1524000"/>
            <a:ext cx="10360501" cy="4572000"/>
          </a:xfrm>
        </p:spPr>
        <p:txBody>
          <a:bodyPr/>
          <a:lstStyle/>
          <a:p>
            <a:r>
              <a:rPr lang="en-US" dirty="0"/>
              <a:t>Agreements with Health Plans</a:t>
            </a:r>
          </a:p>
          <a:p>
            <a:pPr lvl="1"/>
            <a:r>
              <a:rPr lang="en-US" dirty="0"/>
              <a:t>Service</a:t>
            </a:r>
          </a:p>
          <a:p>
            <a:pPr lvl="1"/>
            <a:r>
              <a:rPr lang="en-US" dirty="0"/>
              <a:t>Coordination</a:t>
            </a:r>
          </a:p>
          <a:p>
            <a:pPr marL="514350" indent="-457200">
              <a:buFont typeface="Wingdings" panose="05000000000000000000" pitchFamily="2" charset="2"/>
              <a:buChar char="q"/>
            </a:pPr>
            <a:r>
              <a:rPr lang="en-US" dirty="0"/>
              <a:t>Community agreements </a:t>
            </a:r>
          </a:p>
          <a:p>
            <a:pPr marL="457200" lvl="1" indent="0">
              <a:buNone/>
            </a:pPr>
            <a:r>
              <a:rPr lang="en-US" dirty="0"/>
              <a:t>	Collaboration</a:t>
            </a:r>
          </a:p>
          <a:p>
            <a:pPr marL="457200" lvl="1" indent="0">
              <a:buNone/>
            </a:pPr>
            <a:r>
              <a:rPr lang="en-US" dirty="0"/>
              <a:t>	Coordination of services</a:t>
            </a:r>
          </a:p>
          <a:p>
            <a:pPr marL="457200" lvl="1" indent="0">
              <a:buNone/>
            </a:pPr>
            <a:r>
              <a:rPr lang="en-US" dirty="0"/>
              <a:t>	Jail services</a:t>
            </a:r>
          </a:p>
          <a:p>
            <a:pPr marL="457200" lvl="1" indent="0">
              <a:buNone/>
            </a:pPr>
            <a:r>
              <a:rPr lang="en-US" dirty="0"/>
              <a:t>	Memorandum of Understanding</a:t>
            </a:r>
          </a:p>
          <a:p>
            <a:pPr marL="457200" lvl="1" indent="0">
              <a:buNone/>
            </a:pPr>
            <a:endParaRPr lang="en-US" dirty="0"/>
          </a:p>
          <a:p>
            <a:pPr marL="0" lvl="1"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6012" y="1447800"/>
            <a:ext cx="4419600" cy="3251200"/>
          </a:xfrm>
          <a:prstGeom prst="rect">
            <a:avLst/>
          </a:prstGeom>
        </p:spPr>
      </p:pic>
    </p:spTree>
    <p:extLst>
      <p:ext uri="{BB962C8B-B14F-4D97-AF65-F5344CB8AC3E}">
        <p14:creationId xmlns:p14="http://schemas.microsoft.com/office/powerpoint/2010/main" val="2524096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Michigan Constitution - 1963</a:t>
            </a:r>
          </a:p>
        </p:txBody>
      </p:sp>
      <p:sp>
        <p:nvSpPr>
          <p:cNvPr id="3" name="Content Placeholder 2"/>
          <p:cNvSpPr>
            <a:spLocks noGrp="1"/>
          </p:cNvSpPr>
          <p:nvPr>
            <p:ph idx="1"/>
          </p:nvPr>
        </p:nvSpPr>
        <p:spPr>
          <a:xfrm>
            <a:off x="1563810" y="1524000"/>
            <a:ext cx="10360501" cy="4572000"/>
          </a:xfrm>
        </p:spPr>
        <p:txBody>
          <a:bodyPr/>
          <a:lstStyle/>
          <a:p>
            <a:r>
              <a:rPr lang="en-US" altLang="en-US" dirty="0"/>
              <a:t>Michigan constitution requires the Legislature to pass laws for protection and promotion of public health.</a:t>
            </a:r>
          </a:p>
          <a:p>
            <a:r>
              <a:rPr lang="en-US" altLang="en-US" dirty="0"/>
              <a:t>Constitution also requires that institutions, programs and services for the care, treatment, education of the physically, mentally or otherwise seriously disabled be fostered and supported.</a:t>
            </a:r>
          </a:p>
          <a:p>
            <a:r>
              <a:rPr lang="en-US" altLang="en-US" dirty="0"/>
              <a:t>Administrative Rules carry out functions vested in the Department</a:t>
            </a:r>
          </a:p>
          <a:p>
            <a:endParaRPr lang="en-US" dirty="0"/>
          </a:p>
        </p:txBody>
      </p:sp>
    </p:spTree>
    <p:extLst>
      <p:ext uri="{BB962C8B-B14F-4D97-AF65-F5344CB8AC3E}">
        <p14:creationId xmlns:p14="http://schemas.microsoft.com/office/powerpoint/2010/main" val="3192752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MDHHS Master Agreement</a:t>
            </a:r>
          </a:p>
        </p:txBody>
      </p:sp>
      <p:sp>
        <p:nvSpPr>
          <p:cNvPr id="3" name="Content Placeholder 2"/>
          <p:cNvSpPr>
            <a:spLocks noGrp="1"/>
          </p:cNvSpPr>
          <p:nvPr>
            <p:ph idx="1"/>
          </p:nvPr>
        </p:nvSpPr>
        <p:spPr>
          <a:xfrm>
            <a:off x="1563810" y="1447800"/>
            <a:ext cx="10360501" cy="5105400"/>
          </a:xfrm>
        </p:spPr>
        <p:txBody>
          <a:bodyPr/>
          <a:lstStyle/>
          <a:p>
            <a:r>
              <a:rPr lang="en-US" dirty="0"/>
              <a:t>The MDHHS Master Agreement requires our subcontracts to have certain language in them.  There are many such requirements in the Master Contract.</a:t>
            </a:r>
          </a:p>
          <a:p>
            <a:r>
              <a:rPr lang="en-US" dirty="0"/>
              <a:t>There are several sections of contract that touch upon subcontracting</a:t>
            </a:r>
          </a:p>
          <a:p>
            <a:r>
              <a:rPr lang="en-US" dirty="0"/>
              <a:t>Familiarize yourself with the Master Agreement, including exhibits for both Medicaid and GF</a:t>
            </a:r>
          </a:p>
          <a:p>
            <a:r>
              <a:rPr lang="en-US" dirty="0"/>
              <a:t>There is both a general fund contract and a Medicaid subcontract that includes SUD.</a:t>
            </a:r>
          </a:p>
          <a:p>
            <a:pPr marL="457200" lvl="1" indent="0">
              <a:buNone/>
            </a:pPr>
            <a:endParaRPr lang="en-US" dirty="0"/>
          </a:p>
        </p:txBody>
      </p:sp>
    </p:spTree>
    <p:extLst>
      <p:ext uri="{BB962C8B-B14F-4D97-AF65-F5344CB8AC3E}">
        <p14:creationId xmlns:p14="http://schemas.microsoft.com/office/powerpoint/2010/main" val="2180884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CMH required language	- boiler plate</a:t>
            </a:r>
          </a:p>
        </p:txBody>
      </p:sp>
      <p:sp>
        <p:nvSpPr>
          <p:cNvPr id="3" name="Content Placeholder 2"/>
          <p:cNvSpPr>
            <a:spLocks noGrp="1"/>
          </p:cNvSpPr>
          <p:nvPr>
            <p:ph idx="1"/>
          </p:nvPr>
        </p:nvSpPr>
        <p:spPr>
          <a:xfrm>
            <a:off x="1563810" y="1600200"/>
            <a:ext cx="10360501" cy="4495800"/>
          </a:xfrm>
        </p:spPr>
        <p:txBody>
          <a:bodyPr/>
          <a:lstStyle/>
          <a:p>
            <a:r>
              <a:rPr lang="en-US" dirty="0"/>
              <a:t>As we are government, there are several “quirky” aspects to a CMHSP contract</a:t>
            </a:r>
          </a:p>
          <a:p>
            <a:r>
              <a:rPr lang="en-US" dirty="0"/>
              <a:t>Must have a statement that the contract is contingent and subject to available funding.  (Michigan Constitution – Article 9, Section 18)</a:t>
            </a:r>
          </a:p>
          <a:p>
            <a:r>
              <a:rPr lang="en-US" dirty="0"/>
              <a:t>Constitution - Also need to receive “fair exchange of value”, or “fair consideration” for any expenditure.</a:t>
            </a:r>
          </a:p>
          <a:p>
            <a:r>
              <a:rPr lang="en-US" dirty="0"/>
              <a:t>No gifts or conveyance of public property, etc. </a:t>
            </a:r>
          </a:p>
        </p:txBody>
      </p:sp>
    </p:spTree>
    <p:extLst>
      <p:ext uri="{BB962C8B-B14F-4D97-AF65-F5344CB8AC3E}">
        <p14:creationId xmlns:p14="http://schemas.microsoft.com/office/powerpoint/2010/main" val="27806743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Agreement</a:t>
            </a:r>
          </a:p>
        </p:txBody>
      </p:sp>
      <p:sp>
        <p:nvSpPr>
          <p:cNvPr id="3" name="Content Placeholder 2"/>
          <p:cNvSpPr>
            <a:spLocks noGrp="1"/>
          </p:cNvSpPr>
          <p:nvPr>
            <p:ph idx="1"/>
          </p:nvPr>
        </p:nvSpPr>
        <p:spPr>
          <a:xfrm>
            <a:off x="1522412" y="1447800"/>
            <a:ext cx="10360501" cy="5105400"/>
          </a:xfrm>
        </p:spPr>
        <p:txBody>
          <a:bodyPr/>
          <a:lstStyle/>
          <a:p>
            <a:r>
              <a:rPr lang="en-US" dirty="0"/>
              <a:t>Definitions –Either define definitions of contract or as an exhibit</a:t>
            </a:r>
          </a:p>
          <a:p>
            <a:r>
              <a:rPr lang="en-US" dirty="0"/>
              <a:t>Contract authority – What authority the CMHSP has to enter the contract (Mental Health Code, Administrative Rules, etc.)</a:t>
            </a:r>
          </a:p>
          <a:p>
            <a:r>
              <a:rPr lang="en-US" dirty="0"/>
              <a:t>Agreement contingent upon funding – as previously noted, required by Michigan Constitution</a:t>
            </a:r>
          </a:p>
          <a:p>
            <a:r>
              <a:rPr lang="en-US" dirty="0"/>
              <a:t>Compliance with MDHHS Contract for GF and Medicaid – required by both contracts</a:t>
            </a:r>
          </a:p>
          <a:p>
            <a:endParaRPr lang="en-US" dirty="0"/>
          </a:p>
        </p:txBody>
      </p:sp>
    </p:spTree>
    <p:extLst>
      <p:ext uri="{BB962C8B-B14F-4D97-AF65-F5344CB8AC3E}">
        <p14:creationId xmlns:p14="http://schemas.microsoft.com/office/powerpoint/2010/main" val="5125089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Agreement - Continued</a:t>
            </a:r>
          </a:p>
        </p:txBody>
      </p:sp>
      <p:sp>
        <p:nvSpPr>
          <p:cNvPr id="3" name="Content Placeholder 2"/>
          <p:cNvSpPr>
            <a:spLocks noGrp="1"/>
          </p:cNvSpPr>
          <p:nvPr>
            <p:ph idx="1"/>
          </p:nvPr>
        </p:nvSpPr>
        <p:spPr/>
        <p:txBody>
          <a:bodyPr/>
          <a:lstStyle/>
          <a:p>
            <a:r>
              <a:rPr lang="en-US" dirty="0"/>
              <a:t>Proof of Business Status and Certification regarding Debarment or Suspension – as indicated earlier, required by the Master Agreement </a:t>
            </a:r>
          </a:p>
          <a:p>
            <a:r>
              <a:rPr lang="en-US" dirty="0"/>
              <a:t>Other requirements – such as licensure, certifications, privileging, etc. as determined by service being purchased and/or provided</a:t>
            </a:r>
          </a:p>
          <a:p>
            <a:r>
              <a:rPr lang="en-US" dirty="0"/>
              <a:t>Agreement term – list the length of contract</a:t>
            </a:r>
          </a:p>
          <a:p>
            <a:pPr lvl="1"/>
            <a:r>
              <a:rPr lang="en-US" dirty="0"/>
              <a:t>Statement nothing is construed to require extensions</a:t>
            </a:r>
          </a:p>
          <a:p>
            <a:pPr marL="457200" lvl="1" indent="0">
              <a:buNone/>
            </a:pPr>
            <a:endParaRPr lang="en-US" dirty="0"/>
          </a:p>
        </p:txBody>
      </p:sp>
    </p:spTree>
    <p:extLst>
      <p:ext uri="{BB962C8B-B14F-4D97-AF65-F5344CB8AC3E}">
        <p14:creationId xmlns:p14="http://schemas.microsoft.com/office/powerpoint/2010/main" val="1425762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issues:</a:t>
            </a:r>
          </a:p>
        </p:txBody>
      </p:sp>
      <p:sp>
        <p:nvSpPr>
          <p:cNvPr id="3" name="Content Placeholder 2"/>
          <p:cNvSpPr>
            <a:spLocks noGrp="1"/>
          </p:cNvSpPr>
          <p:nvPr>
            <p:ph idx="1"/>
          </p:nvPr>
        </p:nvSpPr>
        <p:spPr/>
        <p:txBody>
          <a:bodyPr/>
          <a:lstStyle/>
          <a:p>
            <a:r>
              <a:rPr lang="en-US" dirty="0"/>
              <a:t>Can not contract with any organization or individual who’s name appears on the State’s current register for unfair labor practices</a:t>
            </a:r>
          </a:p>
          <a:p>
            <a:r>
              <a:rPr lang="en-US" dirty="0"/>
              <a:t>Must ensure staff meet criminal background requirements as well as other Medicaid requirements for providers </a:t>
            </a:r>
          </a:p>
          <a:p>
            <a:r>
              <a:rPr lang="en-US" dirty="0"/>
              <a:t>Must ensure staff are qualified in accordance with the Medicaid Provider Qualification Chart</a:t>
            </a:r>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99212" y="152400"/>
            <a:ext cx="1937800" cy="1930345"/>
          </a:xfrm>
          <a:prstGeom prst="rect">
            <a:avLst/>
          </a:prstGeom>
        </p:spPr>
      </p:pic>
    </p:spTree>
    <p:extLst>
      <p:ext uri="{BB962C8B-B14F-4D97-AF65-F5344CB8AC3E}">
        <p14:creationId xmlns:p14="http://schemas.microsoft.com/office/powerpoint/2010/main" val="2982133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Evergreen Contracts	</a:t>
            </a:r>
          </a:p>
        </p:txBody>
      </p:sp>
      <p:sp>
        <p:nvSpPr>
          <p:cNvPr id="3" name="Content Placeholder 2"/>
          <p:cNvSpPr>
            <a:spLocks noGrp="1"/>
          </p:cNvSpPr>
          <p:nvPr>
            <p:ph idx="1"/>
          </p:nvPr>
        </p:nvSpPr>
        <p:spPr>
          <a:xfrm>
            <a:off x="1522412" y="1524000"/>
            <a:ext cx="10360501" cy="4114800"/>
          </a:xfrm>
        </p:spPr>
        <p:txBody>
          <a:bodyPr/>
          <a:lstStyle/>
          <a:p>
            <a:r>
              <a:rPr lang="en-US" dirty="0"/>
              <a:t>37.106 Funding and term of service contracts.</a:t>
            </a:r>
          </a:p>
          <a:p>
            <a:r>
              <a:rPr lang="en-US" dirty="0"/>
              <a:t>(a) When contracts for services are funded by annual appropriations, the term of contracts so funded shall not extend beyond the end of the fiscal year of the appropriation except when authorized by law</a:t>
            </a:r>
          </a:p>
          <a:p>
            <a:r>
              <a:rPr lang="en-US" dirty="0"/>
              <a:t>An evergreen contract is one that continually renews</a:t>
            </a:r>
          </a:p>
          <a:p>
            <a:pPr lvl="1"/>
            <a:r>
              <a:rPr lang="en-US" dirty="0"/>
              <a:t>May have rate changes or reviews built in</a:t>
            </a:r>
          </a:p>
          <a:p>
            <a:pPr lvl="1"/>
            <a:endParaRPr lang="en-US" dirty="0"/>
          </a:p>
          <a:p>
            <a:pPr lvl="1"/>
            <a:endParaRPr lang="en-US" dirty="0"/>
          </a:p>
          <a:p>
            <a:pPr marL="457200" lvl="1" indent="-457200">
              <a:buClr>
                <a:schemeClr val="accent1"/>
              </a:buClr>
              <a:buSzPct val="120000"/>
              <a:buFont typeface="Wingdings" panose="05000000000000000000" pitchFamily="2" charset="2"/>
              <a:buChar char="§"/>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9212" y="304800"/>
            <a:ext cx="1676400" cy="1676400"/>
          </a:xfrm>
          <a:prstGeom prst="rect">
            <a:avLst/>
          </a:prstGeom>
        </p:spPr>
      </p:pic>
    </p:spTree>
    <p:extLst>
      <p:ext uri="{BB962C8B-B14F-4D97-AF65-F5344CB8AC3E}">
        <p14:creationId xmlns:p14="http://schemas.microsoft.com/office/powerpoint/2010/main" val="37456324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Evergreen – continued……</a:t>
            </a:r>
          </a:p>
        </p:txBody>
      </p:sp>
      <p:sp>
        <p:nvSpPr>
          <p:cNvPr id="3" name="Content Placeholder 2"/>
          <p:cNvSpPr>
            <a:spLocks noGrp="1"/>
          </p:cNvSpPr>
          <p:nvPr>
            <p:ph idx="1"/>
          </p:nvPr>
        </p:nvSpPr>
        <p:spPr>
          <a:xfrm>
            <a:off x="1446212" y="1447800"/>
            <a:ext cx="10360501" cy="4953000"/>
          </a:xfrm>
        </p:spPr>
        <p:txBody>
          <a:bodyPr/>
          <a:lstStyle/>
          <a:p>
            <a:r>
              <a:rPr lang="en-US" sz="2800" dirty="0"/>
              <a:t>Many sellers’ contracts today contain a contract term where the contract renews itself from one term to the next (usually annually) in the absence of a contrary notice by one of the parties (usually the buyer). </a:t>
            </a:r>
          </a:p>
          <a:p>
            <a:r>
              <a:rPr lang="en-US" sz="2800" dirty="0"/>
              <a:t>This automatic renewing provision for annual maintenance is often referred to as an “Evergreen” clause (Garner, 2009, p 369). This contract term locks the buyer into automatically renewing their annual fees unless the buyer expresses in writing that they decline to renew within a prescribed period (usually between thirty to ninety days) of the annual renewal date. </a:t>
            </a:r>
          </a:p>
          <a:p>
            <a:endParaRPr lang="en-US" dirty="0"/>
          </a:p>
        </p:txBody>
      </p:sp>
    </p:spTree>
    <p:extLst>
      <p:ext uri="{BB962C8B-B14F-4D97-AF65-F5344CB8AC3E}">
        <p14:creationId xmlns:p14="http://schemas.microsoft.com/office/powerpoint/2010/main" val="3158128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 is “evergreen” appropriate?</a:t>
            </a:r>
          </a:p>
        </p:txBody>
      </p:sp>
      <p:sp>
        <p:nvSpPr>
          <p:cNvPr id="3" name="Content Placeholder 2"/>
          <p:cNvSpPr>
            <a:spLocks noGrp="1"/>
          </p:cNvSpPr>
          <p:nvPr>
            <p:ph idx="1"/>
          </p:nvPr>
        </p:nvSpPr>
        <p:spPr>
          <a:xfrm>
            <a:off x="1563810" y="1981200"/>
            <a:ext cx="10360501" cy="4495800"/>
          </a:xfrm>
        </p:spPr>
        <p:txBody>
          <a:bodyPr/>
          <a:lstStyle/>
          <a:p>
            <a:r>
              <a:rPr lang="en-US" dirty="0"/>
              <a:t>Collaborative agreements – with local providers to work together, service joint consumers, etc. </a:t>
            </a:r>
          </a:p>
          <a:p>
            <a:r>
              <a:rPr lang="en-US" dirty="0"/>
              <a:t>Coordination agreements – with health plans, nursing homes, etc.</a:t>
            </a:r>
          </a:p>
          <a:p>
            <a:r>
              <a:rPr lang="en-US" dirty="0"/>
              <a:t>Cooperative agreements – with other community partners to work on community goals and services together</a:t>
            </a:r>
          </a:p>
          <a:p>
            <a:pPr marL="0" indent="0">
              <a:buNone/>
            </a:pPr>
            <a:endParaRPr lang="en-US" dirty="0"/>
          </a:p>
          <a:p>
            <a:endParaRPr lang="en-US" dirty="0"/>
          </a:p>
          <a:p>
            <a:pPr marL="0" indent="0">
              <a:buNone/>
            </a:pPr>
            <a:endParaRPr lang="en-US" dirty="0"/>
          </a:p>
        </p:txBody>
      </p:sp>
    </p:spTree>
    <p:extLst>
      <p:ext uri="{BB962C8B-B14F-4D97-AF65-F5344CB8AC3E}">
        <p14:creationId xmlns:p14="http://schemas.microsoft.com/office/powerpoint/2010/main" val="2582628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Joint service contracts</a:t>
            </a:r>
          </a:p>
        </p:txBody>
      </p:sp>
      <p:sp>
        <p:nvSpPr>
          <p:cNvPr id="3" name="Content Placeholder 2"/>
          <p:cNvSpPr>
            <a:spLocks noGrp="1"/>
          </p:cNvSpPr>
          <p:nvPr>
            <p:ph idx="1"/>
          </p:nvPr>
        </p:nvSpPr>
        <p:spPr>
          <a:xfrm>
            <a:off x="1563810" y="1524000"/>
            <a:ext cx="10360501" cy="4572000"/>
          </a:xfrm>
        </p:spPr>
        <p:txBody>
          <a:bodyPr/>
          <a:lstStyle/>
          <a:p>
            <a:r>
              <a:rPr lang="en-US" sz="2800" dirty="0"/>
              <a:t>Authority to deliver mental health services rests with individual CMHSP’s</a:t>
            </a:r>
          </a:p>
          <a:p>
            <a:r>
              <a:rPr lang="en-US" sz="2800" dirty="0"/>
              <a:t>Need to be able to create and manage own provider network</a:t>
            </a:r>
          </a:p>
          <a:p>
            <a:r>
              <a:rPr lang="en-US" sz="2800" dirty="0"/>
              <a:t>Need to be able to make decisions about and regarding those that provide services to your consumers.</a:t>
            </a:r>
          </a:p>
          <a:p>
            <a:r>
              <a:rPr lang="en-US" sz="2800" dirty="0"/>
              <a:t>Potential co-employment issues and violating IRS rules, etc.</a:t>
            </a:r>
          </a:p>
          <a:p>
            <a:r>
              <a:rPr lang="en-US" sz="2800" dirty="0"/>
              <a:t>Difficult to monitor and change without all parties agreeing</a:t>
            </a:r>
          </a:p>
          <a:p>
            <a:r>
              <a:rPr lang="en-US" sz="2800" dirty="0"/>
              <a:t>Disputes are difficult if only one party of the many is unhappy</a:t>
            </a:r>
          </a:p>
          <a:p>
            <a:pPr marL="0" indent="0">
              <a:buNone/>
            </a:pPr>
            <a:endParaRPr lang="en-US" sz="2800" dirty="0"/>
          </a:p>
        </p:txBody>
      </p:sp>
    </p:spTree>
    <p:extLst>
      <p:ext uri="{BB962C8B-B14F-4D97-AF65-F5344CB8AC3E}">
        <p14:creationId xmlns:p14="http://schemas.microsoft.com/office/powerpoint/2010/main" val="1453593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3810" y="457200"/>
            <a:ext cx="10360501" cy="762000"/>
          </a:xfrm>
        </p:spPr>
        <p:txBody>
          <a:bodyPr/>
          <a:lstStyle/>
          <a:p>
            <a:r>
              <a:rPr lang="en-US" dirty="0"/>
              <a:t>Joint service contracts - continued</a:t>
            </a:r>
          </a:p>
        </p:txBody>
      </p:sp>
      <p:sp>
        <p:nvSpPr>
          <p:cNvPr id="3" name="Content Placeholder 2"/>
          <p:cNvSpPr>
            <a:spLocks noGrp="1"/>
          </p:cNvSpPr>
          <p:nvPr>
            <p:ph idx="1"/>
          </p:nvPr>
        </p:nvSpPr>
        <p:spPr>
          <a:xfrm>
            <a:off x="1563810" y="1447800"/>
            <a:ext cx="10360501" cy="4648200"/>
          </a:xfrm>
        </p:spPr>
        <p:txBody>
          <a:bodyPr/>
          <a:lstStyle/>
          <a:p>
            <a:r>
              <a:rPr lang="en-US" sz="2800" dirty="0"/>
              <a:t>How do you deal with disputes, ownerships, legal issues, etc.</a:t>
            </a:r>
          </a:p>
          <a:p>
            <a:r>
              <a:rPr lang="en-US" sz="2800" dirty="0"/>
              <a:t>What about the general fund side?  How do you “pool” general funds.</a:t>
            </a:r>
          </a:p>
          <a:p>
            <a:r>
              <a:rPr lang="en-US" sz="2800" dirty="0"/>
              <a:t>There is Appropriations language regarding desire of State to “minimize duplication of contracts and review”</a:t>
            </a:r>
          </a:p>
          <a:p>
            <a:r>
              <a:rPr lang="en-US" sz="2800" dirty="0"/>
              <a:t>Appropriations can not trump State law (MHC)</a:t>
            </a:r>
          </a:p>
          <a:p>
            <a:r>
              <a:rPr lang="en-US" sz="2800" dirty="0"/>
              <a:t>Can accomplish this with standardized (uniform) contract language and standardized reviews</a:t>
            </a:r>
          </a:p>
          <a:p>
            <a:endParaRPr lang="en-US" dirty="0"/>
          </a:p>
        </p:txBody>
      </p:sp>
    </p:spTree>
    <p:extLst>
      <p:ext uri="{BB962C8B-B14F-4D97-AF65-F5344CB8AC3E}">
        <p14:creationId xmlns:p14="http://schemas.microsoft.com/office/powerpoint/2010/main" val="1929867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Administrative Rules - </a:t>
            </a:r>
          </a:p>
        </p:txBody>
      </p:sp>
      <p:sp>
        <p:nvSpPr>
          <p:cNvPr id="3" name="Content Placeholder 2"/>
          <p:cNvSpPr>
            <a:spLocks noGrp="1"/>
          </p:cNvSpPr>
          <p:nvPr>
            <p:ph idx="1"/>
          </p:nvPr>
        </p:nvSpPr>
        <p:spPr/>
        <p:txBody>
          <a:bodyPr/>
          <a:lstStyle/>
          <a:p>
            <a:r>
              <a:rPr lang="en-US" dirty="0"/>
              <a:t>Certification is required for each CMHSP</a:t>
            </a:r>
          </a:p>
          <a:p>
            <a:r>
              <a:rPr lang="en-US" dirty="0"/>
              <a:t>Certification process includes a review of agencies that are under contract to provide mental health services on behalf of the CMHSP</a:t>
            </a:r>
          </a:p>
          <a:p>
            <a:r>
              <a:rPr lang="en-US" dirty="0"/>
              <a:t>Also governed by Attorney General opinions, which are considered binding unless legislatively changed</a:t>
            </a:r>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66012" y="152400"/>
            <a:ext cx="2505420" cy="1814810"/>
          </a:xfrm>
          <a:prstGeom prst="rect">
            <a:avLst/>
          </a:prstGeom>
        </p:spPr>
      </p:pic>
    </p:spTree>
    <p:extLst>
      <p:ext uri="{BB962C8B-B14F-4D97-AF65-F5344CB8AC3E}">
        <p14:creationId xmlns:p14="http://schemas.microsoft.com/office/powerpoint/2010/main" val="3475729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6212" y="228600"/>
            <a:ext cx="10360501" cy="1143000"/>
          </a:xfrm>
        </p:spPr>
        <p:txBody>
          <a:bodyPr/>
          <a:lstStyle/>
          <a:p>
            <a:r>
              <a:rPr lang="en-US" dirty="0"/>
              <a:t>Multi-year contracts – According to CMS:</a:t>
            </a:r>
          </a:p>
        </p:txBody>
      </p:sp>
      <p:sp>
        <p:nvSpPr>
          <p:cNvPr id="3" name="Content Placeholder 2"/>
          <p:cNvSpPr>
            <a:spLocks noGrp="1"/>
          </p:cNvSpPr>
          <p:nvPr>
            <p:ph idx="1"/>
          </p:nvPr>
        </p:nvSpPr>
        <p:spPr>
          <a:xfrm>
            <a:off x="1522412" y="1143000"/>
            <a:ext cx="10360501" cy="5334000"/>
          </a:xfrm>
        </p:spPr>
        <p:txBody>
          <a:bodyPr/>
          <a:lstStyle/>
          <a:p>
            <a:r>
              <a:rPr lang="en-US" sz="2400" dirty="0"/>
              <a:t>This subpart implements 41 U.S.C. 3903 and 10 U.S.C. 2306b and provides policy and procedures for the use of multi-year contracting.</a:t>
            </a:r>
          </a:p>
          <a:p>
            <a:r>
              <a:rPr lang="en-US" sz="2400" dirty="0"/>
              <a:t>“Multi-year contract” means a contract for the purchase of supplies or services for more than 1, but not more than 5, program years. </a:t>
            </a:r>
          </a:p>
          <a:p>
            <a:r>
              <a:rPr lang="en-US" sz="2400" dirty="0"/>
              <a:t>A multi-year contract may provide that performance under the contract during the second and subsequent years of the contract is contingent upon the appropriation of funds, and (if it does so provide) may provide for a cancellation payment to be made to the contractor if appropriations are not made. </a:t>
            </a:r>
          </a:p>
          <a:p>
            <a:r>
              <a:rPr lang="en-US" sz="2400" dirty="0"/>
              <a:t>The key distinguishing difference between multi-year contracts and multiple year contracts is that multi-year contracts, defined in the statutes cited at 17.101, buy more than 1 year’s requirement (of a product or service) without establishing and having to exercise an option for each program year after the first.</a:t>
            </a:r>
          </a:p>
          <a:p>
            <a:endParaRPr lang="en-US" dirty="0"/>
          </a:p>
        </p:txBody>
      </p:sp>
    </p:spTree>
    <p:extLst>
      <p:ext uri="{BB962C8B-B14F-4D97-AF65-F5344CB8AC3E}">
        <p14:creationId xmlns:p14="http://schemas.microsoft.com/office/powerpoint/2010/main" val="3334563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 year contracts - continued</a:t>
            </a:r>
          </a:p>
        </p:txBody>
      </p:sp>
      <p:sp>
        <p:nvSpPr>
          <p:cNvPr id="3" name="Content Placeholder 2"/>
          <p:cNvSpPr>
            <a:spLocks noGrp="1"/>
          </p:cNvSpPr>
          <p:nvPr>
            <p:ph idx="1"/>
          </p:nvPr>
        </p:nvSpPr>
        <p:spPr>
          <a:xfrm>
            <a:off x="1446212" y="1371600"/>
            <a:ext cx="10360501" cy="5257800"/>
          </a:xfrm>
        </p:spPr>
        <p:txBody>
          <a:bodyPr/>
          <a:lstStyle/>
          <a:p>
            <a:r>
              <a:rPr lang="en-US" sz="2800" dirty="0"/>
              <a:t>17.104 General... (c) Agency funding of multi-year contracts shall conform to the policies in OMB Circulars A-11 (Preparation and Submission of Budget Estimates) and A-34 (Instructions on Budget Execution) and other applicable guidance regarding the funding of multi-year contracts. </a:t>
            </a:r>
          </a:p>
          <a:p>
            <a:r>
              <a:rPr lang="en-US" sz="2800" dirty="0"/>
              <a:t>As provided by that guidance, the funds obligated for multi-year contracts must be sufficient to cover any potential cancellation and/or termination costs; and multi-year contracts for the acquisition of fixed assets should be fully funded or funded in stages that are economically or programmatically viable.</a:t>
            </a:r>
          </a:p>
        </p:txBody>
      </p:sp>
    </p:spTree>
    <p:extLst>
      <p:ext uri="{BB962C8B-B14F-4D97-AF65-F5344CB8AC3E}">
        <p14:creationId xmlns:p14="http://schemas.microsoft.com/office/powerpoint/2010/main" val="1897392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8612" y="152400"/>
            <a:ext cx="10360501" cy="1143000"/>
          </a:xfrm>
        </p:spPr>
        <p:txBody>
          <a:bodyPr/>
          <a:lstStyle/>
          <a:p>
            <a:r>
              <a:rPr lang="en-US" dirty="0"/>
              <a:t>Governmental Immunity - defined</a:t>
            </a:r>
          </a:p>
        </p:txBody>
      </p:sp>
      <p:sp>
        <p:nvSpPr>
          <p:cNvPr id="3" name="Content Placeholder 2"/>
          <p:cNvSpPr>
            <a:spLocks noGrp="1"/>
          </p:cNvSpPr>
          <p:nvPr>
            <p:ph idx="1"/>
          </p:nvPr>
        </p:nvSpPr>
        <p:spPr>
          <a:xfrm>
            <a:off x="1598612" y="1143000"/>
            <a:ext cx="10360501" cy="5715000"/>
          </a:xfrm>
        </p:spPr>
        <p:txBody>
          <a:bodyPr/>
          <a:lstStyle/>
          <a:p>
            <a:r>
              <a:rPr lang="en-US" sz="2800" dirty="0"/>
              <a:t>Immunity for governmental agencies and individuals is a creature of statute in Michigan. The Governmental Tort Liability Act (GTLA) was enacted in 1986 and is set forth at MCL 691.1401, et. seq. The Act consists of general pronouncements of immunity, explicit exceptions, and definitional sections. With respect to governmental agencies, MCL 691.1407(1) states: “Except as otherwise provided in this act, a governmental agency is immune from tort liability if the governmental agency is engaged in the exercise or discharge of a governmental function.” The Michigan Supreme Court has observed that such immunity “is expressed in the broadest possible language.”</a:t>
            </a:r>
          </a:p>
        </p:txBody>
      </p:sp>
    </p:spTree>
    <p:extLst>
      <p:ext uri="{BB962C8B-B14F-4D97-AF65-F5344CB8AC3E}">
        <p14:creationId xmlns:p14="http://schemas.microsoft.com/office/powerpoint/2010/main" val="1164828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3810" y="228600"/>
            <a:ext cx="10360501" cy="1219200"/>
          </a:xfrm>
        </p:spPr>
        <p:txBody>
          <a:bodyPr/>
          <a:lstStyle/>
          <a:p>
            <a:r>
              <a:rPr lang="en-US" dirty="0"/>
              <a:t>Governmental Immunity – exceptions in MI</a:t>
            </a:r>
          </a:p>
        </p:txBody>
      </p:sp>
      <p:sp>
        <p:nvSpPr>
          <p:cNvPr id="3" name="Content Placeholder 2"/>
          <p:cNvSpPr>
            <a:spLocks noGrp="1"/>
          </p:cNvSpPr>
          <p:nvPr>
            <p:ph idx="1"/>
          </p:nvPr>
        </p:nvSpPr>
        <p:spPr>
          <a:xfrm>
            <a:off x="1370012" y="1371600"/>
            <a:ext cx="10360501" cy="5867400"/>
          </a:xfrm>
        </p:spPr>
        <p:txBody>
          <a:bodyPr/>
          <a:lstStyle/>
          <a:p>
            <a:r>
              <a:rPr lang="en-US" sz="2200" dirty="0"/>
              <a:t>The Act sets forth specific exceptions to immunity, which are to be narrowly construed pursuant to Supreme Court mandate.</a:t>
            </a:r>
            <a:r>
              <a:rPr lang="en-US" sz="2200" baseline="30000" dirty="0"/>
              <a:t>10 </a:t>
            </a:r>
            <a:r>
              <a:rPr lang="en-US" sz="2200" dirty="0"/>
              <a:t>These narrow exceptions involve: </a:t>
            </a:r>
          </a:p>
          <a:p>
            <a:r>
              <a:rPr lang="en-US" sz="2200" dirty="0"/>
              <a:t>(1) maintenance of public highways, MCL 691.1402;2 </a:t>
            </a:r>
          </a:p>
          <a:p>
            <a:r>
              <a:rPr lang="en-US" sz="2200" dirty="0"/>
              <a:t>(2) negligent operation of a government-owned motor vehicle, MCL 691.1405; </a:t>
            </a:r>
          </a:p>
          <a:p>
            <a:r>
              <a:rPr lang="en-US" sz="2200" dirty="0"/>
              <a:t>(3) public building defects, MCL 691.1406; </a:t>
            </a:r>
          </a:p>
          <a:p>
            <a:r>
              <a:rPr lang="en-US" sz="2200" dirty="0"/>
              <a:t>(4) performance of proprietary functions by government entities, MCL 691.1413; </a:t>
            </a:r>
          </a:p>
          <a:p>
            <a:r>
              <a:rPr lang="en-US" sz="2200" dirty="0"/>
              <a:t>(5) medical care or treatment provided to a patient, MCL 691.1407(4); and, </a:t>
            </a:r>
          </a:p>
          <a:p>
            <a:r>
              <a:rPr lang="en-US" sz="2200" dirty="0"/>
              <a:t>(6) sewage disposal system events, MCL 691.1417. </a:t>
            </a:r>
          </a:p>
          <a:p>
            <a:pPr marL="0" indent="0">
              <a:buNone/>
            </a:pPr>
            <a:endParaRPr lang="en-US" sz="2200" dirty="0"/>
          </a:p>
          <a:p>
            <a:pPr marL="0" indent="0">
              <a:buNone/>
            </a:pPr>
            <a:r>
              <a:rPr lang="en-US" sz="2200" dirty="0"/>
              <a:t>Other than the medical care or treatment exception, these apply only to governmental agencies and not individuals. </a:t>
            </a:r>
          </a:p>
        </p:txBody>
      </p:sp>
    </p:spTree>
    <p:extLst>
      <p:ext uri="{BB962C8B-B14F-4D97-AF65-F5344CB8AC3E}">
        <p14:creationId xmlns:p14="http://schemas.microsoft.com/office/powerpoint/2010/main" val="3714703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is Governmental Immunity Important?	</a:t>
            </a:r>
          </a:p>
        </p:txBody>
      </p:sp>
      <p:sp>
        <p:nvSpPr>
          <p:cNvPr id="3" name="Content Placeholder 2"/>
          <p:cNvSpPr>
            <a:spLocks noGrp="1"/>
          </p:cNvSpPr>
          <p:nvPr>
            <p:ph idx="1"/>
          </p:nvPr>
        </p:nvSpPr>
        <p:spPr/>
        <p:txBody>
          <a:bodyPr/>
          <a:lstStyle/>
          <a:p>
            <a:r>
              <a:rPr lang="en-US" sz="2800" dirty="0"/>
              <a:t>We are more likely to take risks and serve persons at a higher risk due to protections of governmental immunity</a:t>
            </a:r>
          </a:p>
          <a:p>
            <a:r>
              <a:rPr lang="en-US" sz="2800" dirty="0"/>
              <a:t>Protects the organization and staff from frivolous lawsuits </a:t>
            </a:r>
          </a:p>
          <a:p>
            <a:r>
              <a:rPr lang="en-US" sz="2800" dirty="0"/>
              <a:t>Provides protection in contractual liability to the CMHSP.</a:t>
            </a:r>
          </a:p>
          <a:p>
            <a:r>
              <a:rPr lang="en-US" sz="2800" dirty="0"/>
              <a:t>Should have a statement that the organization is not waiving governmental immunity and that nothing in the contract should be construed as such</a:t>
            </a:r>
          </a:p>
          <a:p>
            <a:endParaRPr lang="en-US" dirty="0"/>
          </a:p>
        </p:txBody>
      </p:sp>
    </p:spTree>
    <p:extLst>
      <p:ext uri="{BB962C8B-B14F-4D97-AF65-F5344CB8AC3E}">
        <p14:creationId xmlns:p14="http://schemas.microsoft.com/office/powerpoint/2010/main" val="2829002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Medical Treatment Exception</a:t>
            </a:r>
          </a:p>
        </p:txBody>
      </p:sp>
      <p:sp>
        <p:nvSpPr>
          <p:cNvPr id="3" name="Content Placeholder 2"/>
          <p:cNvSpPr>
            <a:spLocks noGrp="1"/>
          </p:cNvSpPr>
          <p:nvPr>
            <p:ph idx="1"/>
          </p:nvPr>
        </p:nvSpPr>
        <p:spPr/>
        <p:txBody>
          <a:bodyPr/>
          <a:lstStyle/>
          <a:p>
            <a:r>
              <a:rPr lang="en-US" sz="2400" dirty="0"/>
              <a:t>The Medical Care or Treatment Exception </a:t>
            </a:r>
          </a:p>
          <a:p>
            <a:r>
              <a:rPr lang="en-US" sz="2400" dirty="0"/>
              <a:t>The GTLA does not grant immunity to a governmental agency, employee, or agent for the provision of medical care or treatment to a patient, unless such medical care or treatment is provided in a hospital owned or operated by the department of community health or the department of corrections. </a:t>
            </a:r>
            <a:r>
              <a:rPr lang="en-US" sz="2400" baseline="30000" dirty="0"/>
              <a:t> </a:t>
            </a:r>
            <a:r>
              <a:rPr lang="en-US" sz="2400" dirty="0"/>
              <a:t>However, care or treatment provided by an uncompensated search and rescue operation medical assistant or tactical operation medical assistant is not subject to the exception.</a:t>
            </a:r>
            <a:r>
              <a:rPr lang="en-US" sz="2400" baseline="30000" dirty="0"/>
              <a:t> </a:t>
            </a:r>
            <a:r>
              <a:rPr lang="en-US" sz="2400" dirty="0"/>
              <a:t>This exception has been held to apply to county jail deputies and nurses, as well as community mental health agencies and social workers.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61412" y="228600"/>
            <a:ext cx="2134637" cy="1724025"/>
          </a:xfrm>
          <a:prstGeom prst="rect">
            <a:avLst/>
          </a:prstGeom>
        </p:spPr>
      </p:pic>
    </p:spTree>
    <p:extLst>
      <p:ext uri="{BB962C8B-B14F-4D97-AF65-F5344CB8AC3E}">
        <p14:creationId xmlns:p14="http://schemas.microsoft.com/office/powerpoint/2010/main" val="380769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2412" y="304800"/>
            <a:ext cx="10360501" cy="1143000"/>
          </a:xfrm>
        </p:spPr>
        <p:txBody>
          <a:bodyPr/>
          <a:lstStyle/>
          <a:p>
            <a:r>
              <a:rPr lang="en-US" dirty="0"/>
              <a:t>Individual immunity - negligence</a:t>
            </a:r>
          </a:p>
        </p:txBody>
      </p:sp>
      <p:sp>
        <p:nvSpPr>
          <p:cNvPr id="3" name="Content Placeholder 2"/>
          <p:cNvSpPr>
            <a:spLocks noGrp="1"/>
          </p:cNvSpPr>
          <p:nvPr>
            <p:ph idx="1"/>
          </p:nvPr>
        </p:nvSpPr>
        <p:spPr>
          <a:xfrm>
            <a:off x="1563810" y="1295400"/>
            <a:ext cx="10360501" cy="5257800"/>
          </a:xfrm>
        </p:spPr>
        <p:txBody>
          <a:bodyPr/>
          <a:lstStyle/>
          <a:p>
            <a:r>
              <a:rPr lang="en-US" sz="2400" dirty="0"/>
              <a:t>An individual is immune from a negligence claim where </a:t>
            </a:r>
          </a:p>
          <a:p>
            <a:r>
              <a:rPr lang="en-US" sz="2400" dirty="0"/>
              <a:t>(1) he is acting or reasonably believes he is acting within the scope of his authority; </a:t>
            </a:r>
          </a:p>
          <a:p>
            <a:r>
              <a:rPr lang="en-US" sz="2400" dirty="0"/>
              <a:t>(2) the governmental agency is engaged in the exercise or discharge of a governmental function; and, </a:t>
            </a:r>
          </a:p>
          <a:p>
            <a:r>
              <a:rPr lang="en-US" sz="2400" dirty="0"/>
              <a:t>(3) the individual’s conduct does not amount to gross negligence that is the proximate cause of the injury or damage.</a:t>
            </a:r>
            <a:r>
              <a:rPr lang="en-US" sz="2400" baseline="30000" dirty="0"/>
              <a:t> </a:t>
            </a:r>
            <a:r>
              <a:rPr lang="en-US" sz="2400" dirty="0"/>
              <a:t> “Gross negligence” is defined as “conduct so reckless as to demonstrate a substantial lack of concern for whether an injury results.”</a:t>
            </a:r>
            <a:r>
              <a:rPr lang="en-US" sz="2400" baseline="30000" dirty="0"/>
              <a:t>  </a:t>
            </a:r>
            <a:r>
              <a:rPr lang="en-US" sz="2400" dirty="0"/>
              <a:t>This immunity applies to officers and employees of a governmental agency, volunteers acting on behalf of a governmental agency, and each member of a board, council, commission, or statutorily created task force of a governmental agency.</a:t>
            </a:r>
            <a:r>
              <a:rPr lang="en-US" sz="2400" baseline="30000" dirty="0"/>
              <a:t> </a:t>
            </a:r>
            <a:r>
              <a:rPr lang="en-US" sz="2400" dirty="0"/>
              <a:t>Such immunity extends to personal and property damages.</a:t>
            </a:r>
          </a:p>
        </p:txBody>
      </p:sp>
    </p:spTree>
    <p:extLst>
      <p:ext uri="{BB962C8B-B14F-4D97-AF65-F5344CB8AC3E}">
        <p14:creationId xmlns:p14="http://schemas.microsoft.com/office/powerpoint/2010/main" val="9960427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Immunity applies:</a:t>
            </a:r>
          </a:p>
        </p:txBody>
      </p:sp>
      <p:sp>
        <p:nvSpPr>
          <p:cNvPr id="3" name="Content Placeholder 2"/>
          <p:cNvSpPr>
            <a:spLocks noGrp="1"/>
          </p:cNvSpPr>
          <p:nvPr>
            <p:ph idx="1"/>
          </p:nvPr>
        </p:nvSpPr>
        <p:spPr/>
        <p:txBody>
          <a:bodyPr/>
          <a:lstStyle/>
          <a:p>
            <a:r>
              <a:rPr lang="en-US" sz="2400" dirty="0"/>
              <a:t>(a) The acts were undertaken during the course of employment and the employee was acting, or reasonably believed that he was acting, within the scope of his authority, </a:t>
            </a:r>
          </a:p>
          <a:p>
            <a:r>
              <a:rPr lang="en-US" sz="2400" dirty="0"/>
              <a:t>(b) the acts were undertaken in good faith, or were not undertaken with malice, and </a:t>
            </a:r>
          </a:p>
          <a:p>
            <a:r>
              <a:rPr lang="en-US" sz="2400" dirty="0"/>
              <a:t>(c) the acts were discretionary, as opposed to ministerial. </a:t>
            </a:r>
          </a:p>
          <a:p>
            <a:r>
              <a:rPr lang="en-US" sz="2400" dirty="0"/>
              <a:t>Reckless or malicious conduct can demonstrate a lack of good faith.</a:t>
            </a:r>
            <a:r>
              <a:rPr lang="en-US" sz="2400" baseline="30000" dirty="0"/>
              <a:t> </a:t>
            </a:r>
            <a:r>
              <a:rPr lang="en-US" sz="2400" dirty="0"/>
              <a:t> Unlike ministerial acts, discretionary acts require personal deliberation, decision, and judgment.</a:t>
            </a:r>
            <a:r>
              <a:rPr lang="en-US" sz="2400" baseline="30000" dirty="0"/>
              <a:t> </a:t>
            </a:r>
            <a:r>
              <a:rPr lang="en-US" sz="2400" dirty="0"/>
              <a:t> </a:t>
            </a:r>
            <a:r>
              <a:rPr lang="en-US" sz="2400" baseline="30000" dirty="0"/>
              <a:t> </a:t>
            </a:r>
            <a:r>
              <a:rPr lang="en-US" sz="2400" dirty="0"/>
              <a:t>Violations of internal policies can cast conduct as ministerial.</a:t>
            </a:r>
          </a:p>
        </p:txBody>
      </p:sp>
    </p:spTree>
    <p:extLst>
      <p:ext uri="{BB962C8B-B14F-4D97-AF65-F5344CB8AC3E}">
        <p14:creationId xmlns:p14="http://schemas.microsoft.com/office/powerpoint/2010/main" val="2912209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Immunity and Contracts	</a:t>
            </a:r>
          </a:p>
        </p:txBody>
      </p:sp>
      <p:sp>
        <p:nvSpPr>
          <p:cNvPr id="3" name="Content Placeholder 2"/>
          <p:cNvSpPr>
            <a:spLocks noGrp="1"/>
          </p:cNvSpPr>
          <p:nvPr>
            <p:ph idx="1"/>
          </p:nvPr>
        </p:nvSpPr>
        <p:spPr>
          <a:xfrm>
            <a:off x="1563810" y="1295400"/>
            <a:ext cx="10360501" cy="5181600"/>
          </a:xfrm>
        </p:spPr>
        <p:txBody>
          <a:bodyPr/>
          <a:lstStyle/>
          <a:p>
            <a:r>
              <a:rPr lang="en-US" dirty="0"/>
              <a:t>CMHSP’s have governmental immunity in contract relationships as both a purchaser and a provider</a:t>
            </a:r>
          </a:p>
          <a:p>
            <a:r>
              <a:rPr lang="en-US" dirty="0"/>
              <a:t>Governmental immunity can not be transferred to another entity</a:t>
            </a:r>
          </a:p>
          <a:p>
            <a:r>
              <a:rPr lang="en-US" dirty="0"/>
              <a:t>Liability language can not “indemnify” another non-governmental organization</a:t>
            </a:r>
          </a:p>
          <a:p>
            <a:r>
              <a:rPr lang="en-US" dirty="0"/>
              <a:t>You can not hold someone “harmless”.</a:t>
            </a:r>
          </a:p>
          <a:p>
            <a:r>
              <a:rPr lang="en-US" dirty="0"/>
              <a:t>You can not use immunity to nullify or void a valid contract</a:t>
            </a:r>
          </a:p>
        </p:txBody>
      </p:sp>
    </p:spTree>
    <p:extLst>
      <p:ext uri="{BB962C8B-B14F-4D97-AF65-F5344CB8AC3E}">
        <p14:creationId xmlns:p14="http://schemas.microsoft.com/office/powerpoint/2010/main" val="148350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Provider Network	</a:t>
            </a:r>
          </a:p>
        </p:txBody>
      </p:sp>
      <p:sp>
        <p:nvSpPr>
          <p:cNvPr id="3" name="Content Placeholder 2"/>
          <p:cNvSpPr>
            <a:spLocks noGrp="1"/>
          </p:cNvSpPr>
          <p:nvPr>
            <p:ph idx="1"/>
          </p:nvPr>
        </p:nvSpPr>
        <p:spPr>
          <a:xfrm>
            <a:off x="1370012" y="1371600"/>
            <a:ext cx="10360501" cy="5105400"/>
          </a:xfrm>
        </p:spPr>
        <p:txBody>
          <a:bodyPr/>
          <a:lstStyle/>
          <a:p>
            <a:r>
              <a:rPr lang="en-US" sz="2400" dirty="0"/>
              <a:t>CMHSP responsible for maintaining and continually evaluating an effective provider network</a:t>
            </a:r>
          </a:p>
          <a:p>
            <a:r>
              <a:rPr lang="en-US" sz="2400" dirty="0"/>
              <a:t>CMHSP’s must:</a:t>
            </a:r>
          </a:p>
          <a:p>
            <a:pPr lvl="1"/>
            <a:r>
              <a:rPr lang="en-US" sz="2400" dirty="0"/>
              <a:t>Maintain means of communicating and providing info on changes in policies and procedures to providers</a:t>
            </a:r>
          </a:p>
          <a:p>
            <a:pPr lvl="1"/>
            <a:r>
              <a:rPr lang="en-US" sz="2400" dirty="0"/>
              <a:t>Have clear written mechanisms to address provider grievances and complaints, as well as an appeal system to revolve disputes.</a:t>
            </a:r>
          </a:p>
          <a:p>
            <a:pPr lvl="1"/>
            <a:r>
              <a:rPr lang="en-US" sz="2400" dirty="0"/>
              <a:t>Provide CMHSP’s prior authorization policies to the provider when they join the network</a:t>
            </a:r>
          </a:p>
          <a:p>
            <a:pPr lvl="1"/>
            <a:r>
              <a:rPr lang="en-US" sz="2400" dirty="0"/>
              <a:t>Notify MDHHS within 7 days of any changes to the Provider Network System that will negatively affect access to care (may be grounds for sanctions)</a:t>
            </a:r>
          </a:p>
        </p:txBody>
      </p:sp>
    </p:spTree>
    <p:extLst>
      <p:ext uri="{BB962C8B-B14F-4D97-AF65-F5344CB8AC3E}">
        <p14:creationId xmlns:p14="http://schemas.microsoft.com/office/powerpoint/2010/main" val="3387831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Certification</a:t>
            </a:r>
          </a:p>
        </p:txBody>
      </p:sp>
      <p:sp>
        <p:nvSpPr>
          <p:cNvPr id="3" name="Content Placeholder 2"/>
          <p:cNvSpPr>
            <a:spLocks noGrp="1"/>
          </p:cNvSpPr>
          <p:nvPr>
            <p:ph idx="1"/>
          </p:nvPr>
        </p:nvSpPr>
        <p:spPr>
          <a:xfrm>
            <a:off x="1563810" y="1371600"/>
            <a:ext cx="10360501" cy="5105400"/>
          </a:xfrm>
        </p:spPr>
        <p:txBody>
          <a:bodyPr/>
          <a:lstStyle/>
          <a:p>
            <a:r>
              <a:rPr lang="en-US" sz="2800" dirty="0"/>
              <a:t>Section 330.1232 of the MHC establishes standards for certification of CMHSP’s</a:t>
            </a:r>
          </a:p>
          <a:p>
            <a:r>
              <a:rPr lang="en-US" sz="2800" dirty="0"/>
              <a:t>Includes standards on governance, resource management, QI, delivery and safety management.</a:t>
            </a:r>
          </a:p>
          <a:p>
            <a:r>
              <a:rPr lang="en-US" sz="2800" dirty="0"/>
              <a:t>Requires a 3 year ORR review</a:t>
            </a:r>
          </a:p>
          <a:p>
            <a:r>
              <a:rPr lang="en-US" sz="2800" dirty="0"/>
              <a:t>MDHHS may waive certification review in whole or part if there is National Accreditation</a:t>
            </a:r>
          </a:p>
          <a:p>
            <a:r>
              <a:rPr lang="en-US" sz="2800" dirty="0"/>
              <a:t>Can also deny certification </a:t>
            </a:r>
          </a:p>
          <a:p>
            <a:r>
              <a:rPr lang="en-US" sz="2800" dirty="0"/>
              <a:t>Essentially can eliminate your ability to be a CMHSP</a:t>
            </a:r>
          </a:p>
          <a:p>
            <a:r>
              <a:rPr lang="en-US" sz="2800" dirty="0"/>
              <a:t>Does not apply to SUD services and contractors</a:t>
            </a:r>
          </a:p>
          <a:p>
            <a:pPr marL="0" indent="0">
              <a:buNone/>
            </a:pPr>
            <a:endParaRPr lang="en-US" sz="2800" dirty="0"/>
          </a:p>
        </p:txBody>
      </p:sp>
    </p:spTree>
    <p:extLst>
      <p:ext uri="{BB962C8B-B14F-4D97-AF65-F5344CB8AC3E}">
        <p14:creationId xmlns:p14="http://schemas.microsoft.com/office/powerpoint/2010/main" val="1521156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Provider network - continued</a:t>
            </a:r>
          </a:p>
        </p:txBody>
      </p:sp>
      <p:sp>
        <p:nvSpPr>
          <p:cNvPr id="3" name="Content Placeholder 2"/>
          <p:cNvSpPr>
            <a:spLocks noGrp="1"/>
          </p:cNvSpPr>
          <p:nvPr>
            <p:ph idx="1"/>
          </p:nvPr>
        </p:nvSpPr>
        <p:spPr/>
        <p:txBody>
          <a:bodyPr/>
          <a:lstStyle/>
          <a:p>
            <a:r>
              <a:rPr lang="en-US" dirty="0"/>
              <a:t>CMHSP’s must:</a:t>
            </a:r>
          </a:p>
          <a:p>
            <a:pPr lvl="1"/>
            <a:r>
              <a:rPr lang="en-US" dirty="0"/>
              <a:t>Assure network providers do not segregate recipients in any way from other people receiving their services</a:t>
            </a:r>
          </a:p>
          <a:p>
            <a:pPr lvl="1"/>
            <a:r>
              <a:rPr lang="en-US" dirty="0"/>
              <a:t>Assure HIPAA compliant access to information about persons receiving services in contractual residential settings by people who are trained and working under Dignified Lifestyles Community Connections</a:t>
            </a:r>
          </a:p>
        </p:txBody>
      </p:sp>
    </p:spTree>
    <p:extLst>
      <p:ext uri="{BB962C8B-B14F-4D97-AF65-F5344CB8AC3E}">
        <p14:creationId xmlns:p14="http://schemas.microsoft.com/office/powerpoint/2010/main" val="1132874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Provider contracts – requirements continued</a:t>
            </a:r>
          </a:p>
        </p:txBody>
      </p:sp>
      <p:sp>
        <p:nvSpPr>
          <p:cNvPr id="3" name="Content Placeholder 2"/>
          <p:cNvSpPr>
            <a:spLocks noGrp="1"/>
          </p:cNvSpPr>
          <p:nvPr>
            <p:ph idx="1"/>
          </p:nvPr>
        </p:nvSpPr>
        <p:spPr>
          <a:xfrm>
            <a:off x="1563810" y="1600200"/>
            <a:ext cx="10360501" cy="4495800"/>
          </a:xfrm>
        </p:spPr>
        <p:txBody>
          <a:bodyPr/>
          <a:lstStyle/>
          <a:p>
            <a:r>
              <a:rPr lang="en-US" sz="2800" dirty="0"/>
              <a:t>Need to ensure that MDHHS is not a party to the contract or employer/employee relationship with the sub-contractor</a:t>
            </a:r>
          </a:p>
          <a:p>
            <a:r>
              <a:rPr lang="en-US" sz="2800" dirty="0"/>
              <a:t>Sub-contracts must be in compliance with the State of Michigan statutes, and fulfill the requirements of the MDHHS General Fund contract</a:t>
            </a:r>
          </a:p>
          <a:p>
            <a:r>
              <a:rPr lang="en-US" sz="2800" dirty="0"/>
              <a:t>Contracts with financial incentives, bonus, withhold, etc. must include provisions that protect recipients from inappropriate limitation or withholding of required services.</a:t>
            </a:r>
          </a:p>
        </p:txBody>
      </p:sp>
    </p:spTree>
    <p:extLst>
      <p:ext uri="{BB962C8B-B14F-4D97-AF65-F5344CB8AC3E}">
        <p14:creationId xmlns:p14="http://schemas.microsoft.com/office/powerpoint/2010/main" val="3372816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3810" y="304800"/>
            <a:ext cx="10360501" cy="1066800"/>
          </a:xfrm>
        </p:spPr>
        <p:txBody>
          <a:bodyPr/>
          <a:lstStyle/>
          <a:p>
            <a:r>
              <a:rPr lang="en-US" dirty="0"/>
              <a:t>With regards to Assurances  (Section 15)</a:t>
            </a:r>
          </a:p>
        </p:txBody>
      </p:sp>
      <p:sp>
        <p:nvSpPr>
          <p:cNvPr id="3" name="Content Placeholder 2"/>
          <p:cNvSpPr>
            <a:spLocks noGrp="1"/>
          </p:cNvSpPr>
          <p:nvPr>
            <p:ph idx="1"/>
          </p:nvPr>
        </p:nvSpPr>
        <p:spPr>
          <a:xfrm>
            <a:off x="1563810" y="1524000"/>
            <a:ext cx="10360501" cy="5029200"/>
          </a:xfrm>
        </p:spPr>
        <p:txBody>
          <a:bodyPr/>
          <a:lstStyle/>
          <a:p>
            <a:r>
              <a:rPr lang="en-US" dirty="0"/>
              <a:t>All subcontracts must certify compliance with:</a:t>
            </a:r>
          </a:p>
          <a:p>
            <a:pPr lvl="1"/>
            <a:r>
              <a:rPr lang="en-US" dirty="0"/>
              <a:t>Anti-Lobbying Act</a:t>
            </a:r>
          </a:p>
          <a:p>
            <a:pPr lvl="1"/>
            <a:r>
              <a:rPr lang="en-US" dirty="0"/>
              <a:t>Non-Discrimination</a:t>
            </a:r>
          </a:p>
          <a:p>
            <a:pPr lvl="1"/>
            <a:r>
              <a:rPr lang="en-US" dirty="0"/>
              <a:t>Have language prohibiting discrimination against minority owned, women owned, and handicapper owned businesses.</a:t>
            </a:r>
          </a:p>
          <a:p>
            <a:pPr lvl="1"/>
            <a:r>
              <a:rPr lang="en-US" dirty="0"/>
              <a:t>Pro-children Act (federal requirement – no smoking)</a:t>
            </a:r>
          </a:p>
          <a:p>
            <a:pPr lvl="1"/>
            <a:r>
              <a:rPr lang="en-US" dirty="0"/>
              <a:t>Hatch Act</a:t>
            </a:r>
          </a:p>
          <a:p>
            <a:pPr lvl="1"/>
            <a:r>
              <a:rPr lang="en-US" dirty="0"/>
              <a:t>HIPAA</a:t>
            </a:r>
          </a:p>
          <a:p>
            <a:pPr lvl="1"/>
            <a:r>
              <a:rPr lang="en-US" dirty="0"/>
              <a:t>Limited English Proficiency</a:t>
            </a:r>
          </a:p>
        </p:txBody>
      </p:sp>
    </p:spTree>
    <p:extLst>
      <p:ext uri="{BB962C8B-B14F-4D97-AF65-F5344CB8AC3E}">
        <p14:creationId xmlns:p14="http://schemas.microsoft.com/office/powerpoint/2010/main" val="2202493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Also must ensure:</a:t>
            </a:r>
          </a:p>
        </p:txBody>
      </p:sp>
      <p:sp>
        <p:nvSpPr>
          <p:cNvPr id="3" name="Content Placeholder 2"/>
          <p:cNvSpPr>
            <a:spLocks noGrp="1"/>
          </p:cNvSpPr>
          <p:nvPr>
            <p:ph idx="1"/>
          </p:nvPr>
        </p:nvSpPr>
        <p:spPr>
          <a:xfrm>
            <a:off x="1522412" y="1447800"/>
            <a:ext cx="10360501" cy="4953000"/>
          </a:xfrm>
        </p:spPr>
        <p:txBody>
          <a:bodyPr/>
          <a:lstStyle/>
          <a:p>
            <a:r>
              <a:rPr lang="en-US" sz="2400" dirty="0"/>
              <a:t> </a:t>
            </a:r>
            <a:r>
              <a:rPr lang="en-US" sz="2400" b="1" dirty="0"/>
              <a:t>(1.)</a:t>
            </a:r>
            <a:r>
              <a:rPr lang="en-US" sz="2400" dirty="0"/>
              <a:t>  The Provider and its principals are not presently debarred, suspended, proposed from debarment, declared ineligible, or voluntarily excluded from covered transactions by any State and/or federal Department or Agency. </a:t>
            </a:r>
          </a:p>
          <a:p>
            <a:r>
              <a:rPr lang="en-US" sz="2400" dirty="0"/>
              <a:t>    </a:t>
            </a:r>
            <a:r>
              <a:rPr lang="en-US" sz="2400" b="1" dirty="0"/>
              <a:t>(2.)</a:t>
            </a:r>
            <a:r>
              <a:rPr lang="en-US" sz="2400" dirty="0"/>
              <a:t>  The Provider and its principals have not within a three (3) year period preceding this Agreement been convicted of or had a civil judgment rendered against them for commission of fraud or a criminal offense in connection with obtaining, attempting to obtain, or performing a public (federal, State, or local) transaction or contract under a public transaction, violation of federal or State antitrust statutes or commission of embezzlement, theft, forgery, bribery, falsification or destruction of records, making false statements, or receiving stolen property.</a:t>
            </a:r>
          </a:p>
        </p:txBody>
      </p:sp>
    </p:spTree>
    <p:extLst>
      <p:ext uri="{BB962C8B-B14F-4D97-AF65-F5344CB8AC3E}">
        <p14:creationId xmlns:p14="http://schemas.microsoft.com/office/powerpoint/2010/main" val="3100072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US" dirty="0"/>
            </a:br>
            <a:r>
              <a:rPr lang="en-US" dirty="0"/>
              <a:t>Debarment and suspension….continued</a:t>
            </a:r>
          </a:p>
        </p:txBody>
      </p:sp>
      <p:sp>
        <p:nvSpPr>
          <p:cNvPr id="3" name="Content Placeholder 2"/>
          <p:cNvSpPr>
            <a:spLocks noGrp="1"/>
          </p:cNvSpPr>
          <p:nvPr>
            <p:ph idx="1"/>
          </p:nvPr>
        </p:nvSpPr>
        <p:spPr>
          <a:xfrm>
            <a:off x="1563810" y="1981200"/>
            <a:ext cx="10360501" cy="5105400"/>
          </a:xfrm>
        </p:spPr>
        <p:txBody>
          <a:bodyPr/>
          <a:lstStyle/>
          <a:p>
            <a:r>
              <a:rPr lang="en-US" sz="2800" b="1" dirty="0"/>
              <a:t>(3.)</a:t>
            </a:r>
            <a:r>
              <a:rPr lang="en-US" sz="2800" dirty="0"/>
              <a:t>  The Provider and its principals are not presently indicted for or otherwise criminally or civilly charged by a government entity (federal, State, or local) with commission of any of the offenses enumerated in the above-cited subsection C.(2.) of this Section; and,</a:t>
            </a:r>
          </a:p>
          <a:p>
            <a:r>
              <a:rPr lang="en-US" sz="2800" dirty="0"/>
              <a:t>     </a:t>
            </a:r>
            <a:r>
              <a:rPr lang="en-US" sz="2800" b="1" dirty="0"/>
              <a:t>(4.)</a:t>
            </a:r>
            <a:r>
              <a:rPr lang="en-US" sz="2800" dirty="0"/>
              <a:t>  The Provider and its principals have not within a three (3) year period preceding the commencement of this Agreement had one (1) or more public (federal, State, or local) transactions terminated for cause or default.</a:t>
            </a:r>
          </a:p>
        </p:txBody>
      </p:sp>
    </p:spTree>
    <p:extLst>
      <p:ext uri="{BB962C8B-B14F-4D97-AF65-F5344CB8AC3E}">
        <p14:creationId xmlns:p14="http://schemas.microsoft.com/office/powerpoint/2010/main" val="23662182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Sub-contracts are required to address:	</a:t>
            </a:r>
          </a:p>
        </p:txBody>
      </p:sp>
      <p:sp>
        <p:nvSpPr>
          <p:cNvPr id="3" name="Content Placeholder 2"/>
          <p:cNvSpPr>
            <a:spLocks noGrp="1"/>
          </p:cNvSpPr>
          <p:nvPr>
            <p:ph idx="1"/>
          </p:nvPr>
        </p:nvSpPr>
        <p:spPr>
          <a:xfrm>
            <a:off x="1522412" y="1524000"/>
            <a:ext cx="10360501" cy="4876800"/>
          </a:xfrm>
        </p:spPr>
        <p:txBody>
          <a:bodyPr/>
          <a:lstStyle/>
          <a:p>
            <a:r>
              <a:rPr lang="en-US" dirty="0"/>
              <a:t>Duty to treat and accept referrals</a:t>
            </a:r>
          </a:p>
          <a:p>
            <a:r>
              <a:rPr lang="en-US" dirty="0"/>
              <a:t>Prior authorization requirements</a:t>
            </a:r>
          </a:p>
          <a:p>
            <a:r>
              <a:rPr lang="en-US" dirty="0"/>
              <a:t>Access standards and treatment time lines</a:t>
            </a:r>
          </a:p>
          <a:p>
            <a:r>
              <a:rPr lang="en-US" dirty="0"/>
              <a:t>Relationship with other providers</a:t>
            </a:r>
          </a:p>
          <a:p>
            <a:r>
              <a:rPr lang="en-US" dirty="0"/>
              <a:t>Reporting requirements and time frames</a:t>
            </a:r>
          </a:p>
          <a:p>
            <a:r>
              <a:rPr lang="en-US" dirty="0"/>
              <a:t>QA/QI systems</a:t>
            </a:r>
          </a:p>
          <a:p>
            <a:r>
              <a:rPr lang="en-US" dirty="0"/>
              <a:t>Payment arrangements (including coordination of benefits, ability to pay, etc.) and solvency</a:t>
            </a:r>
          </a:p>
        </p:txBody>
      </p:sp>
    </p:spTree>
    <p:extLst>
      <p:ext uri="{BB962C8B-B14F-4D97-AF65-F5344CB8AC3E}">
        <p14:creationId xmlns:p14="http://schemas.microsoft.com/office/powerpoint/2010/main" val="26146490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Sub-contract requirements - continued</a:t>
            </a:r>
          </a:p>
        </p:txBody>
      </p:sp>
      <p:sp>
        <p:nvSpPr>
          <p:cNvPr id="3" name="Content Placeholder 2"/>
          <p:cNvSpPr>
            <a:spLocks noGrp="1"/>
          </p:cNvSpPr>
          <p:nvPr>
            <p:ph idx="1"/>
          </p:nvPr>
        </p:nvSpPr>
        <p:spPr>
          <a:xfrm>
            <a:off x="1563810" y="1524000"/>
            <a:ext cx="10360501" cy="4953000"/>
          </a:xfrm>
        </p:spPr>
        <p:txBody>
          <a:bodyPr/>
          <a:lstStyle/>
          <a:p>
            <a:r>
              <a:rPr lang="en-US" sz="2800" dirty="0"/>
              <a:t>Financing conditions consistent with the contract</a:t>
            </a:r>
          </a:p>
          <a:p>
            <a:r>
              <a:rPr lang="en-US" sz="2800" dirty="0"/>
              <a:t>Anti-delegation clause</a:t>
            </a:r>
          </a:p>
          <a:p>
            <a:r>
              <a:rPr lang="en-US" sz="2800" dirty="0"/>
              <a:t>Compliance with Office of Civil Rights – Limited English Proficiency (LEP)</a:t>
            </a:r>
          </a:p>
          <a:p>
            <a:r>
              <a:rPr lang="en-US" sz="2800" dirty="0"/>
              <a:t>Require provider to cooperate with CMHSP’s quality improvement and utilization review activities</a:t>
            </a:r>
          </a:p>
          <a:p>
            <a:r>
              <a:rPr lang="en-US" sz="2800" dirty="0"/>
              <a:t>Include provisions for immediate transfer of recipients for health and safety reasons</a:t>
            </a:r>
          </a:p>
          <a:p>
            <a:r>
              <a:rPr lang="en-US" sz="2800" dirty="0"/>
              <a:t>Require providers to meet accessibility standards</a:t>
            </a:r>
          </a:p>
        </p:txBody>
      </p:sp>
    </p:spTree>
    <p:extLst>
      <p:ext uri="{BB962C8B-B14F-4D97-AF65-F5344CB8AC3E}">
        <p14:creationId xmlns:p14="http://schemas.microsoft.com/office/powerpoint/2010/main" val="322317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Staff training/reciprocity	</a:t>
            </a:r>
          </a:p>
        </p:txBody>
      </p:sp>
      <p:sp>
        <p:nvSpPr>
          <p:cNvPr id="3" name="Content Placeholder 2"/>
          <p:cNvSpPr>
            <a:spLocks noGrp="1"/>
          </p:cNvSpPr>
          <p:nvPr>
            <p:ph idx="1"/>
          </p:nvPr>
        </p:nvSpPr>
        <p:spPr>
          <a:xfrm>
            <a:off x="1563810" y="1524000"/>
            <a:ext cx="10360501" cy="5029200"/>
          </a:xfrm>
        </p:spPr>
        <p:txBody>
          <a:bodyPr/>
          <a:lstStyle/>
          <a:p>
            <a:r>
              <a:rPr lang="en-US" dirty="0"/>
              <a:t>CMHSP’s shall accept staff training provided by other CMHSPs/provider networks when:</a:t>
            </a:r>
          </a:p>
          <a:p>
            <a:pPr lvl="1"/>
            <a:r>
              <a:rPr lang="en-US" dirty="0"/>
              <a:t>Training is substantially similar to their own training</a:t>
            </a:r>
          </a:p>
          <a:p>
            <a:pPr lvl="1"/>
            <a:r>
              <a:rPr lang="en-US" dirty="0"/>
              <a:t>Training can be verified</a:t>
            </a:r>
          </a:p>
          <a:p>
            <a:pPr marL="457200" lvl="1" indent="-457200">
              <a:buClr>
                <a:schemeClr val="accent1"/>
              </a:buClr>
              <a:buFont typeface="Wingdings" panose="05000000000000000000" pitchFamily="2" charset="2"/>
              <a:buChar char="§"/>
            </a:pPr>
            <a:r>
              <a:rPr lang="en-US" sz="3200" dirty="0"/>
              <a:t>Applicable to any staff training area.  Includes abuse and neglect, Person-centered planning, HIPAA and certificates earned from specific clinical training in evidence based practices such as ACT, DBT, PMTO, FPE and motivational interviewing.</a:t>
            </a:r>
          </a:p>
        </p:txBody>
      </p:sp>
    </p:spTree>
    <p:extLst>
      <p:ext uri="{BB962C8B-B14F-4D97-AF65-F5344CB8AC3E}">
        <p14:creationId xmlns:p14="http://schemas.microsoft.com/office/powerpoint/2010/main" val="32475457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Credentialing</a:t>
            </a:r>
          </a:p>
        </p:txBody>
      </p:sp>
      <p:sp>
        <p:nvSpPr>
          <p:cNvPr id="3" name="Content Placeholder 2"/>
          <p:cNvSpPr>
            <a:spLocks noGrp="1"/>
          </p:cNvSpPr>
          <p:nvPr>
            <p:ph idx="1"/>
          </p:nvPr>
        </p:nvSpPr>
        <p:spPr>
          <a:xfrm>
            <a:off x="1522412" y="1447800"/>
            <a:ext cx="10360501" cy="4953000"/>
          </a:xfrm>
        </p:spPr>
        <p:txBody>
          <a:bodyPr/>
          <a:lstStyle/>
          <a:p>
            <a:r>
              <a:rPr lang="en-US" sz="2800" dirty="0"/>
              <a:t>CMHSP must have written credentialing polices and procedures for ensuring that all providers rendering services are properly credentialed.</a:t>
            </a:r>
          </a:p>
          <a:p>
            <a:r>
              <a:rPr lang="en-US" sz="2800" dirty="0"/>
              <a:t>Credentialing shall take place every two years</a:t>
            </a:r>
          </a:p>
          <a:p>
            <a:r>
              <a:rPr lang="en-US" sz="2800" dirty="0"/>
              <a:t>CMHSP ensures that all providers residing and providing services in bordering states meet all applicable licensing and certification requirements.</a:t>
            </a:r>
          </a:p>
          <a:p>
            <a:r>
              <a:rPr lang="en-US" sz="2800" dirty="0"/>
              <a:t>Must have written policies for monitoring providers and for sanctioning out of compliance providers.</a:t>
            </a:r>
          </a:p>
        </p:txBody>
      </p:sp>
    </p:spTree>
    <p:extLst>
      <p:ext uri="{BB962C8B-B14F-4D97-AF65-F5344CB8AC3E}">
        <p14:creationId xmlns:p14="http://schemas.microsoft.com/office/powerpoint/2010/main" val="2304281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Default, remedies and termination</a:t>
            </a:r>
          </a:p>
        </p:txBody>
      </p:sp>
      <p:sp>
        <p:nvSpPr>
          <p:cNvPr id="3" name="Content Placeholder 2"/>
          <p:cNvSpPr>
            <a:spLocks noGrp="1"/>
          </p:cNvSpPr>
          <p:nvPr>
            <p:ph idx="1"/>
          </p:nvPr>
        </p:nvSpPr>
        <p:spPr/>
        <p:txBody>
          <a:bodyPr/>
          <a:lstStyle/>
          <a:p>
            <a:r>
              <a:rPr lang="en-US" dirty="0"/>
              <a:t>State conditions and events the would constitute a default and remedies or limitations (if any) that would be available to the appropriate party.</a:t>
            </a:r>
          </a:p>
          <a:p>
            <a:r>
              <a:rPr lang="en-US" dirty="0"/>
              <a:t>May also have cancellation provisions that either party may cancel with XX days notice.</a:t>
            </a:r>
          </a:p>
          <a:p>
            <a:r>
              <a:rPr lang="en-US" dirty="0"/>
              <a:t>Termination should not relieve other parties of obligations incurred prior to the termination date.</a:t>
            </a:r>
          </a:p>
        </p:txBody>
      </p:sp>
    </p:spTree>
    <p:extLst>
      <p:ext uri="{BB962C8B-B14F-4D97-AF65-F5344CB8AC3E}">
        <p14:creationId xmlns:p14="http://schemas.microsoft.com/office/powerpoint/2010/main" val="29768967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Attorney General opinions	</a:t>
            </a:r>
          </a:p>
        </p:txBody>
      </p:sp>
      <p:sp>
        <p:nvSpPr>
          <p:cNvPr id="3" name="Content Placeholder 2"/>
          <p:cNvSpPr>
            <a:spLocks noGrp="1"/>
          </p:cNvSpPr>
          <p:nvPr>
            <p:ph idx="1"/>
          </p:nvPr>
        </p:nvSpPr>
        <p:spPr>
          <a:xfrm>
            <a:off x="1563810" y="1371600"/>
            <a:ext cx="10360501" cy="5257800"/>
          </a:xfrm>
        </p:spPr>
        <p:txBody>
          <a:bodyPr/>
          <a:lstStyle/>
          <a:p>
            <a:r>
              <a:rPr lang="en-US" dirty="0"/>
              <a:t>AG has statutory duty to give his opinion upon all questions of law submitted to him by legislature, Governor, or by any other State Officer.  These opinions are binding upon State Agencies and Officers.</a:t>
            </a:r>
          </a:p>
          <a:p>
            <a:r>
              <a:rPr lang="en-US" dirty="0"/>
              <a:t>Many attorney general opinions have greatly impacted how CMHSP’s operate.</a:t>
            </a:r>
          </a:p>
          <a:p>
            <a:r>
              <a:rPr lang="en-US" dirty="0"/>
              <a:t>AG opinions can be found at:</a:t>
            </a:r>
          </a:p>
          <a:p>
            <a:pPr lvl="1"/>
            <a:r>
              <a:rPr lang="en-US" u="sng" dirty="0">
                <a:hlinkClick r:id="rId2"/>
              </a:rPr>
              <a:t>http://www.michigan.gov/ag/0,4534,7-164-20988---,00.html</a:t>
            </a:r>
            <a:endParaRPr lang="en-US" dirty="0"/>
          </a:p>
        </p:txBody>
      </p:sp>
    </p:spTree>
    <p:extLst>
      <p:ext uri="{BB962C8B-B14F-4D97-AF65-F5344CB8AC3E}">
        <p14:creationId xmlns:p14="http://schemas.microsoft.com/office/powerpoint/2010/main" val="2380866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Scope of services	</a:t>
            </a:r>
          </a:p>
        </p:txBody>
      </p:sp>
      <p:sp>
        <p:nvSpPr>
          <p:cNvPr id="3" name="Content Placeholder 2"/>
          <p:cNvSpPr>
            <a:spLocks noGrp="1"/>
          </p:cNvSpPr>
          <p:nvPr>
            <p:ph idx="1"/>
          </p:nvPr>
        </p:nvSpPr>
        <p:spPr/>
        <p:txBody>
          <a:bodyPr/>
          <a:lstStyle/>
          <a:p>
            <a:r>
              <a:rPr lang="en-US" dirty="0"/>
              <a:t>Contract should detail scope of services to be provided, including intended population</a:t>
            </a:r>
          </a:p>
          <a:p>
            <a:r>
              <a:rPr lang="en-US" dirty="0"/>
              <a:t>Should require all services be authorized</a:t>
            </a:r>
          </a:p>
          <a:p>
            <a:r>
              <a:rPr lang="en-US" dirty="0"/>
              <a:t>No minimum work guarantees for service contracts</a:t>
            </a:r>
          </a:p>
          <a:p>
            <a:r>
              <a:rPr lang="en-US" dirty="0"/>
              <a:t>Require documentation meet MDHHS contract and Medicaid requirements</a:t>
            </a:r>
          </a:p>
        </p:txBody>
      </p:sp>
    </p:spTree>
    <p:extLst>
      <p:ext uri="{BB962C8B-B14F-4D97-AF65-F5344CB8AC3E}">
        <p14:creationId xmlns:p14="http://schemas.microsoft.com/office/powerpoint/2010/main" val="3411714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Services – continued		</a:t>
            </a:r>
          </a:p>
        </p:txBody>
      </p:sp>
      <p:sp>
        <p:nvSpPr>
          <p:cNvPr id="3" name="Content Placeholder 2"/>
          <p:cNvSpPr>
            <a:spLocks noGrp="1"/>
          </p:cNvSpPr>
          <p:nvPr>
            <p:ph idx="1"/>
          </p:nvPr>
        </p:nvSpPr>
        <p:spPr>
          <a:xfrm>
            <a:off x="1446212" y="1447800"/>
            <a:ext cx="10360501" cy="5181600"/>
          </a:xfrm>
        </p:spPr>
        <p:txBody>
          <a:bodyPr/>
          <a:lstStyle/>
          <a:p>
            <a:r>
              <a:rPr lang="en-US" dirty="0"/>
              <a:t>CMHSP should maintain responsibility for access, authorizations and utilization management</a:t>
            </a:r>
          </a:p>
          <a:p>
            <a:r>
              <a:rPr lang="en-US" dirty="0"/>
              <a:t>Require services meet Medical Necessity criteria</a:t>
            </a:r>
          </a:p>
          <a:p>
            <a:r>
              <a:rPr lang="en-US" dirty="0"/>
              <a:t>Detail billing requirements for reimbursement</a:t>
            </a:r>
          </a:p>
          <a:p>
            <a:pPr lvl="1"/>
            <a:r>
              <a:rPr lang="en-US" dirty="0"/>
              <a:t>As much detail as possible</a:t>
            </a:r>
          </a:p>
          <a:p>
            <a:pPr lvl="1"/>
            <a:r>
              <a:rPr lang="en-US" dirty="0"/>
              <a:t>By services (and/or codes) if possible</a:t>
            </a:r>
          </a:p>
          <a:p>
            <a:pPr lvl="1"/>
            <a:r>
              <a:rPr lang="en-US" dirty="0"/>
              <a:t>Detail whether transportation is included, not reimbursed or billed separately</a:t>
            </a:r>
          </a:p>
          <a:p>
            <a:pPr lvl="1"/>
            <a:r>
              <a:rPr lang="en-US" dirty="0"/>
              <a:t>Medicaid constitutes payment in full, unless otherwise authorized.</a:t>
            </a:r>
          </a:p>
        </p:txBody>
      </p:sp>
    </p:spTree>
    <p:extLst>
      <p:ext uri="{BB962C8B-B14F-4D97-AF65-F5344CB8AC3E}">
        <p14:creationId xmlns:p14="http://schemas.microsoft.com/office/powerpoint/2010/main" val="511557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Contract monitoring	</a:t>
            </a:r>
          </a:p>
        </p:txBody>
      </p:sp>
      <p:sp>
        <p:nvSpPr>
          <p:cNvPr id="3" name="Content Placeholder 2"/>
          <p:cNvSpPr>
            <a:spLocks noGrp="1"/>
          </p:cNvSpPr>
          <p:nvPr>
            <p:ph idx="1"/>
          </p:nvPr>
        </p:nvSpPr>
        <p:spPr/>
        <p:txBody>
          <a:bodyPr/>
          <a:lstStyle/>
          <a:p>
            <a:r>
              <a:rPr lang="en-US" dirty="0"/>
              <a:t>Contracts are monitored in many different ways</a:t>
            </a:r>
          </a:p>
          <a:p>
            <a:pPr lvl="1"/>
            <a:r>
              <a:rPr lang="en-US" dirty="0"/>
              <a:t>Site visits</a:t>
            </a:r>
          </a:p>
          <a:p>
            <a:pPr lvl="1"/>
            <a:r>
              <a:rPr lang="en-US" dirty="0"/>
              <a:t>Desk audits</a:t>
            </a:r>
          </a:p>
          <a:p>
            <a:pPr lvl="1"/>
            <a:r>
              <a:rPr lang="en-US" dirty="0"/>
              <a:t>Documentation audits</a:t>
            </a:r>
          </a:p>
          <a:p>
            <a:pPr lvl="1"/>
            <a:r>
              <a:rPr lang="en-US" dirty="0"/>
              <a:t>Satisfaction surveys</a:t>
            </a:r>
          </a:p>
          <a:p>
            <a:pPr lvl="1"/>
            <a:r>
              <a:rPr lang="en-US" dirty="0"/>
              <a:t>There are some efforts to standardize monitoring of contracts throughout the state</a:t>
            </a:r>
          </a:p>
          <a:p>
            <a:endParaRPr lang="en-US" dirty="0"/>
          </a:p>
        </p:txBody>
      </p:sp>
    </p:spTree>
    <p:extLst>
      <p:ext uri="{BB962C8B-B14F-4D97-AF65-F5344CB8AC3E}">
        <p14:creationId xmlns:p14="http://schemas.microsoft.com/office/powerpoint/2010/main" val="2903189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Liability language	</a:t>
            </a:r>
          </a:p>
        </p:txBody>
      </p:sp>
      <p:sp>
        <p:nvSpPr>
          <p:cNvPr id="3" name="Content Placeholder 2"/>
          <p:cNvSpPr>
            <a:spLocks noGrp="1"/>
          </p:cNvSpPr>
          <p:nvPr>
            <p:ph idx="1"/>
          </p:nvPr>
        </p:nvSpPr>
        <p:spPr>
          <a:xfrm>
            <a:off x="1563810" y="1524000"/>
            <a:ext cx="10360501" cy="4572000"/>
          </a:xfrm>
        </p:spPr>
        <p:txBody>
          <a:bodyPr/>
          <a:lstStyle/>
          <a:p>
            <a:r>
              <a:rPr lang="en-US" dirty="0"/>
              <a:t>Liability language is critical in a contract</a:t>
            </a:r>
          </a:p>
          <a:p>
            <a:r>
              <a:rPr lang="en-US" dirty="0"/>
              <a:t>Determines who covers and who pays</a:t>
            </a:r>
          </a:p>
          <a:p>
            <a:r>
              <a:rPr lang="en-US" dirty="0"/>
              <a:t>Language can be:</a:t>
            </a:r>
          </a:p>
          <a:p>
            <a:pPr lvl="1"/>
            <a:r>
              <a:rPr lang="en-US" dirty="0"/>
              <a:t>Each entity cover own liability</a:t>
            </a:r>
          </a:p>
          <a:p>
            <a:pPr lvl="1"/>
            <a:r>
              <a:rPr lang="en-US" dirty="0"/>
              <a:t>One entity goes first, and to the extent there is liability, other one goes second</a:t>
            </a:r>
          </a:p>
          <a:p>
            <a:pPr lvl="1"/>
            <a:r>
              <a:rPr lang="en-US" dirty="0"/>
              <a:t>Provider indemnifies and holds harmless the CMH and CMH indemnifies and holds harmless to extent possible without loss of governmental immunity</a:t>
            </a:r>
          </a:p>
        </p:txBody>
      </p:sp>
    </p:spTree>
    <p:extLst>
      <p:ext uri="{BB962C8B-B14F-4D97-AF65-F5344CB8AC3E}">
        <p14:creationId xmlns:p14="http://schemas.microsoft.com/office/powerpoint/2010/main" val="11146921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Liability - continued</a:t>
            </a:r>
          </a:p>
        </p:txBody>
      </p:sp>
      <p:sp>
        <p:nvSpPr>
          <p:cNvPr id="3" name="Content Placeholder 2"/>
          <p:cNvSpPr>
            <a:spLocks noGrp="1"/>
          </p:cNvSpPr>
          <p:nvPr>
            <p:ph idx="1"/>
          </p:nvPr>
        </p:nvSpPr>
        <p:spPr/>
        <p:txBody>
          <a:bodyPr/>
          <a:lstStyle/>
          <a:p>
            <a:r>
              <a:rPr lang="en-US" dirty="0"/>
              <a:t>If there is a loss or damage as a result of activities conducted jointly, such liability/loss should be borne by Provider and </a:t>
            </a:r>
            <a:r>
              <a:rPr lang="en-US" dirty="0" err="1"/>
              <a:t>Payor</a:t>
            </a:r>
            <a:r>
              <a:rPr lang="en-US" dirty="0"/>
              <a:t> in relation to each party’s responsibilities – e.g. proportional </a:t>
            </a:r>
          </a:p>
          <a:p>
            <a:r>
              <a:rPr lang="en-US" dirty="0"/>
              <a:t>Require worker’s compensation, vehicles, </a:t>
            </a:r>
            <a:r>
              <a:rPr lang="en-US" dirty="0" err="1"/>
              <a:t>etc</a:t>
            </a:r>
            <a:r>
              <a:rPr lang="en-US" dirty="0"/>
              <a:t> when appropriate for the service</a:t>
            </a:r>
          </a:p>
          <a:p>
            <a:endParaRPr lang="en-US" dirty="0"/>
          </a:p>
        </p:txBody>
      </p:sp>
    </p:spTree>
    <p:extLst>
      <p:ext uri="{BB962C8B-B14F-4D97-AF65-F5344CB8AC3E}">
        <p14:creationId xmlns:p14="http://schemas.microsoft.com/office/powerpoint/2010/main" val="3329208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Liability insurance	</a:t>
            </a:r>
          </a:p>
        </p:txBody>
      </p:sp>
      <p:sp>
        <p:nvSpPr>
          <p:cNvPr id="3" name="Content Placeholder 2"/>
          <p:cNvSpPr>
            <a:spLocks noGrp="1"/>
          </p:cNvSpPr>
          <p:nvPr>
            <p:ph idx="1"/>
          </p:nvPr>
        </p:nvSpPr>
        <p:spPr>
          <a:xfrm>
            <a:off x="1446212" y="1524000"/>
            <a:ext cx="10360501" cy="4572000"/>
          </a:xfrm>
        </p:spPr>
        <p:txBody>
          <a:bodyPr/>
          <a:lstStyle/>
          <a:p>
            <a:r>
              <a:rPr lang="en-US" dirty="0"/>
              <a:t>Must require adequate insurance to protect both provider and </a:t>
            </a:r>
            <a:r>
              <a:rPr lang="en-US" dirty="0" err="1"/>
              <a:t>payor</a:t>
            </a:r>
            <a:endParaRPr lang="en-US" dirty="0"/>
          </a:p>
          <a:p>
            <a:r>
              <a:rPr lang="en-US" dirty="0"/>
              <a:t>Can set minimum per occurrence and aggregate</a:t>
            </a:r>
          </a:p>
          <a:p>
            <a:r>
              <a:rPr lang="en-US" dirty="0"/>
              <a:t>Can be listed as additional insured if desired</a:t>
            </a:r>
          </a:p>
          <a:p>
            <a:r>
              <a:rPr lang="en-US" dirty="0"/>
              <a:t>Require that insurance be maintained through contract term</a:t>
            </a:r>
          </a:p>
          <a:p>
            <a:r>
              <a:rPr lang="en-US" dirty="0"/>
              <a:t>Require at least 30 days notice if insurance is reduced or terminated </a:t>
            </a:r>
          </a:p>
        </p:txBody>
      </p:sp>
    </p:spTree>
    <p:extLst>
      <p:ext uri="{BB962C8B-B14F-4D97-AF65-F5344CB8AC3E}">
        <p14:creationId xmlns:p14="http://schemas.microsoft.com/office/powerpoint/2010/main" val="3605758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Billing and payments	</a:t>
            </a:r>
          </a:p>
        </p:txBody>
      </p:sp>
      <p:sp>
        <p:nvSpPr>
          <p:cNvPr id="3" name="Content Placeholder 2"/>
          <p:cNvSpPr>
            <a:spLocks noGrp="1"/>
          </p:cNvSpPr>
          <p:nvPr>
            <p:ph idx="1"/>
          </p:nvPr>
        </p:nvSpPr>
        <p:spPr>
          <a:xfrm>
            <a:off x="1522412" y="1371600"/>
            <a:ext cx="10360501" cy="5181600"/>
          </a:xfrm>
        </p:spPr>
        <p:txBody>
          <a:bodyPr/>
          <a:lstStyle/>
          <a:p>
            <a:r>
              <a:rPr lang="en-US" sz="2600" dirty="0"/>
              <a:t>Providers should not be paid for services without a signed contract in place.</a:t>
            </a:r>
          </a:p>
          <a:p>
            <a:r>
              <a:rPr lang="en-US" sz="2600" dirty="0"/>
              <a:t>Can extend a contract expiration date if necessary (in writing)</a:t>
            </a:r>
          </a:p>
          <a:p>
            <a:r>
              <a:rPr lang="en-US" sz="2600" dirty="0"/>
              <a:t>Do not put payment limits in a contract unless you are certain you will not exceed them.  If you do exceed them, must amend the contract.</a:t>
            </a:r>
          </a:p>
          <a:p>
            <a:r>
              <a:rPr lang="en-US" sz="2600" dirty="0"/>
              <a:t>Must pay “clean claims” within 30 days</a:t>
            </a:r>
          </a:p>
          <a:p>
            <a:r>
              <a:rPr lang="en-US" sz="2600" dirty="0"/>
              <a:t>Providers must provide appropriate documentation for services or it is not a clean claim.  Do not pay without appropriate documentation.</a:t>
            </a:r>
          </a:p>
          <a:p>
            <a:r>
              <a:rPr lang="en-US" sz="2600" dirty="0"/>
              <a:t>Do not give retro-active contract increases.  Must be from a point in time forward – do not back date </a:t>
            </a:r>
          </a:p>
          <a:p>
            <a:endParaRPr lang="en-US" dirty="0"/>
          </a:p>
        </p:txBody>
      </p:sp>
    </p:spTree>
    <p:extLst>
      <p:ext uri="{BB962C8B-B14F-4D97-AF65-F5344CB8AC3E}">
        <p14:creationId xmlns:p14="http://schemas.microsoft.com/office/powerpoint/2010/main" val="1695587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Recipient Rights	</a:t>
            </a:r>
          </a:p>
        </p:txBody>
      </p:sp>
      <p:sp>
        <p:nvSpPr>
          <p:cNvPr id="3" name="Content Placeholder 2"/>
          <p:cNvSpPr>
            <a:spLocks noGrp="1"/>
          </p:cNvSpPr>
          <p:nvPr>
            <p:ph idx="1"/>
          </p:nvPr>
        </p:nvSpPr>
        <p:spPr>
          <a:xfrm>
            <a:off x="1522412" y="1371600"/>
            <a:ext cx="10360501" cy="5257800"/>
          </a:xfrm>
        </p:spPr>
        <p:txBody>
          <a:bodyPr/>
          <a:lstStyle/>
          <a:p>
            <a:r>
              <a:rPr lang="en-US" sz="2800" dirty="0"/>
              <a:t>ORR is required to ensure all staff of CMHSP’s, provider agencies and hospitals receive Rights Trainings within 30 days of hire.</a:t>
            </a:r>
          </a:p>
          <a:p>
            <a:r>
              <a:rPr lang="en-US" sz="2800" dirty="0"/>
              <a:t>Initial training must encompass all core competencies of ORR.</a:t>
            </a:r>
          </a:p>
          <a:p>
            <a:r>
              <a:rPr lang="en-US" sz="2800" dirty="0"/>
              <a:t>Contracts should require compliance with ORR and Mental Health Code</a:t>
            </a:r>
          </a:p>
          <a:p>
            <a:r>
              <a:rPr lang="en-US" sz="2800" dirty="0"/>
              <a:t>Allow ORR unimpeded access to consumers, staff and records</a:t>
            </a:r>
          </a:p>
          <a:p>
            <a:r>
              <a:rPr lang="en-US" sz="2800" dirty="0"/>
              <a:t>Report sentinel events immediately</a:t>
            </a:r>
          </a:p>
          <a:p>
            <a:r>
              <a:rPr lang="en-US" sz="2800" dirty="0"/>
              <a:t>Comply with grievance and appeal procedures</a:t>
            </a:r>
          </a:p>
          <a:p>
            <a:endParaRPr lang="en-US" dirty="0"/>
          </a:p>
        </p:txBody>
      </p:sp>
    </p:spTree>
    <p:extLst>
      <p:ext uri="{BB962C8B-B14F-4D97-AF65-F5344CB8AC3E}">
        <p14:creationId xmlns:p14="http://schemas.microsoft.com/office/powerpoint/2010/main" val="16772276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Notice	</a:t>
            </a:r>
          </a:p>
        </p:txBody>
      </p:sp>
      <p:sp>
        <p:nvSpPr>
          <p:cNvPr id="3" name="Content Placeholder 2"/>
          <p:cNvSpPr>
            <a:spLocks noGrp="1"/>
          </p:cNvSpPr>
          <p:nvPr>
            <p:ph idx="1"/>
          </p:nvPr>
        </p:nvSpPr>
        <p:spPr>
          <a:xfrm>
            <a:off x="1446212" y="1447800"/>
            <a:ext cx="10360501" cy="4953000"/>
          </a:xfrm>
        </p:spPr>
        <p:txBody>
          <a:bodyPr/>
          <a:lstStyle/>
          <a:p>
            <a:r>
              <a:rPr lang="en-US" dirty="0"/>
              <a:t>Any notice or amendments to the contract must be in writing</a:t>
            </a:r>
          </a:p>
          <a:p>
            <a:r>
              <a:rPr lang="en-US" dirty="0"/>
              <a:t>Should state when the notice is effective</a:t>
            </a:r>
          </a:p>
          <a:p>
            <a:pPr lvl="1"/>
            <a:r>
              <a:rPr lang="en-US" dirty="0"/>
              <a:t>Upon mailing (certified)</a:t>
            </a:r>
          </a:p>
          <a:p>
            <a:pPr lvl="1"/>
            <a:r>
              <a:rPr lang="en-US" dirty="0"/>
              <a:t>Upon receipt</a:t>
            </a:r>
          </a:p>
          <a:p>
            <a:pPr lvl="1"/>
            <a:r>
              <a:rPr lang="en-US" dirty="0"/>
              <a:t>Upon personal delivery</a:t>
            </a:r>
          </a:p>
          <a:p>
            <a:pPr lvl="1"/>
            <a:r>
              <a:rPr lang="en-US" dirty="0"/>
              <a:t>Email?   Would follow with certified or fax</a:t>
            </a:r>
          </a:p>
          <a:p>
            <a:pPr lvl="1"/>
            <a:r>
              <a:rPr lang="en-US" dirty="0"/>
              <a:t>Must be able to prove receipt </a:t>
            </a:r>
          </a:p>
        </p:txBody>
      </p:sp>
    </p:spTree>
    <p:extLst>
      <p:ext uri="{BB962C8B-B14F-4D97-AF65-F5344CB8AC3E}">
        <p14:creationId xmlns:p14="http://schemas.microsoft.com/office/powerpoint/2010/main" val="2196344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Dispute resolution	</a:t>
            </a:r>
          </a:p>
        </p:txBody>
      </p:sp>
      <p:sp>
        <p:nvSpPr>
          <p:cNvPr id="3" name="Content Placeholder 2"/>
          <p:cNvSpPr>
            <a:spLocks noGrp="1"/>
          </p:cNvSpPr>
          <p:nvPr>
            <p:ph idx="1"/>
          </p:nvPr>
        </p:nvSpPr>
        <p:spPr>
          <a:xfrm>
            <a:off x="1522412" y="1447800"/>
            <a:ext cx="10360501" cy="5029200"/>
          </a:xfrm>
        </p:spPr>
        <p:txBody>
          <a:bodyPr/>
          <a:lstStyle/>
          <a:p>
            <a:r>
              <a:rPr lang="en-US" dirty="0"/>
              <a:t>Contract should state the procedures to be used for dispute resolution, including Court of jurisdiction</a:t>
            </a:r>
          </a:p>
          <a:p>
            <a:r>
              <a:rPr lang="en-US" dirty="0"/>
              <a:t>Should have a process for dispute resolution</a:t>
            </a:r>
          </a:p>
          <a:p>
            <a:pPr lvl="1"/>
            <a:r>
              <a:rPr lang="en-US" dirty="0"/>
              <a:t>Liaisons for communication</a:t>
            </a:r>
          </a:p>
          <a:p>
            <a:pPr lvl="1"/>
            <a:r>
              <a:rPr lang="en-US" dirty="0"/>
              <a:t>If not resolved, the CEO has final determination</a:t>
            </a:r>
          </a:p>
          <a:p>
            <a:pPr lvl="1"/>
            <a:r>
              <a:rPr lang="en-US" dirty="0"/>
              <a:t>Should state if mediation is an option, and if it is binding upon both parties (and who pays)</a:t>
            </a:r>
          </a:p>
          <a:p>
            <a:pPr lvl="1"/>
            <a:r>
              <a:rPr lang="en-US" dirty="0"/>
              <a:t>Should state which Court will hear disputes</a:t>
            </a:r>
          </a:p>
        </p:txBody>
      </p:sp>
    </p:spTree>
    <p:extLst>
      <p:ext uri="{BB962C8B-B14F-4D97-AF65-F5344CB8AC3E}">
        <p14:creationId xmlns:p14="http://schemas.microsoft.com/office/powerpoint/2010/main" val="1487312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Attorney General Opinions:</a:t>
            </a:r>
          </a:p>
        </p:txBody>
      </p:sp>
      <p:sp>
        <p:nvSpPr>
          <p:cNvPr id="3" name="Content Placeholder 2"/>
          <p:cNvSpPr>
            <a:spLocks noGrp="1"/>
          </p:cNvSpPr>
          <p:nvPr>
            <p:ph idx="1"/>
          </p:nvPr>
        </p:nvSpPr>
        <p:spPr>
          <a:xfrm>
            <a:off x="1563810" y="1447800"/>
            <a:ext cx="10360501" cy="5181600"/>
          </a:xfrm>
        </p:spPr>
        <p:txBody>
          <a:bodyPr/>
          <a:lstStyle/>
          <a:p>
            <a:r>
              <a:rPr lang="en-US" sz="2400" dirty="0"/>
              <a:t>#5750 &amp; 6563 Forbid CMHSP’s from forming nonprofits</a:t>
            </a:r>
          </a:p>
          <a:p>
            <a:r>
              <a:rPr lang="en-US" sz="2400" dirty="0"/>
              <a:t>#7231 – The costs of providing Mental Health Services to inmates in a County Jail are ultimately the responsibility of the County.  Later clarified by State Law to allow for agreements with CMHSPs.</a:t>
            </a:r>
          </a:p>
          <a:p>
            <a:r>
              <a:rPr lang="en-US" sz="2400" dirty="0"/>
              <a:t>#5665 - The Director of the Department of Mental Health is without authority to terminate a county community mental health board or to assume the direction of its operation.  The Department of Mental Health may provide mental health services in a county where the county community mental health board is expending allocated mental health funds in a manner not provided for in the approved plan and budget, and the Director of the Department of Mental Health may use funds appropriated by 1979 PA 105 to provide community mental health services to such county.</a:t>
            </a:r>
          </a:p>
          <a:p>
            <a:endParaRPr lang="en-US" dirty="0"/>
          </a:p>
        </p:txBody>
      </p:sp>
    </p:spTree>
    <p:extLst>
      <p:ext uri="{BB962C8B-B14F-4D97-AF65-F5344CB8AC3E}">
        <p14:creationId xmlns:p14="http://schemas.microsoft.com/office/powerpoint/2010/main" val="29336931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CMH contracts	- </a:t>
            </a:r>
          </a:p>
        </p:txBody>
      </p:sp>
      <p:sp>
        <p:nvSpPr>
          <p:cNvPr id="3" name="Content Placeholder 2"/>
          <p:cNvSpPr>
            <a:spLocks noGrp="1"/>
          </p:cNvSpPr>
          <p:nvPr>
            <p:ph idx="1"/>
          </p:nvPr>
        </p:nvSpPr>
        <p:spPr>
          <a:xfrm>
            <a:off x="1522412" y="1447800"/>
            <a:ext cx="10360501" cy="5181600"/>
          </a:xfrm>
        </p:spPr>
        <p:txBody>
          <a:bodyPr/>
          <a:lstStyle/>
          <a:p>
            <a:r>
              <a:rPr lang="en-US" dirty="0"/>
              <a:t>Most contracts purchase services, not products</a:t>
            </a:r>
          </a:p>
          <a:p>
            <a:r>
              <a:rPr lang="en-US" dirty="0"/>
              <a:t>Health and safety are critically important when purchasing services</a:t>
            </a:r>
          </a:p>
          <a:p>
            <a:r>
              <a:rPr lang="en-US" dirty="0"/>
              <a:t>Must also ensure compliance with person centered plans</a:t>
            </a:r>
          </a:p>
          <a:p>
            <a:r>
              <a:rPr lang="en-US" dirty="0"/>
              <a:t>Protect individual rights</a:t>
            </a:r>
          </a:p>
          <a:p>
            <a:r>
              <a:rPr lang="en-US" dirty="0"/>
              <a:t>Ensure that services are being delivered as authorized</a:t>
            </a:r>
          </a:p>
          <a:p>
            <a:r>
              <a:rPr lang="en-US" dirty="0"/>
              <a:t>Sometimes language is very individual to a service</a:t>
            </a:r>
          </a:p>
          <a:p>
            <a:r>
              <a:rPr lang="en-US" dirty="0"/>
              <a:t>Contracts need to be adaptable</a:t>
            </a:r>
          </a:p>
          <a:p>
            <a:endParaRPr lang="en-US" dirty="0"/>
          </a:p>
        </p:txBody>
      </p:sp>
    </p:spTree>
    <p:extLst>
      <p:ext uri="{BB962C8B-B14F-4D97-AF65-F5344CB8AC3E}">
        <p14:creationId xmlns:p14="http://schemas.microsoft.com/office/powerpoint/2010/main" val="2376165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Licensed Residential contracts</a:t>
            </a:r>
          </a:p>
        </p:txBody>
      </p:sp>
      <p:sp>
        <p:nvSpPr>
          <p:cNvPr id="3" name="Content Placeholder 2"/>
          <p:cNvSpPr>
            <a:spLocks noGrp="1"/>
          </p:cNvSpPr>
          <p:nvPr>
            <p:ph idx="1"/>
          </p:nvPr>
        </p:nvSpPr>
        <p:spPr>
          <a:xfrm>
            <a:off x="1522412" y="1447800"/>
            <a:ext cx="10360501" cy="5410200"/>
          </a:xfrm>
        </p:spPr>
        <p:txBody>
          <a:bodyPr/>
          <a:lstStyle/>
          <a:p>
            <a:r>
              <a:rPr lang="en-US" dirty="0"/>
              <a:t>For specialized contracts in an AFC, home must have specialized license (check on LARA)</a:t>
            </a:r>
          </a:p>
          <a:p>
            <a:r>
              <a:rPr lang="en-US" dirty="0"/>
              <a:t>Room, Board and supervision are not Medicaid eligible</a:t>
            </a:r>
          </a:p>
          <a:p>
            <a:r>
              <a:rPr lang="en-US" dirty="0"/>
              <a:t>Must split personal care and </a:t>
            </a:r>
            <a:r>
              <a:rPr lang="en-US" dirty="0" err="1"/>
              <a:t>cls</a:t>
            </a:r>
            <a:r>
              <a:rPr lang="en-US" dirty="0"/>
              <a:t> costs per diem</a:t>
            </a:r>
          </a:p>
          <a:p>
            <a:r>
              <a:rPr lang="en-US" dirty="0"/>
              <a:t>Consumers should have a choice of where to live, if possible</a:t>
            </a:r>
          </a:p>
          <a:p>
            <a:r>
              <a:rPr lang="en-US" dirty="0"/>
              <a:t>Look at Home and Community Based Waiver requirements.</a:t>
            </a:r>
          </a:p>
          <a:p>
            <a:r>
              <a:rPr lang="en-US" dirty="0"/>
              <a:t>Can’t not use Medicaid if a placement doesn’t meet HCBW or get a waiver</a:t>
            </a:r>
          </a:p>
          <a:p>
            <a:endParaRPr lang="en-US" dirty="0"/>
          </a:p>
          <a:p>
            <a:endParaRPr lang="en-US" dirty="0"/>
          </a:p>
        </p:txBody>
      </p:sp>
    </p:spTree>
    <p:extLst>
      <p:ext uri="{BB962C8B-B14F-4D97-AF65-F5344CB8AC3E}">
        <p14:creationId xmlns:p14="http://schemas.microsoft.com/office/powerpoint/2010/main" val="2205605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Fiscal Intermediary	</a:t>
            </a:r>
          </a:p>
        </p:txBody>
      </p:sp>
      <p:sp>
        <p:nvSpPr>
          <p:cNvPr id="3" name="Content Placeholder 2"/>
          <p:cNvSpPr>
            <a:spLocks noGrp="1"/>
          </p:cNvSpPr>
          <p:nvPr>
            <p:ph idx="1"/>
          </p:nvPr>
        </p:nvSpPr>
        <p:spPr>
          <a:xfrm>
            <a:off x="1446212" y="1447800"/>
            <a:ext cx="10360501" cy="5257800"/>
          </a:xfrm>
        </p:spPr>
        <p:txBody>
          <a:bodyPr/>
          <a:lstStyle/>
          <a:p>
            <a:r>
              <a:rPr lang="en-US" sz="2800" dirty="0"/>
              <a:t>The Fiscal Intermediary is a fiscal agent of the CMH.</a:t>
            </a:r>
          </a:p>
          <a:p>
            <a:r>
              <a:rPr lang="en-US" sz="2800" dirty="0"/>
              <a:t>This is different than other contracts where we are purchasing services.</a:t>
            </a:r>
          </a:p>
          <a:p>
            <a:r>
              <a:rPr lang="en-US" sz="2800" dirty="0"/>
              <a:t>We are not required to offer choice of FI, although many CMHSP’s do.</a:t>
            </a:r>
          </a:p>
          <a:p>
            <a:r>
              <a:rPr lang="en-US" sz="2800" dirty="0"/>
              <a:t>Be very specific as to expectations and contractual responsibilities of the FI.</a:t>
            </a:r>
          </a:p>
          <a:p>
            <a:r>
              <a:rPr lang="en-US" sz="2800" dirty="0"/>
              <a:t>Ensure liability insurance and bonding of the FI as they hold funds for CMHSP.</a:t>
            </a:r>
          </a:p>
          <a:p>
            <a:r>
              <a:rPr lang="en-US" sz="2800" dirty="0"/>
              <a:t>Verify FI has adequate documentation for services provided </a:t>
            </a:r>
          </a:p>
          <a:p>
            <a:r>
              <a:rPr lang="en-US" sz="2800" dirty="0"/>
              <a:t>Do not pay for services without adequate documentation</a:t>
            </a:r>
          </a:p>
          <a:p>
            <a:pPr marL="0" indent="0">
              <a:buNone/>
            </a:pPr>
            <a:endParaRPr lang="en-US" dirty="0"/>
          </a:p>
          <a:p>
            <a:endParaRPr lang="en-US" dirty="0"/>
          </a:p>
        </p:txBody>
      </p:sp>
    </p:spTree>
    <p:extLst>
      <p:ext uri="{BB962C8B-B14F-4D97-AF65-F5344CB8AC3E}">
        <p14:creationId xmlns:p14="http://schemas.microsoft.com/office/powerpoint/2010/main" val="36370282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CLS/Respite services	</a:t>
            </a:r>
          </a:p>
        </p:txBody>
      </p:sp>
      <p:sp>
        <p:nvSpPr>
          <p:cNvPr id="3" name="Content Placeholder 2"/>
          <p:cNvSpPr>
            <a:spLocks noGrp="1"/>
          </p:cNvSpPr>
          <p:nvPr>
            <p:ph idx="1"/>
          </p:nvPr>
        </p:nvSpPr>
        <p:spPr>
          <a:xfrm>
            <a:off x="1446212" y="1447800"/>
            <a:ext cx="10360501" cy="5410200"/>
          </a:xfrm>
        </p:spPr>
        <p:txBody>
          <a:bodyPr/>
          <a:lstStyle/>
          <a:p>
            <a:r>
              <a:rPr lang="en-US" dirty="0"/>
              <a:t>Many of these services are provided through the FI contract</a:t>
            </a:r>
          </a:p>
          <a:p>
            <a:r>
              <a:rPr lang="en-US" dirty="0"/>
              <a:t>If you contract with another provider for these services, detail codes/unit codes</a:t>
            </a:r>
          </a:p>
          <a:p>
            <a:r>
              <a:rPr lang="en-US" dirty="0"/>
              <a:t>Ensure adequate documentation </a:t>
            </a:r>
          </a:p>
          <a:p>
            <a:r>
              <a:rPr lang="en-US" dirty="0"/>
              <a:t>Services must be directed towards meeting a goal in the Individual Plan of Service</a:t>
            </a:r>
          </a:p>
          <a:p>
            <a:r>
              <a:rPr lang="en-US" dirty="0"/>
              <a:t>Do not report services that are not face to face</a:t>
            </a:r>
          </a:p>
          <a:p>
            <a:r>
              <a:rPr lang="en-US" dirty="0"/>
              <a:t>Ensure training requirements of MDHHS Medicaid Manual are met</a:t>
            </a:r>
          </a:p>
          <a:p>
            <a:endParaRPr lang="en-US" dirty="0"/>
          </a:p>
        </p:txBody>
      </p:sp>
    </p:spTree>
    <p:extLst>
      <p:ext uri="{BB962C8B-B14F-4D97-AF65-F5344CB8AC3E}">
        <p14:creationId xmlns:p14="http://schemas.microsoft.com/office/powerpoint/2010/main" val="269920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Independent living	</a:t>
            </a:r>
          </a:p>
        </p:txBody>
      </p:sp>
      <p:sp>
        <p:nvSpPr>
          <p:cNvPr id="3" name="Content Placeholder 2"/>
          <p:cNvSpPr>
            <a:spLocks noGrp="1"/>
          </p:cNvSpPr>
          <p:nvPr>
            <p:ph idx="1"/>
          </p:nvPr>
        </p:nvSpPr>
        <p:spPr>
          <a:xfrm>
            <a:off x="1446212" y="1447800"/>
            <a:ext cx="10360501" cy="5029200"/>
          </a:xfrm>
        </p:spPr>
        <p:txBody>
          <a:bodyPr/>
          <a:lstStyle/>
          <a:p>
            <a:r>
              <a:rPr lang="en-US" dirty="0"/>
              <a:t>Does not need to be licensed</a:t>
            </a:r>
          </a:p>
          <a:p>
            <a:r>
              <a:rPr lang="en-US" dirty="0"/>
              <a:t>Considered CLS (15 minute unit) – no personal care</a:t>
            </a:r>
          </a:p>
          <a:p>
            <a:r>
              <a:rPr lang="en-US" dirty="0"/>
              <a:t>Can have roommates/share expenses</a:t>
            </a:r>
          </a:p>
          <a:p>
            <a:r>
              <a:rPr lang="en-US" dirty="0"/>
              <a:t>Medicaid does not pay for room and board</a:t>
            </a:r>
          </a:p>
          <a:p>
            <a:r>
              <a:rPr lang="en-US" dirty="0"/>
              <a:t>Staffing can be through FI, CMH or other business  that provides qualified staff</a:t>
            </a:r>
          </a:p>
          <a:p>
            <a:r>
              <a:rPr lang="en-US" dirty="0"/>
              <a:t>All criminal background, staffing requirements etc. still apply.</a:t>
            </a:r>
          </a:p>
          <a:p>
            <a:r>
              <a:rPr lang="en-US" dirty="0"/>
              <a:t>Over night staffing now allowable for health and safety</a:t>
            </a:r>
          </a:p>
        </p:txBody>
      </p:sp>
    </p:spTree>
    <p:extLst>
      <p:ext uri="{BB962C8B-B14F-4D97-AF65-F5344CB8AC3E}">
        <p14:creationId xmlns:p14="http://schemas.microsoft.com/office/powerpoint/2010/main" val="17540802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Inpatient contracts	</a:t>
            </a:r>
          </a:p>
        </p:txBody>
      </p:sp>
      <p:sp>
        <p:nvSpPr>
          <p:cNvPr id="3" name="Content Placeholder 2"/>
          <p:cNvSpPr>
            <a:spLocks noGrp="1"/>
          </p:cNvSpPr>
          <p:nvPr>
            <p:ph idx="1"/>
          </p:nvPr>
        </p:nvSpPr>
        <p:spPr>
          <a:xfrm>
            <a:off x="1522412" y="1447800"/>
            <a:ext cx="10360501" cy="5257800"/>
          </a:xfrm>
        </p:spPr>
        <p:txBody>
          <a:bodyPr/>
          <a:lstStyle/>
          <a:p>
            <a:r>
              <a:rPr lang="en-US" sz="2800" dirty="0"/>
              <a:t>CMH is the holder of record – do not allow the hospital to be (MHC)</a:t>
            </a:r>
          </a:p>
          <a:p>
            <a:r>
              <a:rPr lang="en-US" sz="2800" dirty="0"/>
              <a:t>Complex contract – look at all areas of hospitalization from admission to discharge to aftercare</a:t>
            </a:r>
          </a:p>
          <a:p>
            <a:r>
              <a:rPr lang="en-US" sz="2800" dirty="0"/>
              <a:t>Authorization process – generally 1 to 3 days</a:t>
            </a:r>
          </a:p>
          <a:p>
            <a:r>
              <a:rPr lang="en-US" sz="2800" dirty="0"/>
              <a:t>COFR – Ensure that you are the county of financial responsibility for all admissions</a:t>
            </a:r>
          </a:p>
          <a:p>
            <a:r>
              <a:rPr lang="en-US" sz="2800" dirty="0"/>
              <a:t>Some hospitals do not include physician services – separate billing and/or contract</a:t>
            </a:r>
          </a:p>
          <a:p>
            <a:r>
              <a:rPr lang="en-US" sz="2800" dirty="0"/>
              <a:t>Make sure they are billing psych codes – not physical health codes.</a:t>
            </a:r>
          </a:p>
          <a:p>
            <a:endParaRPr lang="en-US" dirty="0"/>
          </a:p>
        </p:txBody>
      </p:sp>
    </p:spTree>
    <p:extLst>
      <p:ext uri="{BB962C8B-B14F-4D97-AF65-F5344CB8AC3E}">
        <p14:creationId xmlns:p14="http://schemas.microsoft.com/office/powerpoint/2010/main" val="3165706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76538-F6A9-4332-B14A-B1000EB8B980}"/>
              </a:ext>
            </a:extLst>
          </p:cNvPr>
          <p:cNvSpPr>
            <a:spLocks noGrp="1"/>
          </p:cNvSpPr>
          <p:nvPr>
            <p:ph type="title"/>
          </p:nvPr>
        </p:nvSpPr>
        <p:spPr/>
        <p:txBody>
          <a:bodyPr/>
          <a:lstStyle/>
          <a:p>
            <a:r>
              <a:rPr lang="en-US" dirty="0"/>
              <a:t>Inpatient contracts	</a:t>
            </a:r>
          </a:p>
        </p:txBody>
      </p:sp>
      <p:sp>
        <p:nvSpPr>
          <p:cNvPr id="3" name="Content Placeholder 2">
            <a:extLst>
              <a:ext uri="{FF2B5EF4-FFF2-40B4-BE49-F238E27FC236}">
                <a16:creationId xmlns:a16="http://schemas.microsoft.com/office/drawing/2014/main" id="{C9211355-EC17-4506-8066-55C7BFDC565E}"/>
              </a:ext>
            </a:extLst>
          </p:cNvPr>
          <p:cNvSpPr>
            <a:spLocks noGrp="1"/>
          </p:cNvSpPr>
          <p:nvPr>
            <p:ph idx="1"/>
          </p:nvPr>
        </p:nvSpPr>
        <p:spPr>
          <a:xfrm>
            <a:off x="1446212" y="1447800"/>
            <a:ext cx="10360501" cy="5181600"/>
          </a:xfrm>
        </p:spPr>
        <p:txBody>
          <a:bodyPr/>
          <a:lstStyle/>
          <a:p>
            <a:r>
              <a:rPr lang="en-US" sz="2800" dirty="0"/>
              <a:t>CMHSP’s are responsible for Medicaid and indigent populations.</a:t>
            </a:r>
          </a:p>
          <a:p>
            <a:r>
              <a:rPr lang="en-US" sz="2800" dirty="0"/>
              <a:t>Medicare does have lifetime limits for days using a “hard to understand the logic” formula</a:t>
            </a:r>
          </a:p>
          <a:p>
            <a:r>
              <a:rPr lang="en-US" sz="2800" dirty="0"/>
              <a:t>CMHSPs do not authorize Medicare or Private Insurance.</a:t>
            </a:r>
          </a:p>
          <a:p>
            <a:r>
              <a:rPr lang="en-US" sz="2800" dirty="0"/>
              <a:t>If someone has Medicare, CMH pays the deductible if they also have Medicaid</a:t>
            </a:r>
          </a:p>
          <a:p>
            <a:r>
              <a:rPr lang="en-US" sz="2800" dirty="0"/>
              <a:t>If they have Medicaid/Private insurance CMH only pays if the amount paid by insurance is less than what CMH would have paid for the Medicaid stay.  This rarely happens.</a:t>
            </a:r>
          </a:p>
          <a:p>
            <a:r>
              <a:rPr lang="en-US" sz="2800" dirty="0"/>
              <a:t>Do not pay unpaid balances for private insurance only.</a:t>
            </a:r>
          </a:p>
        </p:txBody>
      </p:sp>
    </p:spTree>
    <p:extLst>
      <p:ext uri="{BB962C8B-B14F-4D97-AF65-F5344CB8AC3E}">
        <p14:creationId xmlns:p14="http://schemas.microsoft.com/office/powerpoint/2010/main" val="1991069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Independent contractor</a:t>
            </a:r>
          </a:p>
        </p:txBody>
      </p:sp>
      <p:sp>
        <p:nvSpPr>
          <p:cNvPr id="3" name="Content Placeholder 2"/>
          <p:cNvSpPr>
            <a:spLocks noGrp="1"/>
          </p:cNvSpPr>
          <p:nvPr>
            <p:ph idx="1"/>
          </p:nvPr>
        </p:nvSpPr>
        <p:spPr>
          <a:xfrm>
            <a:off x="1563810" y="1447800"/>
            <a:ext cx="10360501" cy="5105400"/>
          </a:xfrm>
        </p:spPr>
        <p:txBody>
          <a:bodyPr/>
          <a:lstStyle/>
          <a:p>
            <a:r>
              <a:rPr lang="en-US" sz="2800" dirty="0"/>
              <a:t>Contracts can be with individuals, partnerships or corporations</a:t>
            </a:r>
          </a:p>
          <a:p>
            <a:r>
              <a:rPr lang="en-US" sz="2800" dirty="0"/>
              <a:t>An independent contractor providers goods and services</a:t>
            </a:r>
          </a:p>
          <a:p>
            <a:r>
              <a:rPr lang="en-US" sz="2800" dirty="0"/>
              <a:t>However, whether these people are independent contractors or employees depends on the facts in each case. </a:t>
            </a:r>
          </a:p>
          <a:p>
            <a:r>
              <a:rPr lang="en-US" sz="2800" dirty="0"/>
              <a:t>The general rule is that an individual is an independent contractor if the payer has the right to control or direct only the result of the work and not what will be done and how it will be done. The earnings of a person who is working as an independent contractor are subject to Self-Employment Tax.  You must issue a 1099 for more the $650 in work done by an individual.</a:t>
            </a:r>
          </a:p>
        </p:txBody>
      </p:sp>
    </p:spTree>
    <p:extLst>
      <p:ext uri="{BB962C8B-B14F-4D97-AF65-F5344CB8AC3E}">
        <p14:creationId xmlns:p14="http://schemas.microsoft.com/office/powerpoint/2010/main" val="3531454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Independent Contractors – CMH rules	</a:t>
            </a:r>
          </a:p>
        </p:txBody>
      </p:sp>
      <p:sp>
        <p:nvSpPr>
          <p:cNvPr id="3" name="Content Placeholder 2"/>
          <p:cNvSpPr>
            <a:spLocks noGrp="1"/>
          </p:cNvSpPr>
          <p:nvPr>
            <p:ph idx="1"/>
          </p:nvPr>
        </p:nvSpPr>
        <p:spPr>
          <a:xfrm>
            <a:off x="1563810" y="1447800"/>
            <a:ext cx="10360501" cy="5029200"/>
          </a:xfrm>
        </p:spPr>
        <p:txBody>
          <a:bodyPr/>
          <a:lstStyle/>
          <a:p>
            <a:r>
              <a:rPr lang="en-US" sz="2400" dirty="0"/>
              <a:t>Must still have own liability policy</a:t>
            </a:r>
          </a:p>
          <a:p>
            <a:pPr lvl="1"/>
            <a:r>
              <a:rPr lang="en-US" sz="2400" dirty="0"/>
              <a:t>MMRMA requires it</a:t>
            </a:r>
          </a:p>
          <a:p>
            <a:pPr lvl="1"/>
            <a:r>
              <a:rPr lang="en-US" sz="2400" dirty="0"/>
              <a:t>If no liability insurance, consider employing</a:t>
            </a:r>
          </a:p>
          <a:p>
            <a:r>
              <a:rPr lang="en-US" sz="2400" dirty="0"/>
              <a:t>Must be able to do the same service for someone else</a:t>
            </a:r>
          </a:p>
          <a:p>
            <a:r>
              <a:rPr lang="en-US" sz="2400" dirty="0"/>
              <a:t>Ensure that purchasing and procurement regulations are also met</a:t>
            </a:r>
          </a:p>
          <a:p>
            <a:r>
              <a:rPr lang="en-US" sz="2400" dirty="0"/>
              <a:t>Ensure the rate is competitive but not usurious</a:t>
            </a:r>
          </a:p>
          <a:p>
            <a:r>
              <a:rPr lang="en-US" sz="2400" dirty="0"/>
              <a:t>Avoid conflict of interest </a:t>
            </a:r>
          </a:p>
          <a:p>
            <a:r>
              <a:rPr lang="en-US" sz="2400" dirty="0"/>
              <a:t>Do not contract with employees </a:t>
            </a:r>
          </a:p>
          <a:p>
            <a:r>
              <a:rPr lang="en-US" sz="2400" dirty="0"/>
              <a:t>Do not discriminate</a:t>
            </a:r>
          </a:p>
          <a:p>
            <a:r>
              <a:rPr lang="en-US" sz="2400" dirty="0"/>
              <a:t>Do not pay providers differently for the same service without valid reason and documentation</a:t>
            </a:r>
          </a:p>
          <a:p>
            <a:endParaRPr lang="en-US" dirty="0"/>
          </a:p>
          <a:p>
            <a:endParaRPr lang="en-US" dirty="0"/>
          </a:p>
          <a:p>
            <a:endParaRPr lang="en-US" dirty="0"/>
          </a:p>
          <a:p>
            <a:pPr lvl="1"/>
            <a:endParaRPr lang="en-US" dirty="0"/>
          </a:p>
        </p:txBody>
      </p:sp>
    </p:spTree>
    <p:extLst>
      <p:ext uri="{BB962C8B-B14F-4D97-AF65-F5344CB8AC3E}">
        <p14:creationId xmlns:p14="http://schemas.microsoft.com/office/powerpoint/2010/main" val="24112539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Collaborative Agreements	</a:t>
            </a:r>
          </a:p>
        </p:txBody>
      </p:sp>
      <p:sp>
        <p:nvSpPr>
          <p:cNvPr id="3" name="Content Placeholder 2"/>
          <p:cNvSpPr>
            <a:spLocks noGrp="1"/>
          </p:cNvSpPr>
          <p:nvPr>
            <p:ph idx="1"/>
          </p:nvPr>
        </p:nvSpPr>
        <p:spPr>
          <a:xfrm>
            <a:off x="1563810" y="1524000"/>
            <a:ext cx="10360501" cy="5029200"/>
          </a:xfrm>
        </p:spPr>
        <p:txBody>
          <a:bodyPr/>
          <a:lstStyle/>
          <a:p>
            <a:r>
              <a:rPr lang="en-US" sz="2800" dirty="0"/>
              <a:t>Can be done for any number of services and partnership arrangements</a:t>
            </a:r>
          </a:p>
          <a:p>
            <a:r>
              <a:rPr lang="en-US" sz="2800" dirty="0"/>
              <a:t>Often issued as Memorandum of Understandings, or MOU’s.</a:t>
            </a:r>
          </a:p>
          <a:p>
            <a:r>
              <a:rPr lang="en-US" sz="2800"/>
              <a:t>Details roles </a:t>
            </a:r>
            <a:r>
              <a:rPr lang="en-US" sz="2800" dirty="0"/>
              <a:t>and responsibilities of all of the parties</a:t>
            </a:r>
          </a:p>
          <a:p>
            <a:r>
              <a:rPr lang="en-US" sz="2800" dirty="0"/>
              <a:t>Also details who covers what expenses, staff time, etc.</a:t>
            </a:r>
          </a:p>
          <a:p>
            <a:r>
              <a:rPr lang="en-US" sz="2800" dirty="0"/>
              <a:t>Should also indicate target population and purpose of agreement</a:t>
            </a:r>
          </a:p>
          <a:p>
            <a:r>
              <a:rPr lang="en-US" sz="2800" dirty="0"/>
              <a:t>May need business associate agreement and appropriate releases if sharing consumer specific information</a:t>
            </a:r>
          </a:p>
          <a:p>
            <a:pPr marL="0" indent="0">
              <a:buNone/>
            </a:pPr>
            <a:endParaRPr lang="en-US" dirty="0"/>
          </a:p>
          <a:p>
            <a:endParaRPr lang="en-US" dirty="0"/>
          </a:p>
        </p:txBody>
      </p:sp>
    </p:spTree>
    <p:extLst>
      <p:ext uri="{BB962C8B-B14F-4D97-AF65-F5344CB8AC3E}">
        <p14:creationId xmlns:p14="http://schemas.microsoft.com/office/powerpoint/2010/main" val="3567413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altLang="en-US" sz="4000" dirty="0"/>
              <a:t>MHC – requirements of CMHSPs</a:t>
            </a:r>
          </a:p>
        </p:txBody>
      </p:sp>
      <p:sp>
        <p:nvSpPr>
          <p:cNvPr id="9219" name="Content Placeholder 2"/>
          <p:cNvSpPr>
            <a:spLocks noGrp="1"/>
          </p:cNvSpPr>
          <p:nvPr>
            <p:ph idx="1"/>
          </p:nvPr>
        </p:nvSpPr>
        <p:spPr>
          <a:xfrm>
            <a:off x="2695575" y="1524000"/>
            <a:ext cx="7772400" cy="5029200"/>
          </a:xfrm>
        </p:spPr>
        <p:txBody>
          <a:bodyPr/>
          <a:lstStyle/>
          <a:p>
            <a:pPr eaLnBrk="1" hangingPunct="1"/>
            <a:r>
              <a:rPr lang="en-US" altLang="en-US" sz="2800" dirty="0"/>
              <a:t>Provide comprehensive array of services appropriate for individuals regardless of ability to pay</a:t>
            </a:r>
          </a:p>
          <a:p>
            <a:pPr eaLnBrk="1" hangingPunct="1"/>
            <a:r>
              <a:rPr lang="en-US" altLang="en-US" sz="2800" dirty="0"/>
              <a:t>Provide services to individuals who have a serious mental illness, serious emotional disturbance or intellectual disability.</a:t>
            </a:r>
          </a:p>
          <a:p>
            <a:pPr eaLnBrk="1" hangingPunct="1"/>
            <a:r>
              <a:rPr lang="en-US" altLang="en-US" sz="2800" dirty="0"/>
              <a:t>Provide 24/7 crisis stabilization and response as well as inpatient prescreening</a:t>
            </a:r>
          </a:p>
          <a:p>
            <a:pPr lvl="1"/>
            <a:r>
              <a:rPr lang="en-US" altLang="en-US" sz="2400" dirty="0"/>
              <a:t>We are the first responder</a:t>
            </a:r>
          </a:p>
          <a:p>
            <a:pPr lvl="1"/>
            <a:r>
              <a:rPr lang="en-US" altLang="en-US" sz="2400" dirty="0"/>
              <a:t>Public safety net</a:t>
            </a:r>
          </a:p>
        </p:txBody>
      </p:sp>
      <p:sp>
        <p:nvSpPr>
          <p:cNvPr id="922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ClrTx/>
              <a:buSzTx/>
              <a:buFontTx/>
              <a:buNone/>
            </a:pPr>
            <a:fld id="{D02FA1C5-7F59-426D-8F3F-66A362ED4DDF}" type="slidenum">
              <a:rPr lang="en-US" altLang="en-US" sz="1400"/>
              <a:pPr>
                <a:spcBef>
                  <a:spcPct val="50000"/>
                </a:spcBef>
                <a:buClrTx/>
                <a:buSzTx/>
                <a:buFontTx/>
                <a:buNone/>
              </a:pPr>
              <a:t>8</a:t>
            </a:fld>
            <a:endParaRPr lang="en-US" altLang="en-US" sz="1400" dirty="0"/>
          </a:p>
        </p:txBody>
      </p:sp>
    </p:spTree>
    <p:extLst>
      <p:ext uri="{BB962C8B-B14F-4D97-AF65-F5344CB8AC3E}">
        <p14:creationId xmlns:p14="http://schemas.microsoft.com/office/powerpoint/2010/main" val="1130752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Conclusions	</a:t>
            </a:r>
          </a:p>
        </p:txBody>
      </p:sp>
      <p:sp>
        <p:nvSpPr>
          <p:cNvPr id="3" name="Content Placeholder 2"/>
          <p:cNvSpPr>
            <a:spLocks noGrp="1"/>
          </p:cNvSpPr>
          <p:nvPr>
            <p:ph idx="1"/>
          </p:nvPr>
        </p:nvSpPr>
        <p:spPr>
          <a:xfrm>
            <a:off x="1563810" y="1981200"/>
            <a:ext cx="10360501" cy="4343400"/>
          </a:xfrm>
        </p:spPr>
        <p:txBody>
          <a:bodyPr/>
          <a:lstStyle/>
          <a:p>
            <a:r>
              <a:rPr lang="en-US" dirty="0"/>
              <a:t>CMH contracting can be complex</a:t>
            </a:r>
          </a:p>
          <a:p>
            <a:pPr lvl="1"/>
            <a:r>
              <a:rPr lang="en-US" dirty="0"/>
              <a:t>Procurement</a:t>
            </a:r>
          </a:p>
          <a:p>
            <a:pPr lvl="1"/>
            <a:r>
              <a:rPr lang="en-US" dirty="0"/>
              <a:t>Medicaid rules</a:t>
            </a:r>
          </a:p>
          <a:p>
            <a:pPr lvl="1"/>
            <a:r>
              <a:rPr lang="en-US" dirty="0"/>
              <a:t>State administrative rules and Mental Health code</a:t>
            </a:r>
          </a:p>
          <a:p>
            <a:pPr lvl="1"/>
            <a:r>
              <a:rPr lang="en-US" dirty="0"/>
              <a:t>Compliance</a:t>
            </a:r>
          </a:p>
          <a:p>
            <a:pPr lvl="1"/>
            <a:r>
              <a:rPr lang="en-US" dirty="0"/>
              <a:t>Monitoring (federal and state requirements)</a:t>
            </a:r>
          </a:p>
          <a:p>
            <a:pPr lvl="1"/>
            <a:r>
              <a:rPr lang="en-US" dirty="0"/>
              <a:t>Legal language</a:t>
            </a:r>
          </a:p>
          <a:p>
            <a:pPr lvl="1"/>
            <a:r>
              <a:rPr lang="en-US" dirty="0"/>
              <a:t>Liability</a:t>
            </a:r>
          </a:p>
          <a:p>
            <a:pPr lvl="1"/>
            <a:endParaRPr lang="en-US" dirty="0"/>
          </a:p>
        </p:txBody>
      </p:sp>
    </p:spTree>
    <p:extLst>
      <p:ext uri="{BB962C8B-B14F-4D97-AF65-F5344CB8AC3E}">
        <p14:creationId xmlns:p14="http://schemas.microsoft.com/office/powerpoint/2010/main" val="477634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Conclusions	</a:t>
            </a:r>
          </a:p>
        </p:txBody>
      </p:sp>
      <p:sp>
        <p:nvSpPr>
          <p:cNvPr id="3" name="Content Placeholder 2"/>
          <p:cNvSpPr>
            <a:spLocks noGrp="1"/>
          </p:cNvSpPr>
          <p:nvPr>
            <p:ph idx="1"/>
          </p:nvPr>
        </p:nvSpPr>
        <p:spPr>
          <a:xfrm>
            <a:off x="1563810" y="1371600"/>
            <a:ext cx="10360501" cy="5257800"/>
          </a:xfrm>
        </p:spPr>
        <p:txBody>
          <a:bodyPr/>
          <a:lstStyle/>
          <a:p>
            <a:r>
              <a:rPr lang="en-US" sz="2400" dirty="0"/>
              <a:t>There is not one single source that will give the needed information</a:t>
            </a:r>
          </a:p>
          <a:p>
            <a:r>
              <a:rPr lang="en-US" sz="2400" dirty="0"/>
              <a:t>Need to look to several places for answers, including, but not limited to:</a:t>
            </a:r>
          </a:p>
          <a:p>
            <a:pPr lvl="1"/>
            <a:r>
              <a:rPr lang="en-US" sz="2400" dirty="0"/>
              <a:t>Constitution (Michigan)</a:t>
            </a:r>
          </a:p>
          <a:p>
            <a:pPr lvl="1"/>
            <a:r>
              <a:rPr lang="en-US" sz="2400" dirty="0"/>
              <a:t>Mental Health Code</a:t>
            </a:r>
          </a:p>
          <a:p>
            <a:pPr lvl="1"/>
            <a:r>
              <a:rPr lang="en-US" sz="2400" dirty="0"/>
              <a:t>Administrative Rules</a:t>
            </a:r>
          </a:p>
          <a:p>
            <a:pPr lvl="1"/>
            <a:r>
              <a:rPr lang="en-US" sz="2400" dirty="0"/>
              <a:t>Medicaid Manual</a:t>
            </a:r>
          </a:p>
          <a:p>
            <a:pPr lvl="1"/>
            <a:r>
              <a:rPr lang="en-US" sz="2400" dirty="0"/>
              <a:t>BBA</a:t>
            </a:r>
          </a:p>
          <a:p>
            <a:pPr lvl="1"/>
            <a:r>
              <a:rPr lang="en-US" sz="2400" dirty="0"/>
              <a:t>Code of Federal Regulations</a:t>
            </a:r>
          </a:p>
          <a:p>
            <a:pPr lvl="1"/>
            <a:r>
              <a:rPr lang="en-US" sz="2400" dirty="0"/>
              <a:t>MDHHS contracts and technical advisories</a:t>
            </a:r>
          </a:p>
          <a:p>
            <a:pPr lvl="1"/>
            <a:r>
              <a:rPr lang="en-US" sz="2400" dirty="0"/>
              <a:t>Federal costing guidelines (formerly A-87, now 2CFR200)</a:t>
            </a:r>
          </a:p>
          <a:p>
            <a:pPr marL="457200" lvl="1" indent="0">
              <a:buNone/>
            </a:pPr>
            <a:endParaRPr lang="en-US" dirty="0"/>
          </a:p>
        </p:txBody>
      </p:sp>
    </p:spTree>
    <p:extLst>
      <p:ext uri="{BB962C8B-B14F-4D97-AF65-F5344CB8AC3E}">
        <p14:creationId xmlns:p14="http://schemas.microsoft.com/office/powerpoint/2010/main" val="3335391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Know what Medicaid will pay for!</a:t>
            </a:r>
          </a:p>
        </p:txBody>
      </p:sp>
      <p:sp>
        <p:nvSpPr>
          <p:cNvPr id="3" name="Content Placeholder 2"/>
          <p:cNvSpPr>
            <a:spLocks noGrp="1"/>
          </p:cNvSpPr>
          <p:nvPr>
            <p:ph idx="1"/>
          </p:nvPr>
        </p:nvSpPr>
        <p:spPr>
          <a:xfrm>
            <a:off x="1598612" y="1524000"/>
            <a:ext cx="10360501" cy="4648200"/>
          </a:xfrm>
        </p:spPr>
        <p:txBody>
          <a:bodyPr/>
          <a:lstStyle/>
          <a:p>
            <a:r>
              <a:rPr lang="en-US" sz="2400" dirty="0"/>
              <a:t>Procurement laws</a:t>
            </a:r>
          </a:p>
          <a:p>
            <a:r>
              <a:rPr lang="en-US" sz="2400" dirty="0"/>
              <a:t>No payments directly to beneficiaries</a:t>
            </a:r>
          </a:p>
          <a:p>
            <a:r>
              <a:rPr lang="en-US" sz="2400" dirty="0"/>
              <a:t>Medicaid does not pay for room and board </a:t>
            </a:r>
          </a:p>
          <a:p>
            <a:r>
              <a:rPr lang="en-US" sz="2400" dirty="0"/>
              <a:t>Medicaid does not pay for raw food for consumers in residential</a:t>
            </a:r>
          </a:p>
          <a:p>
            <a:r>
              <a:rPr lang="en-US" sz="2400" dirty="0"/>
              <a:t>Medicaid does not pay for Alcohol (under any circumstances)</a:t>
            </a:r>
          </a:p>
          <a:p>
            <a:r>
              <a:rPr lang="en-US" sz="2400" dirty="0"/>
              <a:t>Medicaid does not pay for services to incarcerated individuals</a:t>
            </a:r>
          </a:p>
          <a:p>
            <a:r>
              <a:rPr lang="en-US" sz="2400" dirty="0"/>
              <a:t>Medicaid does not pay for services without a valid contract</a:t>
            </a:r>
          </a:p>
          <a:p>
            <a:r>
              <a:rPr lang="en-US" sz="2400" dirty="0"/>
              <a:t>Medicaid does not pay for extravagant or unnecessary services</a:t>
            </a:r>
          </a:p>
          <a:p>
            <a:r>
              <a:rPr lang="en-US" sz="2400" dirty="0"/>
              <a:t>Medicaid does not pay for services that are not medically necessary</a:t>
            </a:r>
          </a:p>
          <a:p>
            <a:r>
              <a:rPr lang="en-US" sz="2400" dirty="0"/>
              <a:t>Medicaid does not allow you to back-date contractual increases</a:t>
            </a:r>
          </a:p>
          <a:p>
            <a:endParaRPr lang="en-US" sz="2400" dirty="0"/>
          </a:p>
          <a:p>
            <a:endParaRPr lang="en-US" dirty="0"/>
          </a:p>
        </p:txBody>
      </p:sp>
    </p:spTree>
    <p:extLst>
      <p:ext uri="{BB962C8B-B14F-4D97-AF65-F5344CB8AC3E}">
        <p14:creationId xmlns:p14="http://schemas.microsoft.com/office/powerpoint/2010/main" val="3351916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Sheehan">
  <a:themeElements>
    <a:clrScheme name="Dad`s Tie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fontScheme name="Dad`s Ti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ad`s Tie 1">
        <a:dk1>
          <a:srgbClr val="5490A8"/>
        </a:dk1>
        <a:lt1>
          <a:srgbClr val="DDDDDD"/>
        </a:lt1>
        <a:dk2>
          <a:srgbClr val="00172E"/>
        </a:dk2>
        <a:lt2>
          <a:srgbClr val="CCECFF"/>
        </a:lt2>
        <a:accent1>
          <a:srgbClr val="0099CC"/>
        </a:accent1>
        <a:accent2>
          <a:srgbClr val="3366CC"/>
        </a:accent2>
        <a:accent3>
          <a:srgbClr val="AAABAD"/>
        </a:accent3>
        <a:accent4>
          <a:srgbClr val="BDBDBD"/>
        </a:accent4>
        <a:accent5>
          <a:srgbClr val="AACAE2"/>
        </a:accent5>
        <a:accent6>
          <a:srgbClr val="2D5CB9"/>
        </a:accent6>
        <a:hlink>
          <a:srgbClr val="99CCFF"/>
        </a:hlink>
        <a:folHlink>
          <a:srgbClr val="E1E1B7"/>
        </a:folHlink>
      </a:clrScheme>
      <a:clrMap bg1="dk2" tx1="lt1" bg2="dk1" tx2="lt2" accent1="accent1" accent2="accent2" accent3="accent3" accent4="accent4" accent5="accent5" accent6="accent6" hlink="hlink" folHlink="folHlink"/>
    </a:extraClrScheme>
    <a:extraClrScheme>
      <a:clrScheme name="Dad`s Tie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clrMap bg1="lt1" tx1="dk1" bg2="lt2" tx2="dk2" accent1="accent1" accent2="accent2" accent3="accent3" accent4="accent4" accent5="accent5" accent6="accent6" hlink="hlink" folHlink="folHlink"/>
    </a:extraClrScheme>
    <a:extraClrScheme>
      <a:clrScheme name="Dad`s Tie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ad`s Tie 4">
        <a:dk1>
          <a:srgbClr val="000000"/>
        </a:dk1>
        <a:lt1>
          <a:srgbClr val="FFFFFF"/>
        </a:lt1>
        <a:dk2>
          <a:srgbClr val="666633"/>
        </a:dk2>
        <a:lt2>
          <a:srgbClr val="908A6C"/>
        </a:lt2>
        <a:accent1>
          <a:srgbClr val="808000"/>
        </a:accent1>
        <a:accent2>
          <a:srgbClr val="996633"/>
        </a:accent2>
        <a:accent3>
          <a:srgbClr val="FFFFFF"/>
        </a:accent3>
        <a:accent4>
          <a:srgbClr val="000000"/>
        </a:accent4>
        <a:accent5>
          <a:srgbClr val="C0C0AA"/>
        </a:accent5>
        <a:accent6>
          <a:srgbClr val="8A5C2D"/>
        </a:accent6>
        <a:hlink>
          <a:srgbClr val="CCCC00"/>
        </a:hlink>
        <a:folHlink>
          <a:srgbClr val="D6DEB2"/>
        </a:folHlink>
      </a:clrScheme>
      <a:clrMap bg1="lt1" tx1="dk1" bg2="lt2" tx2="dk2" accent1="accent1" accent2="accent2" accent3="accent3" accent4="accent4" accent5="accent5" accent6="accent6" hlink="hlink" folHlink="folHlink"/>
    </a:extraClrScheme>
    <a:extraClrScheme>
      <a:clrScheme name="Dad`s Tie 5">
        <a:dk1>
          <a:srgbClr val="000000"/>
        </a:dk1>
        <a:lt1>
          <a:srgbClr val="FFFFFF"/>
        </a:lt1>
        <a:dk2>
          <a:srgbClr val="181848"/>
        </a:dk2>
        <a:lt2>
          <a:srgbClr val="656F97"/>
        </a:lt2>
        <a:accent1>
          <a:srgbClr val="6666FF"/>
        </a:accent1>
        <a:accent2>
          <a:srgbClr val="333399"/>
        </a:accent2>
        <a:accent3>
          <a:srgbClr val="FFFFFF"/>
        </a:accent3>
        <a:accent4>
          <a:srgbClr val="000000"/>
        </a:accent4>
        <a:accent5>
          <a:srgbClr val="B8B8FF"/>
        </a:accent5>
        <a:accent6>
          <a:srgbClr val="2D2D8A"/>
        </a:accent6>
        <a:hlink>
          <a:srgbClr val="9A9ABC"/>
        </a:hlink>
        <a:folHlink>
          <a:srgbClr val="D2B6CE"/>
        </a:folHlink>
      </a:clrScheme>
      <a:clrMap bg1="lt1" tx1="dk1" bg2="lt2" tx2="dk2" accent1="accent1" accent2="accent2" accent3="accent3" accent4="accent4" accent5="accent5" accent6="accent6" hlink="hlink" folHlink="folHlink"/>
    </a:extraClrScheme>
    <a:extraClrScheme>
      <a:clrScheme name="Dad`s Tie 6">
        <a:dk1>
          <a:srgbClr val="CC0066"/>
        </a:dk1>
        <a:lt1>
          <a:srgbClr val="FFFFFF"/>
        </a:lt1>
        <a:dk2>
          <a:srgbClr val="000000"/>
        </a:dk2>
        <a:lt2>
          <a:srgbClr val="CC0099"/>
        </a:lt2>
        <a:accent1>
          <a:srgbClr val="FF9900"/>
        </a:accent1>
        <a:accent2>
          <a:srgbClr val="CC6600"/>
        </a:accent2>
        <a:accent3>
          <a:srgbClr val="AAAAAA"/>
        </a:accent3>
        <a:accent4>
          <a:srgbClr val="DADADA"/>
        </a:accent4>
        <a:accent5>
          <a:srgbClr val="FFCAAA"/>
        </a:accent5>
        <a:accent6>
          <a:srgbClr val="B95C00"/>
        </a:accent6>
        <a:hlink>
          <a:srgbClr val="009900"/>
        </a:hlink>
        <a:folHlink>
          <a:srgbClr val="A50021"/>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heehan" id="{3D555543-52A2-4059-8692-1471BA1876AB}" vid="{0F3E882E-E02B-474B-ACAF-93AC71C79BE1}"/>
    </a:ext>
  </a:extLst>
</a:theme>
</file>

<file path=ppt/theme/theme2.xml><?xml version="1.0" encoding="utf-8"?>
<a:theme xmlns:a="http://schemas.openxmlformats.org/drawingml/2006/main" name="Office Theme">
  <a:themeElements>
    <a:clrScheme name="Watercolor_16x9">
      <a:dk1>
        <a:sysClr val="windowText" lastClr="000000"/>
      </a:dk1>
      <a:lt1>
        <a:sysClr val="window" lastClr="FFFFFF"/>
      </a:lt1>
      <a:dk2>
        <a:srgbClr val="09AFA7"/>
      </a:dk2>
      <a:lt2>
        <a:srgbClr val="AEF1EA"/>
      </a:lt2>
      <a:accent1>
        <a:srgbClr val="08CAC1"/>
      </a:accent1>
      <a:accent2>
        <a:srgbClr val="76C714"/>
      </a:accent2>
      <a:accent3>
        <a:srgbClr val="0E70C2"/>
      </a:accent3>
      <a:accent4>
        <a:srgbClr val="259F39"/>
      </a:accent4>
      <a:accent5>
        <a:srgbClr val="C8C015"/>
      </a:accent5>
      <a:accent6>
        <a:srgbClr val="444FDC"/>
      </a:accent6>
      <a:hlink>
        <a:srgbClr val="76C714"/>
      </a:hlink>
      <a:folHlink>
        <a:srgbClr val="7F7F7F"/>
      </a:folHlink>
    </a:clrScheme>
    <a:fontScheme name="Elemental">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Watercolor_16x9">
      <a:dk1>
        <a:sysClr val="windowText" lastClr="000000"/>
      </a:dk1>
      <a:lt1>
        <a:sysClr val="window" lastClr="FFFFFF"/>
      </a:lt1>
      <a:dk2>
        <a:srgbClr val="09AFA7"/>
      </a:dk2>
      <a:lt2>
        <a:srgbClr val="AEF1EA"/>
      </a:lt2>
      <a:accent1>
        <a:srgbClr val="08CAC1"/>
      </a:accent1>
      <a:accent2>
        <a:srgbClr val="76C714"/>
      </a:accent2>
      <a:accent3>
        <a:srgbClr val="0E70C2"/>
      </a:accent3>
      <a:accent4>
        <a:srgbClr val="259F39"/>
      </a:accent4>
      <a:accent5>
        <a:srgbClr val="C8C015"/>
      </a:accent5>
      <a:accent6>
        <a:srgbClr val="444FDC"/>
      </a:accent6>
      <a:hlink>
        <a:srgbClr val="76C714"/>
      </a:hlink>
      <a:folHlink>
        <a:srgbClr val="7F7F7F"/>
      </a:folHlink>
    </a:clrScheme>
    <a:fontScheme name="Elemental">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4554</TotalTime>
  <Words>5632</Words>
  <Application>Microsoft Office PowerPoint</Application>
  <PresentationFormat>Custom</PresentationFormat>
  <Paragraphs>485</Paragraphs>
  <Slides>81</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81</vt:i4>
      </vt:variant>
    </vt:vector>
  </HeadingPairs>
  <TitlesOfParts>
    <vt:vector size="87" baseType="lpstr">
      <vt:lpstr>Arial</vt:lpstr>
      <vt:lpstr>Candara</vt:lpstr>
      <vt:lpstr>Palatino Linotype</vt:lpstr>
      <vt:lpstr>Times New Roman</vt:lpstr>
      <vt:lpstr>Wingdings</vt:lpstr>
      <vt:lpstr>Sheehan</vt:lpstr>
      <vt:lpstr>CMHSP Contracting 101 Who, what, where, when and why?</vt:lpstr>
      <vt:lpstr>Goals for today – we will briefly cover - </vt:lpstr>
      <vt:lpstr>Michigan Constitution - 1963</vt:lpstr>
      <vt:lpstr>Administrative Rules - </vt:lpstr>
      <vt:lpstr>Certification</vt:lpstr>
      <vt:lpstr>Attorney General opinions </vt:lpstr>
      <vt:lpstr>Attorney General Opinions:</vt:lpstr>
      <vt:lpstr>MHC – requirements of CMHSPs</vt:lpstr>
      <vt:lpstr>Know what Medicaid will pay for!</vt:lpstr>
      <vt:lpstr>Medicaid does not pay for……continued</vt:lpstr>
      <vt:lpstr>Medicaid vs. General Fund </vt:lpstr>
      <vt:lpstr>Spend-down/loss of Medicaid</vt:lpstr>
      <vt:lpstr>State Hospitals - ICTS</vt:lpstr>
      <vt:lpstr>PowerPoint Presentation</vt:lpstr>
      <vt:lpstr>Contracting Basics </vt:lpstr>
      <vt:lpstr>What is a contract?</vt:lpstr>
      <vt:lpstr>1.   Agreement</vt:lpstr>
      <vt:lpstr>Termination of offer</vt:lpstr>
      <vt:lpstr>Invitation to Treat</vt:lpstr>
      <vt:lpstr>Intention</vt:lpstr>
      <vt:lpstr>Consideration</vt:lpstr>
      <vt:lpstr>Capacity</vt:lpstr>
      <vt:lpstr>Consent</vt:lpstr>
      <vt:lpstr>Legality of form and purpose</vt:lpstr>
      <vt:lpstr>Termination</vt:lpstr>
      <vt:lpstr>Remedies for Breach of Contract</vt:lpstr>
      <vt:lpstr>How do you decide whether something requires a contract???</vt:lpstr>
      <vt:lpstr>Types of contracts </vt:lpstr>
      <vt:lpstr>Contracts – continued </vt:lpstr>
      <vt:lpstr>MDHHS Master Agreement</vt:lpstr>
      <vt:lpstr>CMH required language - boiler plate</vt:lpstr>
      <vt:lpstr>The Agreement</vt:lpstr>
      <vt:lpstr>Agreement - Continued</vt:lpstr>
      <vt:lpstr>Other issues:</vt:lpstr>
      <vt:lpstr>Evergreen Contracts </vt:lpstr>
      <vt:lpstr>Evergreen – continued……</vt:lpstr>
      <vt:lpstr>When is “evergreen” appropriate?</vt:lpstr>
      <vt:lpstr>Joint service contracts</vt:lpstr>
      <vt:lpstr>Joint service contracts - continued</vt:lpstr>
      <vt:lpstr>Multi-year contracts – According to CMS:</vt:lpstr>
      <vt:lpstr>Multi- year contracts - continued</vt:lpstr>
      <vt:lpstr>Governmental Immunity - defined</vt:lpstr>
      <vt:lpstr>Governmental Immunity – exceptions in MI</vt:lpstr>
      <vt:lpstr>Why is Governmental Immunity Important? </vt:lpstr>
      <vt:lpstr>Medical Treatment Exception</vt:lpstr>
      <vt:lpstr>Individual immunity - negligence</vt:lpstr>
      <vt:lpstr>Immunity applies:</vt:lpstr>
      <vt:lpstr>Immunity and Contracts </vt:lpstr>
      <vt:lpstr>Provider Network </vt:lpstr>
      <vt:lpstr>Provider network - continued</vt:lpstr>
      <vt:lpstr>Provider contracts – requirements continued</vt:lpstr>
      <vt:lpstr>With regards to Assurances  (Section 15)</vt:lpstr>
      <vt:lpstr>Also must ensure:</vt:lpstr>
      <vt:lpstr> Debarment and suspension….continued</vt:lpstr>
      <vt:lpstr>Sub-contracts are required to address: </vt:lpstr>
      <vt:lpstr>Sub-contract requirements - continued</vt:lpstr>
      <vt:lpstr>Staff training/reciprocity </vt:lpstr>
      <vt:lpstr>Credentialing</vt:lpstr>
      <vt:lpstr>Default, remedies and termination</vt:lpstr>
      <vt:lpstr>Scope of services </vt:lpstr>
      <vt:lpstr>Services – continued  </vt:lpstr>
      <vt:lpstr>Contract monitoring </vt:lpstr>
      <vt:lpstr>Liability language </vt:lpstr>
      <vt:lpstr>Liability - continued</vt:lpstr>
      <vt:lpstr>Liability insurance </vt:lpstr>
      <vt:lpstr>Billing and payments </vt:lpstr>
      <vt:lpstr>Recipient Rights </vt:lpstr>
      <vt:lpstr>Notice </vt:lpstr>
      <vt:lpstr>Dispute resolution </vt:lpstr>
      <vt:lpstr>CMH contracts - </vt:lpstr>
      <vt:lpstr>Licensed Residential contracts</vt:lpstr>
      <vt:lpstr>Fiscal Intermediary </vt:lpstr>
      <vt:lpstr>CLS/Respite services </vt:lpstr>
      <vt:lpstr>Independent living </vt:lpstr>
      <vt:lpstr>Inpatient contracts </vt:lpstr>
      <vt:lpstr>Inpatient contracts </vt:lpstr>
      <vt:lpstr>Independent contractor</vt:lpstr>
      <vt:lpstr>Independent Contractors – CMH rules </vt:lpstr>
      <vt:lpstr>Collaborative Agreements </vt:lpstr>
      <vt:lpstr>Conclusions </vt:lpstr>
      <vt:lpstr>Conclusions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CMHSP Contracting Who, what, where, when and why?</dc:title>
  <dc:creator>Carol Mills</dc:creator>
  <cp:lastModifiedBy>Carol Mills</cp:lastModifiedBy>
  <cp:revision>105</cp:revision>
  <dcterms:created xsi:type="dcterms:W3CDTF">2017-04-07T19:16:49Z</dcterms:created>
  <dcterms:modified xsi:type="dcterms:W3CDTF">2023-11-28T18:00:43Z</dcterms:modified>
</cp:coreProperties>
</file>