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73" r:id="rId6"/>
    <p:sldId id="258" r:id="rId7"/>
    <p:sldId id="259" r:id="rId8"/>
    <p:sldId id="260" r:id="rId9"/>
    <p:sldId id="270" r:id="rId10"/>
    <p:sldId id="271" r:id="rId11"/>
    <p:sldId id="261" r:id="rId12"/>
    <p:sldId id="262" r:id="rId13"/>
    <p:sldId id="263" r:id="rId14"/>
    <p:sldId id="264" r:id="rId15"/>
    <p:sldId id="266" r:id="rId16"/>
    <p:sldId id="267" r:id="rId17"/>
    <p:sldId id="269" r:id="rId18"/>
    <p:sldId id="265" r:id="rId19"/>
    <p:sldId id="272"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3304" autoAdjust="0"/>
  </p:normalViewPr>
  <p:slideViewPr>
    <p:cSldViewPr snapToGrid="0">
      <p:cViewPr>
        <p:scale>
          <a:sx n="281" d="100"/>
          <a:sy n="281" d="100"/>
        </p:scale>
        <p:origin x="-6888" y="-4740"/>
      </p:cViewPr>
      <p:guideLst/>
    </p:cSldViewPr>
  </p:slideViewPr>
  <p:outlineViewPr>
    <p:cViewPr>
      <p:scale>
        <a:sx n="33" d="100"/>
        <a:sy n="33" d="100"/>
      </p:scale>
      <p:origin x="0" y="-1176"/>
    </p:cViewPr>
  </p:outlineViewPr>
  <p:notesTextViewPr>
    <p:cViewPr>
      <p:scale>
        <a:sx n="3" d="2"/>
        <a:sy n="3" d="2"/>
      </p:scale>
      <p:origin x="0" y="0"/>
    </p:cViewPr>
  </p:notesTextViewPr>
  <p:sorterViewPr>
    <p:cViewPr>
      <p:scale>
        <a:sx n="100" d="100"/>
        <a:sy n="100" d="100"/>
      </p:scale>
      <p:origin x="0" y="-168"/>
    </p:cViewPr>
  </p:sorterViewPr>
  <p:notesViewPr>
    <p:cSldViewPr snapToGrid="0">
      <p:cViewPr varScale="1">
        <p:scale>
          <a:sx n="47" d="100"/>
          <a:sy n="47" d="100"/>
        </p:scale>
        <p:origin x="27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p Johnston" userId="91dafcae-3ec2-4721-93c6-2da772b91365" providerId="ADAL" clId="{0BECC9D5-FC1E-4037-82FA-DE9960092ADE}"/>
    <pc:docChg chg="undo custSel addSld modSld">
      <pc:chgData name="Chip Johnston" userId="91dafcae-3ec2-4721-93c6-2da772b91365" providerId="ADAL" clId="{0BECC9D5-FC1E-4037-82FA-DE9960092ADE}" dt="2023-05-30T17:57:58.221" v="65" actId="20577"/>
      <pc:docMkLst>
        <pc:docMk/>
      </pc:docMkLst>
      <pc:sldChg chg="modSp mod">
        <pc:chgData name="Chip Johnston" userId="91dafcae-3ec2-4721-93c6-2da772b91365" providerId="ADAL" clId="{0BECC9D5-FC1E-4037-82FA-DE9960092ADE}" dt="2023-05-30T17:55:26.860" v="25" actId="255"/>
        <pc:sldMkLst>
          <pc:docMk/>
          <pc:sldMk cId="526105315" sldId="258"/>
        </pc:sldMkLst>
      </pc:sldChg>
      <pc:sldChg chg="modSp mod">
        <pc:chgData name="Chip Johnston" userId="91dafcae-3ec2-4721-93c6-2da772b91365" providerId="ADAL" clId="{0BECC9D5-FC1E-4037-82FA-DE9960092ADE}" dt="2023-05-30T17:56:47.124" v="45" actId="6549"/>
        <pc:sldMkLst>
          <pc:docMk/>
          <pc:sldMk cId="3603068799" sldId="263"/>
        </pc:sldMkLst>
      </pc:sldChg>
      <pc:sldChg chg="modSp mod">
        <pc:chgData name="Chip Johnston" userId="91dafcae-3ec2-4721-93c6-2da772b91365" providerId="ADAL" clId="{0BECC9D5-FC1E-4037-82FA-DE9960092ADE}" dt="2023-05-30T17:57:00.405" v="55" actId="6549"/>
        <pc:sldMkLst>
          <pc:docMk/>
          <pc:sldMk cId="2834185867" sldId="264"/>
        </pc:sldMkLst>
      </pc:sldChg>
      <pc:sldChg chg="modSp mod">
        <pc:chgData name="Chip Johnston" userId="91dafcae-3ec2-4721-93c6-2da772b91365" providerId="ADAL" clId="{0BECC9D5-FC1E-4037-82FA-DE9960092ADE}" dt="2023-05-30T17:57:21.095" v="56" actId="6549"/>
        <pc:sldMkLst>
          <pc:docMk/>
          <pc:sldMk cId="1640139682" sldId="267"/>
        </pc:sldMkLst>
      </pc:sldChg>
      <pc:sldChg chg="modSp mod">
        <pc:chgData name="Chip Johnston" userId="91dafcae-3ec2-4721-93c6-2da772b91365" providerId="ADAL" clId="{0BECC9D5-FC1E-4037-82FA-DE9960092ADE}" dt="2023-05-30T17:57:58.221" v="65" actId="20577"/>
        <pc:sldMkLst>
          <pc:docMk/>
          <pc:sldMk cId="1504710332" sldId="271"/>
        </pc:sldMkLst>
      </pc:sldChg>
      <pc:sldChg chg="modSp new mod">
        <pc:chgData name="Chip Johnston" userId="91dafcae-3ec2-4721-93c6-2da772b91365" providerId="ADAL" clId="{0BECC9D5-FC1E-4037-82FA-DE9960092ADE}" dt="2023-05-30T17:55:11.296" v="24"/>
        <pc:sldMkLst>
          <pc:docMk/>
          <pc:sldMk cId="171141280" sldId="272"/>
        </pc:sldMkLst>
      </pc:sldChg>
    </pc:docChg>
  </pc:docChgLst>
  <pc:docChgLst>
    <pc:chgData name="Chip Johnston" userId="91dafcae-3ec2-4721-93c6-2da772b91365" providerId="ADAL" clId="{A5859F5E-B119-4033-A637-4402E2584A7A}"/>
    <pc:docChg chg="modSld">
      <pc:chgData name="Chip Johnston" userId="91dafcae-3ec2-4721-93c6-2da772b91365" providerId="ADAL" clId="{A5859F5E-B119-4033-A637-4402E2584A7A}" dt="2023-05-02T12:58:38.037" v="6" actId="20577"/>
      <pc:docMkLst>
        <pc:docMk/>
      </pc:docMkLst>
      <pc:sldChg chg="modSp mod">
        <pc:chgData name="Chip Johnston" userId="91dafcae-3ec2-4721-93c6-2da772b91365" providerId="ADAL" clId="{A5859F5E-B119-4033-A637-4402E2584A7A}" dt="2023-05-02T12:56:51.497" v="0" actId="20577"/>
        <pc:sldMkLst>
          <pc:docMk/>
          <pc:sldMk cId="2834185867" sldId="264"/>
        </pc:sldMkLst>
      </pc:sldChg>
      <pc:sldChg chg="modSp mod">
        <pc:chgData name="Chip Johnston" userId="91dafcae-3ec2-4721-93c6-2da772b91365" providerId="ADAL" clId="{A5859F5E-B119-4033-A637-4402E2584A7A}" dt="2023-05-02T12:57:37.984" v="2" actId="20577"/>
        <pc:sldMkLst>
          <pc:docMk/>
          <pc:sldMk cId="1614309293" sldId="265"/>
        </pc:sldMkLst>
      </pc:sldChg>
      <pc:sldChg chg="modSp mod">
        <pc:chgData name="Chip Johnston" userId="91dafcae-3ec2-4721-93c6-2da772b91365" providerId="ADAL" clId="{A5859F5E-B119-4033-A637-4402E2584A7A}" dt="2023-05-02T12:58:38.037" v="6" actId="20577"/>
        <pc:sldMkLst>
          <pc:docMk/>
          <pc:sldMk cId="1504710332" sldId="271"/>
        </pc:sldMkLst>
      </pc:sldChg>
    </pc:docChg>
  </pc:docChgLst>
  <pc:docChgLst>
    <pc:chgData name="Chip Johnston" userId="91dafcae-3ec2-4721-93c6-2da772b91365" providerId="ADAL" clId="{844D9A29-86B3-46B3-885F-AE5243D87321}"/>
    <pc:docChg chg="modSld">
      <pc:chgData name="Chip Johnston" userId="91dafcae-3ec2-4721-93c6-2da772b91365" providerId="ADAL" clId="{844D9A29-86B3-46B3-885F-AE5243D87321}" dt="2024-12-11T19:13:37.208" v="27" actId="20577"/>
      <pc:docMkLst>
        <pc:docMk/>
      </pc:docMkLst>
      <pc:sldChg chg="modSp mod">
        <pc:chgData name="Chip Johnston" userId="91dafcae-3ec2-4721-93c6-2da772b91365" providerId="ADAL" clId="{844D9A29-86B3-46B3-885F-AE5243D87321}" dt="2024-12-11T19:13:37.208" v="27" actId="20577"/>
        <pc:sldMkLst>
          <pc:docMk/>
          <pc:sldMk cId="1613864384" sldId="269"/>
        </pc:sldMkLst>
        <pc:spChg chg="mod">
          <ac:chgData name="Chip Johnston" userId="91dafcae-3ec2-4721-93c6-2da772b91365" providerId="ADAL" clId="{844D9A29-86B3-46B3-885F-AE5243D87321}" dt="2024-12-11T19:13:37.208" v="27" actId="20577"/>
          <ac:spMkLst>
            <pc:docMk/>
            <pc:sldMk cId="1613864384" sldId="269"/>
            <ac:spMk id="3" creationId="{1B088D11-AC89-9B35-E1FF-6D05660B3A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FC93-8D53-47F7-9D83-989B881473B2}"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6CDC-4287-4CAC-8947-14C0BC93F3F7}" type="slidenum">
              <a:rPr lang="en-US" smtClean="0"/>
              <a:t>‹#›</a:t>
            </a:fld>
            <a:endParaRPr lang="en-US"/>
          </a:p>
        </p:txBody>
      </p:sp>
    </p:spTree>
    <p:extLst>
      <p:ext uri="{BB962C8B-B14F-4D97-AF65-F5344CB8AC3E}">
        <p14:creationId xmlns:p14="http://schemas.microsoft.com/office/powerpoint/2010/main" val="5630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S:\Shared%20With%20Me\Team\Provider%20Network%20Manager\Educational\Region%202%20FY2025%20Sessions\June%202%202025\PPT%20Images\Inpatient%20Insurance.jpg" TargetMode="External"/><Relationship Id="rId2" Type="http://schemas.openxmlformats.org/officeDocument/2006/relationships/hyperlink" Target="file:///S:\Shared%20With%20Me\Team\Provider%20Network%20Manager\Educational\Region%202%20FY2025%20Sessions\June%202%202025\PPT%20Images\AFC%20insurance.jpg" TargetMode="External"/><Relationship Id="rId1" Type="http://schemas.openxmlformats.org/officeDocument/2006/relationships/slideLayout" Target="../slideLayouts/slideLayout2.xml"/><Relationship Id="rId5" Type="http://schemas.openxmlformats.org/officeDocument/2006/relationships/hyperlink" Target="file:///S:\Shared%20With%20Me\Team\Provider%20Network%20Manager\Educational\Region%202%20FY2025%20Sessions\June%202%202025\PPT%20Images\CLS%20Respite%20Insurance.jpg" TargetMode="External"/><Relationship Id="rId4" Type="http://schemas.openxmlformats.org/officeDocument/2006/relationships/hyperlink" Target="file:///S:\Shared%20With%20Me\Team\Provider%20Network%20Manager\Educational\Region%202%20FY2025%20Sessions\June%202%202025\PPT%20Images\Prof%20Ind_Group%20Insuranc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5E58-CD7C-4BE2-A2E1-2CA4E3D91E98}"/>
              </a:ext>
            </a:extLst>
          </p:cNvPr>
          <p:cNvSpPr>
            <a:spLocks noGrp="1"/>
          </p:cNvSpPr>
          <p:nvPr>
            <p:ph type="ctrTitle"/>
          </p:nvPr>
        </p:nvSpPr>
        <p:spPr>
          <a:xfrm>
            <a:off x="2688165" y="1746607"/>
            <a:ext cx="6815669" cy="2619910"/>
          </a:xfrm>
        </p:spPr>
        <p:txBody>
          <a:bodyPr/>
          <a:lstStyle/>
          <a:p>
            <a:r>
              <a:rPr lang="en-US" dirty="0"/>
              <a:t>Provider</a:t>
            </a:r>
            <a:br>
              <a:rPr lang="en-US" dirty="0"/>
            </a:br>
            <a:r>
              <a:rPr lang="en-US" dirty="0"/>
              <a:t>Insurance</a:t>
            </a:r>
          </a:p>
        </p:txBody>
      </p:sp>
    </p:spTree>
    <p:extLst>
      <p:ext uri="{BB962C8B-B14F-4D97-AF65-F5344CB8AC3E}">
        <p14:creationId xmlns:p14="http://schemas.microsoft.com/office/powerpoint/2010/main" val="324760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5C8B-11CA-5C8B-6B59-F64966C0C4E2}"/>
              </a:ext>
            </a:extLst>
          </p:cNvPr>
          <p:cNvSpPr>
            <a:spLocks noGrp="1"/>
          </p:cNvSpPr>
          <p:nvPr>
            <p:ph type="title"/>
          </p:nvPr>
        </p:nvSpPr>
        <p:spPr/>
        <p:txBody>
          <a:bodyPr/>
          <a:lstStyle/>
          <a:p>
            <a:r>
              <a:rPr lang="en-US" dirty="0"/>
              <a:t>General Liability vs Professional Liability</a:t>
            </a:r>
          </a:p>
        </p:txBody>
      </p:sp>
      <p:sp>
        <p:nvSpPr>
          <p:cNvPr id="3" name="Content Placeholder 2">
            <a:extLst>
              <a:ext uri="{FF2B5EF4-FFF2-40B4-BE49-F238E27FC236}">
                <a16:creationId xmlns:a16="http://schemas.microsoft.com/office/drawing/2014/main" id="{B445FBB4-04CE-22DA-B38B-48CA51FAC51C}"/>
              </a:ext>
            </a:extLst>
          </p:cNvPr>
          <p:cNvSpPr>
            <a:spLocks noGrp="1"/>
          </p:cNvSpPr>
          <p:nvPr>
            <p:ph idx="1"/>
          </p:nvPr>
        </p:nvSpPr>
        <p:spPr/>
        <p:txBody>
          <a:bodyPr/>
          <a:lstStyle/>
          <a:p>
            <a:r>
              <a:rPr lang="en-US" dirty="0"/>
              <a:t>Main difference is the types of risks they cover</a:t>
            </a:r>
          </a:p>
          <a:p>
            <a:pPr lvl="1"/>
            <a:r>
              <a:rPr lang="en-US" dirty="0"/>
              <a:t>General Liability covers a variety of risks associated with owning a business, but not risks resulting from errors or omissions related to the operations of the business</a:t>
            </a:r>
          </a:p>
          <a:p>
            <a:pPr lvl="1"/>
            <a:r>
              <a:rPr lang="en-US" dirty="0"/>
              <a:t>Professional liability is for more specific risks associated with errors or omissions that result from business operations</a:t>
            </a:r>
          </a:p>
        </p:txBody>
      </p:sp>
    </p:spTree>
    <p:extLst>
      <p:ext uri="{BB962C8B-B14F-4D97-AF65-F5344CB8AC3E}">
        <p14:creationId xmlns:p14="http://schemas.microsoft.com/office/powerpoint/2010/main" val="333167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4994-5E85-E732-4AB7-09941E998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A29A6-7EF0-3816-37F5-58827890C825}"/>
              </a:ext>
            </a:extLst>
          </p:cNvPr>
          <p:cNvSpPr>
            <a:spLocks noGrp="1"/>
          </p:cNvSpPr>
          <p:nvPr>
            <p:ph type="title"/>
          </p:nvPr>
        </p:nvSpPr>
        <p:spPr/>
        <p:txBody>
          <a:bodyPr/>
          <a:lstStyle/>
          <a:p>
            <a:r>
              <a:rPr lang="en-US" dirty="0"/>
              <a:t>General Liability vs Professional Liability</a:t>
            </a:r>
          </a:p>
        </p:txBody>
      </p:sp>
      <p:sp>
        <p:nvSpPr>
          <p:cNvPr id="6" name="Content Placeholder 2">
            <a:extLst>
              <a:ext uri="{FF2B5EF4-FFF2-40B4-BE49-F238E27FC236}">
                <a16:creationId xmlns:a16="http://schemas.microsoft.com/office/drawing/2014/main" id="{F88D0014-04DE-BAF7-F53A-4E4C758D9D43}"/>
              </a:ext>
            </a:extLst>
          </p:cNvPr>
          <p:cNvSpPr>
            <a:spLocks noGrp="1"/>
          </p:cNvSpPr>
          <p:nvPr>
            <p:ph idx="1"/>
          </p:nvPr>
        </p:nvSpPr>
        <p:spPr>
          <a:xfrm>
            <a:off x="1295400" y="2557463"/>
            <a:ext cx="9601200" cy="3317875"/>
          </a:xfrm>
        </p:spPr>
        <p:txBody>
          <a:bodyPr>
            <a:normAutofit fontScale="92500" lnSpcReduction="10000"/>
          </a:bodyPr>
          <a:lstStyle/>
          <a:p>
            <a:pPr>
              <a:buFont typeface="Courier New" panose="02070309020205020404" pitchFamily="49" charset="0"/>
              <a:buChar char="o"/>
            </a:pPr>
            <a:r>
              <a:rPr lang="en-US" sz="2600" dirty="0"/>
              <a:t>General Liability</a:t>
            </a:r>
          </a:p>
          <a:p>
            <a:pPr lvl="1">
              <a:buFont typeface="Courier New" panose="02070309020205020404" pitchFamily="49" charset="0"/>
              <a:buChar char="o"/>
            </a:pPr>
            <a:r>
              <a:rPr lang="en-US" sz="2200" dirty="0"/>
              <a:t>Bodily injuries and medical payments for individuals that were incurred at the business (not employees...that’s worker compensation)</a:t>
            </a:r>
          </a:p>
          <a:p>
            <a:pPr lvl="1">
              <a:buFont typeface="Courier New" panose="02070309020205020404" pitchFamily="49" charset="0"/>
              <a:buChar char="o"/>
            </a:pPr>
            <a:r>
              <a:rPr lang="en-US" sz="2200" dirty="0"/>
              <a:t>Property damage </a:t>
            </a:r>
            <a:r>
              <a:rPr lang="en-US" sz="2200" i="1" dirty="0"/>
              <a:t>to others </a:t>
            </a:r>
            <a:r>
              <a:rPr lang="en-US" sz="2200" dirty="0"/>
              <a:t>caused by the business (fire spread from your business to others, employees breaks goods or equipment, etc. Does not cover your property—that would be property damage insurance)</a:t>
            </a:r>
          </a:p>
          <a:p>
            <a:pPr lvl="1">
              <a:buFont typeface="Courier New" panose="02070309020205020404" pitchFamily="49" charset="0"/>
              <a:buChar char="o"/>
            </a:pPr>
            <a:r>
              <a:rPr lang="en-US" sz="2200" dirty="0"/>
              <a:t>Reputational harm if someone sues you for slander, allegedly hurting their business, privacy violations</a:t>
            </a:r>
          </a:p>
          <a:p>
            <a:pPr lvl="1">
              <a:buFont typeface="Courier New" panose="02070309020205020404" pitchFamily="49" charset="0"/>
              <a:buChar char="o"/>
            </a:pPr>
            <a:r>
              <a:rPr lang="en-US" sz="2200" dirty="0"/>
              <a:t>Advertising errors for things like copyright infringement</a:t>
            </a:r>
          </a:p>
          <a:p>
            <a:pPr lvl="1">
              <a:buFont typeface="Courier New" panose="02070309020205020404" pitchFamily="49" charset="0"/>
              <a:buChar char="o"/>
            </a:pPr>
            <a:endParaRPr lang="en-US" sz="2200" dirty="0"/>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190337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2E286-4DE9-C609-1A12-9D2D7B53A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DBDF4-5493-D359-805E-C45087AC67C5}"/>
              </a:ext>
            </a:extLst>
          </p:cNvPr>
          <p:cNvSpPr>
            <a:spLocks noGrp="1"/>
          </p:cNvSpPr>
          <p:nvPr>
            <p:ph type="title"/>
          </p:nvPr>
        </p:nvSpPr>
        <p:spPr/>
        <p:txBody>
          <a:bodyPr/>
          <a:lstStyle/>
          <a:p>
            <a:r>
              <a:rPr lang="en-US" dirty="0"/>
              <a:t>General Liability vs Professional Liability</a:t>
            </a:r>
          </a:p>
        </p:txBody>
      </p:sp>
      <p:sp>
        <p:nvSpPr>
          <p:cNvPr id="6" name="Content Placeholder 2">
            <a:extLst>
              <a:ext uri="{FF2B5EF4-FFF2-40B4-BE49-F238E27FC236}">
                <a16:creationId xmlns:a16="http://schemas.microsoft.com/office/drawing/2014/main" id="{92837320-2C95-EC42-5AB5-ECC1E2478439}"/>
              </a:ext>
            </a:extLst>
          </p:cNvPr>
          <p:cNvSpPr>
            <a:spLocks noGrp="1"/>
          </p:cNvSpPr>
          <p:nvPr>
            <p:ph idx="1"/>
          </p:nvPr>
        </p:nvSpPr>
        <p:spPr>
          <a:xfrm>
            <a:off x="1295400" y="2557463"/>
            <a:ext cx="9601200" cy="3317875"/>
          </a:xfrm>
        </p:spPr>
        <p:txBody>
          <a:bodyPr>
            <a:normAutofit lnSpcReduction="10000"/>
          </a:bodyPr>
          <a:lstStyle/>
          <a:p>
            <a:pPr>
              <a:buFont typeface="Courier New" panose="02070309020205020404" pitchFamily="49" charset="0"/>
              <a:buChar char="o"/>
            </a:pPr>
            <a:r>
              <a:rPr lang="en-US" sz="2600" dirty="0"/>
              <a:t>Professional Liability</a:t>
            </a:r>
          </a:p>
          <a:p>
            <a:pPr lvl="1">
              <a:buFont typeface="Courier New" panose="02070309020205020404" pitchFamily="49" charset="0"/>
              <a:buChar char="o"/>
            </a:pPr>
            <a:r>
              <a:rPr lang="en-US" sz="2200" dirty="0"/>
              <a:t>Negligence (e.g. “I was not fed on two occasions at my AFC residence”</a:t>
            </a:r>
          </a:p>
          <a:p>
            <a:pPr lvl="1">
              <a:buFont typeface="Courier New" panose="02070309020205020404" pitchFamily="49" charset="0"/>
              <a:buChar char="o"/>
            </a:pPr>
            <a:r>
              <a:rPr lang="en-US" sz="2200" dirty="0"/>
              <a:t>Errors in service provided</a:t>
            </a:r>
          </a:p>
          <a:p>
            <a:pPr lvl="1">
              <a:buFont typeface="Courier New" panose="02070309020205020404" pitchFamily="49" charset="0"/>
              <a:buChar char="o"/>
            </a:pPr>
            <a:r>
              <a:rPr lang="en-US" sz="2200" dirty="0"/>
              <a:t>Omissions</a:t>
            </a:r>
          </a:p>
          <a:p>
            <a:pPr lvl="1">
              <a:buFont typeface="Courier New" panose="02070309020205020404" pitchFamily="49" charset="0"/>
              <a:buChar char="o"/>
            </a:pPr>
            <a:r>
              <a:rPr lang="en-US" sz="2200" dirty="0"/>
              <a:t>Misrepresentation</a:t>
            </a:r>
          </a:p>
          <a:p>
            <a:pPr lvl="1">
              <a:buFont typeface="Courier New" panose="02070309020205020404" pitchFamily="49" charset="0"/>
              <a:buChar char="o"/>
            </a:pPr>
            <a:r>
              <a:rPr lang="en-US" sz="2200" dirty="0"/>
              <a:t>Inaccurate advice or incorrect diagnosis</a:t>
            </a:r>
          </a:p>
          <a:p>
            <a:pPr lvl="1">
              <a:buFont typeface="Courier New" panose="02070309020205020404" pitchFamily="49" charset="0"/>
              <a:buChar char="o"/>
            </a:pPr>
            <a:r>
              <a:rPr lang="en-US" sz="2200" dirty="0"/>
              <a:t>Violation of good faith cooperation</a:t>
            </a:r>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95348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FA96-E153-41DB-F157-F6788074B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C2C37-307B-DE22-B616-5140FD7DB65F}"/>
              </a:ext>
            </a:extLst>
          </p:cNvPr>
          <p:cNvSpPr>
            <a:spLocks noGrp="1"/>
          </p:cNvSpPr>
          <p:nvPr>
            <p:ph type="title"/>
          </p:nvPr>
        </p:nvSpPr>
        <p:spPr/>
        <p:txBody>
          <a:bodyPr/>
          <a:lstStyle/>
          <a:p>
            <a:r>
              <a:rPr lang="en-US" dirty="0"/>
              <a:t>Professional Liability</a:t>
            </a:r>
          </a:p>
        </p:txBody>
      </p:sp>
      <p:sp>
        <p:nvSpPr>
          <p:cNvPr id="6" name="Content Placeholder 2">
            <a:extLst>
              <a:ext uri="{FF2B5EF4-FFF2-40B4-BE49-F238E27FC236}">
                <a16:creationId xmlns:a16="http://schemas.microsoft.com/office/drawing/2014/main" id="{336227EB-7465-A06D-DCF2-3E1F0B2178C8}"/>
              </a:ext>
            </a:extLst>
          </p:cNvPr>
          <p:cNvSpPr>
            <a:spLocks noGrp="1"/>
          </p:cNvSpPr>
          <p:nvPr>
            <p:ph idx="1"/>
          </p:nvPr>
        </p:nvSpPr>
        <p:spPr>
          <a:xfrm>
            <a:off x="1295400" y="2557463"/>
            <a:ext cx="9601200" cy="3317875"/>
          </a:xfrm>
        </p:spPr>
        <p:txBody>
          <a:bodyPr>
            <a:normAutofit/>
          </a:bodyPr>
          <a:lstStyle/>
          <a:p>
            <a:pPr>
              <a:buFont typeface="Courier New" panose="02070309020205020404" pitchFamily="49" charset="0"/>
              <a:buChar char="o"/>
            </a:pPr>
            <a:r>
              <a:rPr lang="en-US" sz="2600" dirty="0"/>
              <a:t>Professional Liability – also called errors and omissions insurance</a:t>
            </a:r>
          </a:p>
          <a:p>
            <a:pPr lvl="1">
              <a:buFont typeface="Courier New" panose="02070309020205020404" pitchFamily="49" charset="0"/>
              <a:buChar char="o"/>
            </a:pPr>
            <a:r>
              <a:rPr lang="en-US" sz="2200" dirty="0"/>
              <a:t>Attorney’s fees</a:t>
            </a:r>
          </a:p>
          <a:p>
            <a:pPr lvl="1">
              <a:buFont typeface="Courier New" panose="02070309020205020404" pitchFamily="49" charset="0"/>
              <a:buChar char="o"/>
            </a:pPr>
            <a:r>
              <a:rPr lang="en-US" sz="2200" dirty="0"/>
              <a:t>Court costs (reserving a courtroom, paying expert witness fees</a:t>
            </a:r>
          </a:p>
          <a:p>
            <a:pPr lvl="1">
              <a:buFont typeface="Courier New" panose="02070309020205020404" pitchFamily="49" charset="0"/>
              <a:buChar char="o"/>
            </a:pPr>
            <a:r>
              <a:rPr lang="en-US" sz="2200" dirty="0"/>
              <a:t>Administrative costs to put defense together (court reporters, software expenses, paying staff)</a:t>
            </a:r>
          </a:p>
          <a:p>
            <a:pPr lvl="1">
              <a:buFont typeface="Courier New" panose="02070309020205020404" pitchFamily="49" charset="0"/>
              <a:buChar char="o"/>
            </a:pPr>
            <a:r>
              <a:rPr lang="en-US" sz="2200" dirty="0"/>
              <a:t>Settlement or judgement expenses</a:t>
            </a:r>
          </a:p>
          <a:p>
            <a:pPr lvl="1">
              <a:buFont typeface="Courier New" panose="02070309020205020404" pitchFamily="49" charset="0"/>
              <a:buChar char="o"/>
            </a:pPr>
            <a:endParaRPr lang="en-US" sz="2200" dirty="0"/>
          </a:p>
          <a:p>
            <a:pPr marL="0" indent="0">
              <a:buNone/>
            </a:pPr>
            <a:endParaRPr lang="en-US" dirty="0"/>
          </a:p>
        </p:txBody>
      </p:sp>
    </p:spTree>
    <p:extLst>
      <p:ext uri="{BB962C8B-B14F-4D97-AF65-F5344CB8AC3E}">
        <p14:creationId xmlns:p14="http://schemas.microsoft.com/office/powerpoint/2010/main" val="9125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CA0A-28E4-CAC7-D0CA-BA0D9B6CB0EC}"/>
              </a:ext>
            </a:extLst>
          </p:cNvPr>
          <p:cNvSpPr>
            <a:spLocks noGrp="1"/>
          </p:cNvSpPr>
          <p:nvPr>
            <p:ph type="title"/>
          </p:nvPr>
        </p:nvSpPr>
        <p:spPr/>
        <p:txBody>
          <a:bodyPr/>
          <a:lstStyle/>
          <a:p>
            <a:r>
              <a:rPr lang="en-US" dirty="0"/>
              <a:t>Basic, Broad, and Special form</a:t>
            </a:r>
          </a:p>
        </p:txBody>
      </p:sp>
      <p:sp>
        <p:nvSpPr>
          <p:cNvPr id="3" name="Content Placeholder 2">
            <a:extLst>
              <a:ext uri="{FF2B5EF4-FFF2-40B4-BE49-F238E27FC236}">
                <a16:creationId xmlns:a16="http://schemas.microsoft.com/office/drawing/2014/main" id="{86169F0F-F243-23BF-AA06-EF14AA56C455}"/>
              </a:ext>
            </a:extLst>
          </p:cNvPr>
          <p:cNvSpPr>
            <a:spLocks noGrp="1"/>
          </p:cNvSpPr>
          <p:nvPr>
            <p:ph idx="1"/>
          </p:nvPr>
        </p:nvSpPr>
        <p:spPr/>
        <p:txBody>
          <a:bodyPr>
            <a:normAutofit lnSpcReduction="10000"/>
          </a:bodyPr>
          <a:lstStyle/>
          <a:p>
            <a:r>
              <a:rPr lang="en-US" dirty="0"/>
              <a:t>Basic form insurance carries a bare minimum of risks or perils. Most affordable but may not cover expenses in many scenarios</a:t>
            </a:r>
          </a:p>
          <a:p>
            <a:r>
              <a:rPr lang="en-US" dirty="0"/>
              <a:t>Broad form is a more comprehensive form than basic form policies; they only cover the named perils in the policy but list more than a basic policy</a:t>
            </a:r>
          </a:p>
          <a:p>
            <a:r>
              <a:rPr lang="en-US" dirty="0"/>
              <a:t>Special form coverage covers most any risk or peril the policy can cover unless specifically identified as excluded</a:t>
            </a:r>
          </a:p>
          <a:p>
            <a:pPr lvl="1"/>
            <a:r>
              <a:rPr lang="en-US" dirty="0"/>
              <a:t>This can reverse the burden of proof—rather than the policyholder having to prove how an incident happened and the costs, the insurer may now have to disprove it</a:t>
            </a:r>
          </a:p>
        </p:txBody>
      </p:sp>
    </p:spTree>
    <p:extLst>
      <p:ext uri="{BB962C8B-B14F-4D97-AF65-F5344CB8AC3E}">
        <p14:creationId xmlns:p14="http://schemas.microsoft.com/office/powerpoint/2010/main" val="338648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D447-FE75-130F-B1C9-7A9E8E4B7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7FDFB-82FD-681D-A6A1-EADF543B547D}"/>
              </a:ext>
            </a:extLst>
          </p:cNvPr>
          <p:cNvSpPr>
            <a:spLocks noGrp="1"/>
          </p:cNvSpPr>
          <p:nvPr>
            <p:ph type="title"/>
          </p:nvPr>
        </p:nvSpPr>
        <p:spPr/>
        <p:txBody>
          <a:bodyPr/>
          <a:lstStyle/>
          <a:p>
            <a:r>
              <a:rPr lang="en-US" dirty="0"/>
              <a:t>Commercial Umbrella Policies</a:t>
            </a:r>
          </a:p>
        </p:txBody>
      </p:sp>
      <p:sp>
        <p:nvSpPr>
          <p:cNvPr id="6" name="Content Placeholder 2">
            <a:extLst>
              <a:ext uri="{FF2B5EF4-FFF2-40B4-BE49-F238E27FC236}">
                <a16:creationId xmlns:a16="http://schemas.microsoft.com/office/drawing/2014/main" id="{5DCBEC2E-10B0-03F5-B134-1B2F17AAD249}"/>
              </a:ext>
            </a:extLst>
          </p:cNvPr>
          <p:cNvSpPr>
            <a:spLocks noGrp="1"/>
          </p:cNvSpPr>
          <p:nvPr>
            <p:ph idx="1"/>
          </p:nvPr>
        </p:nvSpPr>
        <p:spPr>
          <a:xfrm>
            <a:off x="1295400" y="2557463"/>
            <a:ext cx="9601200" cy="3317875"/>
          </a:xfrm>
        </p:spPr>
        <p:txBody>
          <a:bodyPr>
            <a:normAutofit fontScale="92500" lnSpcReduction="10000"/>
          </a:bodyPr>
          <a:lstStyle/>
          <a:p>
            <a:pPr>
              <a:buFont typeface="Courier New" panose="02070309020205020404" pitchFamily="49" charset="0"/>
              <a:buChar char="o"/>
            </a:pPr>
            <a:r>
              <a:rPr lang="en-US" sz="2600" dirty="0"/>
              <a:t>Umbrella Policies</a:t>
            </a:r>
          </a:p>
          <a:p>
            <a:pPr lvl="1">
              <a:buFont typeface="Courier New" panose="02070309020205020404" pitchFamily="49" charset="0"/>
              <a:buChar char="o"/>
            </a:pPr>
            <a:r>
              <a:rPr lang="en-US" sz="2200" dirty="0"/>
              <a:t>Adds protection to existing policies—can cover costs to current policies when coverage limits are met and businesses would otherwise go into pocket. It helps ensure the business won’t run out of money if other policies max out</a:t>
            </a:r>
          </a:p>
          <a:p>
            <a:pPr lvl="1">
              <a:buFont typeface="Courier New" panose="02070309020205020404" pitchFamily="49" charset="0"/>
              <a:buChar char="o"/>
            </a:pPr>
            <a:r>
              <a:rPr lang="en-US" sz="2200" dirty="0"/>
              <a:t>Typically sold in increments of $1 million –again, in addition to policies you already own. Often only a few hundred dollars annually per million in coverage</a:t>
            </a:r>
          </a:p>
          <a:p>
            <a:pPr lvl="1">
              <a:buFont typeface="Courier New" panose="02070309020205020404" pitchFamily="49" charset="0"/>
              <a:buChar char="o"/>
            </a:pPr>
            <a:r>
              <a:rPr lang="en-US" sz="2200" dirty="0"/>
              <a:t>Typically bought to ensure the liable portion of net worth is covered</a:t>
            </a:r>
            <a:endParaRPr lang="en-US" sz="2000" dirty="0"/>
          </a:p>
          <a:p>
            <a:pPr lvl="1">
              <a:buFont typeface="Courier New" panose="02070309020205020404" pitchFamily="49" charset="0"/>
              <a:buChar char="o"/>
            </a:pPr>
            <a:r>
              <a:rPr lang="en-US" sz="2200" dirty="0"/>
              <a:t>Knowing there is an umbrella policy can persuade plaintiffs to settle earlier or avoid drawn out legal battles</a:t>
            </a:r>
          </a:p>
          <a:p>
            <a:pPr lvl="1">
              <a:buFont typeface="Courier New" panose="02070309020205020404" pitchFamily="49" charset="0"/>
              <a:buChar char="o"/>
            </a:pPr>
            <a:endParaRPr lang="en-US" sz="2200" dirty="0"/>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389010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4E24-FBC5-CFCE-4E75-F2FD66658A00}"/>
              </a:ext>
            </a:extLst>
          </p:cNvPr>
          <p:cNvSpPr>
            <a:spLocks noGrp="1"/>
          </p:cNvSpPr>
          <p:nvPr>
            <p:ph type="title"/>
          </p:nvPr>
        </p:nvSpPr>
        <p:spPr/>
        <p:txBody>
          <a:bodyPr/>
          <a:lstStyle/>
          <a:p>
            <a:r>
              <a:rPr lang="en-US" dirty="0"/>
              <a:t>Factors Influencing Coverage </a:t>
            </a:r>
          </a:p>
        </p:txBody>
      </p:sp>
      <p:sp>
        <p:nvSpPr>
          <p:cNvPr id="3" name="Content Placeholder 2">
            <a:extLst>
              <a:ext uri="{FF2B5EF4-FFF2-40B4-BE49-F238E27FC236}">
                <a16:creationId xmlns:a16="http://schemas.microsoft.com/office/drawing/2014/main" id="{1BDFDE0E-AC87-0335-785C-FED7AAD6A42F}"/>
              </a:ext>
            </a:extLst>
          </p:cNvPr>
          <p:cNvSpPr>
            <a:spLocks noGrp="1"/>
          </p:cNvSpPr>
          <p:nvPr>
            <p:ph idx="1"/>
          </p:nvPr>
        </p:nvSpPr>
        <p:spPr/>
        <p:txBody>
          <a:bodyPr/>
          <a:lstStyle/>
          <a:p>
            <a:r>
              <a:rPr lang="en-US" dirty="0"/>
              <a:t>Can influence whether a provider should have 1 million/3 million, 2 million/5 million, etc.</a:t>
            </a:r>
          </a:p>
          <a:p>
            <a:pPr lvl="1"/>
            <a:r>
              <a:rPr lang="en-US" dirty="0"/>
              <a:t>Location</a:t>
            </a:r>
          </a:p>
          <a:p>
            <a:pPr lvl="1"/>
            <a:r>
              <a:rPr lang="en-US" dirty="0"/>
              <a:t>Square footage</a:t>
            </a:r>
          </a:p>
          <a:p>
            <a:pPr lvl="1"/>
            <a:r>
              <a:rPr lang="en-US" dirty="0"/>
              <a:t>Number of beds</a:t>
            </a:r>
          </a:p>
          <a:p>
            <a:pPr lvl="1"/>
            <a:r>
              <a:rPr lang="en-US" dirty="0"/>
              <a:t>Number of employees of care workers</a:t>
            </a:r>
          </a:p>
          <a:p>
            <a:r>
              <a:rPr lang="en-US" dirty="0"/>
              <a:t>Coverage amounts are not typically big factors in coverage cost calculation</a:t>
            </a:r>
          </a:p>
          <a:p>
            <a:pPr lvl="1"/>
            <a:endParaRPr lang="en-US" dirty="0"/>
          </a:p>
        </p:txBody>
      </p:sp>
    </p:spTree>
    <p:extLst>
      <p:ext uri="{BB962C8B-B14F-4D97-AF65-F5344CB8AC3E}">
        <p14:creationId xmlns:p14="http://schemas.microsoft.com/office/powerpoint/2010/main" val="35551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23A1C-B183-45E9-C718-AAF51CA49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CFAC0-80D7-B4FB-6864-6354CFD22B20}"/>
              </a:ext>
            </a:extLst>
          </p:cNvPr>
          <p:cNvSpPr>
            <a:spLocks noGrp="1"/>
          </p:cNvSpPr>
          <p:nvPr>
            <p:ph type="title"/>
          </p:nvPr>
        </p:nvSpPr>
        <p:spPr/>
        <p:txBody>
          <a:bodyPr/>
          <a:lstStyle/>
          <a:p>
            <a:r>
              <a:rPr lang="en-US" dirty="0"/>
              <a:t>Region 2 Boilerplates</a:t>
            </a:r>
          </a:p>
        </p:txBody>
      </p:sp>
      <p:sp>
        <p:nvSpPr>
          <p:cNvPr id="6" name="Content Placeholder 2">
            <a:extLst>
              <a:ext uri="{FF2B5EF4-FFF2-40B4-BE49-F238E27FC236}">
                <a16:creationId xmlns:a16="http://schemas.microsoft.com/office/drawing/2014/main" id="{BD3E0B31-A08E-35BD-89A2-AAFF72AE0FB8}"/>
              </a:ext>
            </a:extLst>
          </p:cNvPr>
          <p:cNvSpPr>
            <a:spLocks noGrp="1"/>
          </p:cNvSpPr>
          <p:nvPr>
            <p:ph idx="1"/>
          </p:nvPr>
        </p:nvSpPr>
        <p:spPr>
          <a:xfrm>
            <a:off x="1295400" y="2557463"/>
            <a:ext cx="9601200" cy="3317875"/>
          </a:xfrm>
        </p:spPr>
        <p:txBody>
          <a:bodyPr>
            <a:normAutofit/>
          </a:bodyPr>
          <a:lstStyle/>
          <a:p>
            <a:pPr>
              <a:buFont typeface="Courier New" panose="02070309020205020404" pitchFamily="49" charset="0"/>
              <a:buChar char="o"/>
            </a:pPr>
            <a:r>
              <a:rPr lang="en-US" sz="2600" dirty="0"/>
              <a:t>Frequently used examples</a:t>
            </a:r>
          </a:p>
          <a:p>
            <a:pPr lvl="1">
              <a:buFont typeface="Courier New" panose="02070309020205020404" pitchFamily="49" charset="0"/>
              <a:buChar char="o"/>
            </a:pPr>
            <a:r>
              <a:rPr lang="en-US" sz="2200" dirty="0">
                <a:hlinkClick r:id="rId2" action="ppaction://hlinkfile"/>
              </a:rPr>
              <a:t>AFC Type A &amp; B</a:t>
            </a:r>
            <a:endParaRPr lang="en-US" sz="2200" dirty="0"/>
          </a:p>
          <a:p>
            <a:pPr lvl="1">
              <a:buFont typeface="Courier New" panose="02070309020205020404" pitchFamily="49" charset="0"/>
              <a:buChar char="o"/>
            </a:pPr>
            <a:r>
              <a:rPr lang="en-US" sz="2200" dirty="0">
                <a:hlinkClick r:id="rId3" action="ppaction://hlinkfile"/>
              </a:rPr>
              <a:t>Inpatient</a:t>
            </a:r>
            <a:endParaRPr lang="en-US" sz="2200" dirty="0"/>
          </a:p>
          <a:p>
            <a:pPr lvl="1">
              <a:buFont typeface="Courier New" panose="02070309020205020404" pitchFamily="49" charset="0"/>
              <a:buChar char="o"/>
            </a:pPr>
            <a:r>
              <a:rPr lang="en-US" sz="2200" dirty="0">
                <a:hlinkClick r:id="rId4" action="ppaction://hlinkfile"/>
              </a:rPr>
              <a:t>Professional Individual/Group</a:t>
            </a:r>
            <a:endParaRPr lang="en-US" sz="2200" dirty="0"/>
          </a:p>
          <a:p>
            <a:pPr lvl="1">
              <a:buFont typeface="Courier New" panose="02070309020205020404" pitchFamily="49" charset="0"/>
              <a:buChar char="o"/>
            </a:pPr>
            <a:r>
              <a:rPr lang="en-US" sz="2200" dirty="0">
                <a:hlinkClick r:id="rId5" action="ppaction://hlinkfile"/>
              </a:rPr>
              <a:t>CLS/Respite</a:t>
            </a:r>
            <a:endParaRPr lang="en-US" sz="2200" dirty="0"/>
          </a:p>
          <a:p>
            <a:pPr lvl="1">
              <a:buFont typeface="Courier New" panose="02070309020205020404" pitchFamily="49" charset="0"/>
              <a:buChar char="o"/>
            </a:pPr>
            <a:endParaRPr lang="en-US" sz="2200" dirty="0"/>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276230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DC84-6C1F-E66F-A9C4-657F66289B2D}"/>
              </a:ext>
            </a:extLst>
          </p:cNvPr>
          <p:cNvSpPr>
            <a:spLocks noGrp="1"/>
          </p:cNvSpPr>
          <p:nvPr>
            <p:ph type="title"/>
          </p:nvPr>
        </p:nvSpPr>
        <p:spPr/>
        <p:txBody>
          <a:bodyPr/>
          <a:lstStyle/>
          <a:p>
            <a:r>
              <a:rPr lang="en-US" dirty="0"/>
              <a:t>Topics of Discussion</a:t>
            </a:r>
          </a:p>
        </p:txBody>
      </p:sp>
      <p:sp>
        <p:nvSpPr>
          <p:cNvPr id="3" name="Content Placeholder 2">
            <a:extLst>
              <a:ext uri="{FF2B5EF4-FFF2-40B4-BE49-F238E27FC236}">
                <a16:creationId xmlns:a16="http://schemas.microsoft.com/office/drawing/2014/main" id="{48DB9F8E-E5EF-935B-F2A1-F477B91C2B33}"/>
              </a:ext>
            </a:extLst>
          </p:cNvPr>
          <p:cNvSpPr>
            <a:spLocks noGrp="1"/>
          </p:cNvSpPr>
          <p:nvPr>
            <p:ph idx="1"/>
          </p:nvPr>
        </p:nvSpPr>
        <p:spPr/>
        <p:txBody>
          <a:bodyPr/>
          <a:lstStyle/>
          <a:p>
            <a:r>
              <a:rPr lang="en-US" dirty="0"/>
              <a:t>Definitions</a:t>
            </a:r>
          </a:p>
          <a:p>
            <a:r>
              <a:rPr lang="en-US" dirty="0"/>
              <a:t>A word on residential homes</a:t>
            </a:r>
          </a:p>
          <a:p>
            <a:r>
              <a:rPr lang="en-US" dirty="0"/>
              <a:t>General Liability vs. Professional</a:t>
            </a:r>
          </a:p>
          <a:p>
            <a:r>
              <a:rPr lang="en-US" dirty="0"/>
              <a:t>Umbrella Policies</a:t>
            </a:r>
          </a:p>
          <a:p>
            <a:r>
              <a:rPr lang="en-US" dirty="0"/>
              <a:t>Region 2 standard contract language</a:t>
            </a:r>
          </a:p>
        </p:txBody>
      </p:sp>
    </p:spTree>
    <p:extLst>
      <p:ext uri="{BB962C8B-B14F-4D97-AF65-F5344CB8AC3E}">
        <p14:creationId xmlns:p14="http://schemas.microsoft.com/office/powerpoint/2010/main" val="226488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D7FE-72A9-44F6-8976-70DD9B5AAF8E}"/>
              </a:ext>
            </a:extLst>
          </p:cNvPr>
          <p:cNvSpPr>
            <a:spLocks noGrp="1"/>
          </p:cNvSpPr>
          <p:nvPr>
            <p:ph type="title"/>
          </p:nvPr>
        </p:nvSpPr>
        <p:spPr>
          <a:xfrm>
            <a:off x="1162880" y="1366446"/>
            <a:ext cx="9601196" cy="846668"/>
          </a:xfrm>
        </p:spPr>
        <p:txBody>
          <a:bodyPr>
            <a:normAutofit/>
          </a:bodyPr>
          <a:lstStyle/>
          <a:p>
            <a:r>
              <a:rPr lang="en-US" dirty="0"/>
              <a:t>Housekeeping - Terminology</a:t>
            </a:r>
          </a:p>
        </p:txBody>
      </p:sp>
      <p:sp>
        <p:nvSpPr>
          <p:cNvPr id="3" name="Content Placeholder 2">
            <a:extLst>
              <a:ext uri="{FF2B5EF4-FFF2-40B4-BE49-F238E27FC236}">
                <a16:creationId xmlns:a16="http://schemas.microsoft.com/office/drawing/2014/main" id="{507DB4D7-70D5-456C-9225-0BF80AAD7EEE}"/>
              </a:ext>
            </a:extLst>
          </p:cNvPr>
          <p:cNvSpPr>
            <a:spLocks noGrp="1"/>
          </p:cNvSpPr>
          <p:nvPr>
            <p:ph idx="1"/>
          </p:nvPr>
        </p:nvSpPr>
        <p:spPr>
          <a:xfrm>
            <a:off x="1295401" y="2425148"/>
            <a:ext cx="9601196" cy="3450720"/>
          </a:xfrm>
        </p:spPr>
        <p:txBody>
          <a:bodyPr>
            <a:normAutofit lnSpcReduction="10000"/>
          </a:bodyPr>
          <a:lstStyle/>
          <a:p>
            <a:pPr>
              <a:buFont typeface="Courier New" panose="02070309020205020404" pitchFamily="49" charset="0"/>
              <a:buChar char="o"/>
            </a:pPr>
            <a:r>
              <a:rPr lang="en-US" sz="2600" dirty="0"/>
              <a:t>Certificate of Insurance (COI). The certificate of insurance is the document that provides the policy exists. It does not amend or list all details of coverage; it merely provides coverage limits, the insurance provider, policy number, and names insureds for an effective period. </a:t>
            </a:r>
          </a:p>
          <a:p>
            <a:pPr>
              <a:buFont typeface="Courier New" panose="02070309020205020404" pitchFamily="49" charset="0"/>
              <a:buChar char="o"/>
            </a:pPr>
            <a:r>
              <a:rPr lang="en-US" sz="2600" dirty="0"/>
              <a:t>Policyholder. The policyholder is the person or entity that has purchased the policy from the insurance provider. The policyholder provides copies of their COI to contractors that require it, such as a CMH...making the CMH a Certificate Holder. </a:t>
            </a:r>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52610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D49D9-09CD-5254-866F-D2EAC7308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84AA8-3799-D2BD-7614-27E2843159F1}"/>
              </a:ext>
            </a:extLst>
          </p:cNvPr>
          <p:cNvSpPr>
            <a:spLocks noGrp="1"/>
          </p:cNvSpPr>
          <p:nvPr>
            <p:ph type="title"/>
          </p:nvPr>
        </p:nvSpPr>
        <p:spPr>
          <a:xfrm>
            <a:off x="1162880" y="1366446"/>
            <a:ext cx="9601196" cy="846668"/>
          </a:xfrm>
        </p:spPr>
        <p:txBody>
          <a:bodyPr>
            <a:normAutofit/>
          </a:bodyPr>
          <a:lstStyle/>
          <a:p>
            <a:r>
              <a:rPr lang="en-US" dirty="0"/>
              <a:t>Housekeeping - Terminology</a:t>
            </a:r>
          </a:p>
        </p:txBody>
      </p:sp>
      <p:sp>
        <p:nvSpPr>
          <p:cNvPr id="3" name="Content Placeholder 2">
            <a:extLst>
              <a:ext uri="{FF2B5EF4-FFF2-40B4-BE49-F238E27FC236}">
                <a16:creationId xmlns:a16="http://schemas.microsoft.com/office/drawing/2014/main" id="{6707C9EC-7016-7048-2AF9-C0EBA66F13CE}"/>
              </a:ext>
            </a:extLst>
          </p:cNvPr>
          <p:cNvSpPr>
            <a:spLocks noGrp="1"/>
          </p:cNvSpPr>
          <p:nvPr>
            <p:ph idx="1"/>
          </p:nvPr>
        </p:nvSpPr>
        <p:spPr>
          <a:xfrm>
            <a:off x="1295401" y="2425148"/>
            <a:ext cx="9601196" cy="3450720"/>
          </a:xfrm>
        </p:spPr>
        <p:txBody>
          <a:bodyPr>
            <a:normAutofit fontScale="85000" lnSpcReduction="10000"/>
          </a:bodyPr>
          <a:lstStyle/>
          <a:p>
            <a:pPr>
              <a:buFont typeface="Courier New" panose="02070309020205020404" pitchFamily="49" charset="0"/>
              <a:buChar char="o"/>
            </a:pPr>
            <a:r>
              <a:rPr lang="en-US" sz="2600" dirty="0"/>
              <a:t>Certificate Holder. Certificate holders obtain copies of the COI and gain no benefits from the policy; they are simply the parties that contractually require copies of a subcontractor’s COI. </a:t>
            </a:r>
          </a:p>
          <a:p>
            <a:pPr>
              <a:buFont typeface="Courier New" panose="02070309020205020404" pitchFamily="49" charset="0"/>
              <a:buChar char="o"/>
            </a:pPr>
            <a:r>
              <a:rPr lang="en-US" sz="2600" dirty="0"/>
              <a:t>Additional Insured. An additional insured is a provision on the COI’s commercial general liability policy that extends the coverage of the policyholder to a client or other parties. The policyholder could name specific additional insureds, or blanket insureds for certain groups. This could extend the coverage of a CMH provider to a provider’s subcontracted entity providing vendor services on the provider’s behalf. Often includes endorsements such as CG 20 10 for ongoing, CG 20 37 for completed operations, etc.)</a:t>
            </a:r>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90417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12AA0-474F-2455-A2FA-111333EEF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86A5F-33DF-9EE8-EB64-9F6001AF48BC}"/>
              </a:ext>
            </a:extLst>
          </p:cNvPr>
          <p:cNvSpPr>
            <a:spLocks noGrp="1"/>
          </p:cNvSpPr>
          <p:nvPr>
            <p:ph type="title"/>
          </p:nvPr>
        </p:nvSpPr>
        <p:spPr>
          <a:xfrm>
            <a:off x="1162880" y="1366446"/>
            <a:ext cx="9601196" cy="846668"/>
          </a:xfrm>
        </p:spPr>
        <p:txBody>
          <a:bodyPr>
            <a:normAutofit/>
          </a:bodyPr>
          <a:lstStyle/>
          <a:p>
            <a:r>
              <a:rPr lang="en-US" dirty="0"/>
              <a:t>Housekeeping - Terminology</a:t>
            </a:r>
          </a:p>
        </p:txBody>
      </p:sp>
      <p:sp>
        <p:nvSpPr>
          <p:cNvPr id="3" name="Content Placeholder 2">
            <a:extLst>
              <a:ext uri="{FF2B5EF4-FFF2-40B4-BE49-F238E27FC236}">
                <a16:creationId xmlns:a16="http://schemas.microsoft.com/office/drawing/2014/main" id="{1D0AFA7E-80E1-BC28-8C14-C9EEB1216F8E}"/>
              </a:ext>
            </a:extLst>
          </p:cNvPr>
          <p:cNvSpPr>
            <a:spLocks noGrp="1"/>
          </p:cNvSpPr>
          <p:nvPr>
            <p:ph idx="1"/>
          </p:nvPr>
        </p:nvSpPr>
        <p:spPr>
          <a:xfrm>
            <a:off x="1295401" y="2425148"/>
            <a:ext cx="9601196" cy="3450720"/>
          </a:xfrm>
        </p:spPr>
        <p:txBody>
          <a:bodyPr>
            <a:normAutofit/>
          </a:bodyPr>
          <a:lstStyle/>
          <a:p>
            <a:pPr>
              <a:buFont typeface="Courier New" panose="02070309020205020404" pitchFamily="49" charset="0"/>
              <a:buChar char="o"/>
            </a:pPr>
            <a:r>
              <a:rPr lang="en-US" sz="2600" dirty="0"/>
              <a:t>Interested Party/Party of Interest/Additional Interest: A party interested in the status of the insurance, who receives updates upon the status for changes and cancellations. </a:t>
            </a:r>
          </a:p>
          <a:p>
            <a:pPr>
              <a:buFont typeface="Courier New" panose="02070309020205020404" pitchFamily="49" charset="0"/>
              <a:buChar char="o"/>
            </a:pPr>
            <a:endParaRPr lang="en-US" sz="2600" dirty="0"/>
          </a:p>
          <a:p>
            <a:pPr marL="0" indent="0">
              <a:buNone/>
            </a:pPr>
            <a:endParaRPr lang="en-US" dirty="0"/>
          </a:p>
        </p:txBody>
      </p:sp>
    </p:spTree>
    <p:extLst>
      <p:ext uri="{BB962C8B-B14F-4D97-AF65-F5344CB8AC3E}">
        <p14:creationId xmlns:p14="http://schemas.microsoft.com/office/powerpoint/2010/main" val="33955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9D2B-12D3-D630-6959-4D604F5A0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E7DCF-143B-E2B8-0ED8-042F518EE4E0}"/>
              </a:ext>
            </a:extLst>
          </p:cNvPr>
          <p:cNvSpPr>
            <a:spLocks noGrp="1"/>
          </p:cNvSpPr>
          <p:nvPr>
            <p:ph type="title"/>
          </p:nvPr>
        </p:nvSpPr>
        <p:spPr>
          <a:xfrm>
            <a:off x="1162880" y="1366446"/>
            <a:ext cx="9601196" cy="846668"/>
          </a:xfrm>
        </p:spPr>
        <p:txBody>
          <a:bodyPr>
            <a:normAutofit/>
          </a:bodyPr>
          <a:lstStyle/>
          <a:p>
            <a:r>
              <a:rPr lang="en-US" dirty="0"/>
              <a:t>Example: COI is Interested Parties</a:t>
            </a:r>
          </a:p>
        </p:txBody>
      </p:sp>
      <p:pic>
        <p:nvPicPr>
          <p:cNvPr id="4" name="Content Placeholder 3">
            <a:extLst>
              <a:ext uri="{FF2B5EF4-FFF2-40B4-BE49-F238E27FC236}">
                <a16:creationId xmlns:a16="http://schemas.microsoft.com/office/drawing/2014/main" id="{EBEFE64C-9F03-6976-B7D6-31E18E9C8134}"/>
              </a:ext>
            </a:extLst>
          </p:cNvPr>
          <p:cNvPicPr>
            <a:picLocks noGrp="1" noChangeAspect="1"/>
          </p:cNvPicPr>
          <p:nvPr>
            <p:ph idx="1"/>
          </p:nvPr>
        </p:nvPicPr>
        <p:blipFill>
          <a:blip r:embed="rId2"/>
          <a:stretch>
            <a:fillRect/>
          </a:stretch>
        </p:blipFill>
        <p:spPr>
          <a:xfrm>
            <a:off x="3558108" y="2449553"/>
            <a:ext cx="4806664" cy="3816815"/>
          </a:xfrm>
          <a:prstGeom prst="rect">
            <a:avLst/>
          </a:prstGeom>
        </p:spPr>
      </p:pic>
    </p:spTree>
    <p:extLst>
      <p:ext uri="{BB962C8B-B14F-4D97-AF65-F5344CB8AC3E}">
        <p14:creationId xmlns:p14="http://schemas.microsoft.com/office/powerpoint/2010/main" val="87038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03DB-3965-8DBE-C5D5-C3DA3A709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42503-6305-DEA2-3577-945686615EC9}"/>
              </a:ext>
            </a:extLst>
          </p:cNvPr>
          <p:cNvSpPr>
            <a:spLocks noGrp="1"/>
          </p:cNvSpPr>
          <p:nvPr>
            <p:ph type="title"/>
          </p:nvPr>
        </p:nvSpPr>
        <p:spPr>
          <a:xfrm>
            <a:off x="1162880" y="1366446"/>
            <a:ext cx="9601196" cy="846668"/>
          </a:xfrm>
        </p:spPr>
        <p:txBody>
          <a:bodyPr>
            <a:normAutofit/>
          </a:bodyPr>
          <a:lstStyle/>
          <a:p>
            <a:r>
              <a:rPr lang="en-US" dirty="0"/>
              <a:t>Example: COI is Interested Parties</a:t>
            </a:r>
          </a:p>
        </p:txBody>
      </p:sp>
      <p:pic>
        <p:nvPicPr>
          <p:cNvPr id="3" name="Picture 2">
            <a:extLst>
              <a:ext uri="{FF2B5EF4-FFF2-40B4-BE49-F238E27FC236}">
                <a16:creationId xmlns:a16="http://schemas.microsoft.com/office/drawing/2014/main" id="{D24CD8B5-3442-FFEC-D2EE-4C4EE3161F61}"/>
              </a:ext>
            </a:extLst>
          </p:cNvPr>
          <p:cNvPicPr>
            <a:picLocks noChangeAspect="1"/>
          </p:cNvPicPr>
          <p:nvPr/>
        </p:nvPicPr>
        <p:blipFill>
          <a:blip r:embed="rId2"/>
          <a:srcRect t="27606" r="764"/>
          <a:stretch/>
        </p:blipFill>
        <p:spPr>
          <a:xfrm>
            <a:off x="3897773" y="2436106"/>
            <a:ext cx="3963801" cy="3750008"/>
          </a:xfrm>
          <a:prstGeom prst="rect">
            <a:avLst/>
          </a:prstGeom>
          <a:ln>
            <a:solidFill>
              <a:schemeClr val="accent1"/>
            </a:solidFill>
          </a:ln>
        </p:spPr>
      </p:pic>
    </p:spTree>
    <p:extLst>
      <p:ext uri="{BB962C8B-B14F-4D97-AF65-F5344CB8AC3E}">
        <p14:creationId xmlns:p14="http://schemas.microsoft.com/office/powerpoint/2010/main" val="185532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B5080-3467-FF71-5E68-5FE6631AB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7688D-42AB-31B5-8409-52038BF4E8E4}"/>
              </a:ext>
            </a:extLst>
          </p:cNvPr>
          <p:cNvSpPr>
            <a:spLocks noGrp="1"/>
          </p:cNvSpPr>
          <p:nvPr>
            <p:ph type="title"/>
          </p:nvPr>
        </p:nvSpPr>
        <p:spPr>
          <a:xfrm>
            <a:off x="1162880" y="1366446"/>
            <a:ext cx="9601196" cy="846668"/>
          </a:xfrm>
        </p:spPr>
        <p:txBody>
          <a:bodyPr>
            <a:normAutofit/>
          </a:bodyPr>
          <a:lstStyle/>
          <a:p>
            <a:r>
              <a:rPr lang="en-US" dirty="0"/>
              <a:t>Residential Home Insurance</a:t>
            </a:r>
          </a:p>
        </p:txBody>
      </p:sp>
      <p:sp>
        <p:nvSpPr>
          <p:cNvPr id="3" name="Content Placeholder 2">
            <a:extLst>
              <a:ext uri="{FF2B5EF4-FFF2-40B4-BE49-F238E27FC236}">
                <a16:creationId xmlns:a16="http://schemas.microsoft.com/office/drawing/2014/main" id="{6068C283-0600-871C-A62A-F6AEE3786F13}"/>
              </a:ext>
            </a:extLst>
          </p:cNvPr>
          <p:cNvSpPr>
            <a:spLocks noGrp="1"/>
          </p:cNvSpPr>
          <p:nvPr>
            <p:ph idx="1"/>
          </p:nvPr>
        </p:nvSpPr>
        <p:spPr>
          <a:xfrm>
            <a:off x="1295401" y="2425148"/>
            <a:ext cx="9601196" cy="3450720"/>
          </a:xfrm>
        </p:spPr>
        <p:txBody>
          <a:bodyPr>
            <a:normAutofit/>
          </a:bodyPr>
          <a:lstStyle/>
          <a:p>
            <a:pPr>
              <a:buFont typeface="Courier New" panose="02070309020205020404" pitchFamily="49" charset="0"/>
              <a:buChar char="o"/>
            </a:pPr>
            <a:r>
              <a:rPr lang="en-US" sz="2600" dirty="0"/>
              <a:t>Three coverage types:   </a:t>
            </a:r>
          </a:p>
          <a:p>
            <a:pPr>
              <a:buFont typeface="Courier New" panose="02070309020205020404" pitchFamily="49" charset="0"/>
              <a:buChar char="o"/>
            </a:pPr>
            <a:r>
              <a:rPr lang="en-US" sz="2600" dirty="0"/>
              <a:t>General Liability – Covers the premises and bodily or personal injury or property damage from normal business operations </a:t>
            </a:r>
          </a:p>
          <a:p>
            <a:pPr>
              <a:buFont typeface="Courier New" panose="02070309020205020404" pitchFamily="49" charset="0"/>
              <a:buChar char="o"/>
            </a:pPr>
            <a:r>
              <a:rPr lang="en-US" sz="2600" dirty="0"/>
              <a:t>Professional Liability – Relates to the care provided to residents.  </a:t>
            </a:r>
          </a:p>
          <a:p>
            <a:pPr>
              <a:buFont typeface="Courier New" panose="02070309020205020404" pitchFamily="49" charset="0"/>
              <a:buChar char="o"/>
            </a:pPr>
            <a:r>
              <a:rPr lang="en-US" sz="2600" dirty="0"/>
              <a:t>Abuse and Molestation  </a:t>
            </a:r>
          </a:p>
          <a:p>
            <a:pPr marL="0" indent="0">
              <a:buNone/>
            </a:pPr>
            <a:endParaRPr lang="en-US" dirty="0"/>
          </a:p>
        </p:txBody>
      </p:sp>
    </p:spTree>
    <p:extLst>
      <p:ext uri="{BB962C8B-B14F-4D97-AF65-F5344CB8AC3E}">
        <p14:creationId xmlns:p14="http://schemas.microsoft.com/office/powerpoint/2010/main" val="57686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7772-D39B-325D-24B6-6FBE791EE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0AAFD-3147-6D45-396A-2DD2CF3872C7}"/>
              </a:ext>
            </a:extLst>
          </p:cNvPr>
          <p:cNvSpPr>
            <a:spLocks noGrp="1"/>
          </p:cNvSpPr>
          <p:nvPr>
            <p:ph type="title"/>
          </p:nvPr>
        </p:nvSpPr>
        <p:spPr>
          <a:xfrm>
            <a:off x="1162880" y="1366446"/>
            <a:ext cx="9601196" cy="846668"/>
          </a:xfrm>
        </p:spPr>
        <p:txBody>
          <a:bodyPr>
            <a:normAutofit/>
          </a:bodyPr>
          <a:lstStyle/>
          <a:p>
            <a:r>
              <a:rPr lang="en-US" dirty="0"/>
              <a:t>Residential Home Insurance</a:t>
            </a:r>
          </a:p>
        </p:txBody>
      </p:sp>
      <p:sp>
        <p:nvSpPr>
          <p:cNvPr id="3" name="Content Placeholder 2">
            <a:extLst>
              <a:ext uri="{FF2B5EF4-FFF2-40B4-BE49-F238E27FC236}">
                <a16:creationId xmlns:a16="http://schemas.microsoft.com/office/drawing/2014/main" id="{440B57DA-D741-5F8B-3F0A-D66773BF8B4E}"/>
              </a:ext>
            </a:extLst>
          </p:cNvPr>
          <p:cNvSpPr>
            <a:spLocks noGrp="1"/>
          </p:cNvSpPr>
          <p:nvPr>
            <p:ph idx="1"/>
          </p:nvPr>
        </p:nvSpPr>
        <p:spPr>
          <a:xfrm>
            <a:off x="1295401" y="2425148"/>
            <a:ext cx="9601196" cy="3450720"/>
          </a:xfrm>
        </p:spPr>
        <p:txBody>
          <a:bodyPr>
            <a:normAutofit/>
          </a:bodyPr>
          <a:lstStyle/>
          <a:p>
            <a:pPr>
              <a:buFont typeface="Courier New" panose="02070309020205020404" pitchFamily="49" charset="0"/>
              <a:buChar char="o"/>
            </a:pPr>
            <a:r>
              <a:rPr lang="en-US" sz="1800" b="0" i="1" dirty="0">
                <a:solidFill>
                  <a:srgbClr val="000000"/>
                </a:solidFill>
                <a:effectLst/>
                <a:latin typeface="Franklin Gothic Book" panose="020B0503020102020204" pitchFamily="34" charset="0"/>
              </a:rPr>
              <a:t>Note on Property Coverage:</a:t>
            </a:r>
            <a:r>
              <a:rPr lang="en-US" sz="1800" b="0" i="0" dirty="0">
                <a:solidFill>
                  <a:srgbClr val="000000"/>
                </a:solidFill>
                <a:effectLst/>
                <a:latin typeface="Franklin Gothic Book" panose="020B0503020102020204" pitchFamily="34" charset="0"/>
              </a:rPr>
              <a:t> For residential homes, property coverage is also required as a commercial policy above homeowner’s insurance. Providers often have coverages such as $500/$1000 for general liability/property insurance…but this alone is not recommended as there is very little coverage for the provider’s business unless they have a commercial general liability provision. </a:t>
            </a:r>
          </a:p>
        </p:txBody>
      </p:sp>
    </p:spTree>
    <p:extLst>
      <p:ext uri="{BB962C8B-B14F-4D97-AF65-F5344CB8AC3E}">
        <p14:creationId xmlns:p14="http://schemas.microsoft.com/office/powerpoint/2010/main" val="1302840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822603084A143880765E5295D6028" ma:contentTypeVersion="15" ma:contentTypeDescription="Create a new document." ma:contentTypeScope="" ma:versionID="fcda45794db4224237c407eb17fc74eb">
  <xsd:schema xmlns:xsd="http://www.w3.org/2001/XMLSchema" xmlns:xs="http://www.w3.org/2001/XMLSchema" xmlns:p="http://schemas.microsoft.com/office/2006/metadata/properties" xmlns:ns2="4e3c55e1-1e5c-4a10-870d-845a3106e290" xmlns:ns3="c94dc16f-4166-4759-b066-e0f7ff395439" targetNamespace="http://schemas.microsoft.com/office/2006/metadata/properties" ma:root="true" ma:fieldsID="36c79b73732a06acb730cf92260f2e0c" ns2:_="" ns3:_="">
    <xsd:import namespace="4e3c55e1-1e5c-4a10-870d-845a3106e290"/>
    <xsd:import namespace="c94dc16f-4166-4759-b066-e0f7ff3954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c55e1-1e5c-4a10-870d-845a3106e2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0775a86-ee2e-467a-b2fb-244327117491}" ma:internalName="TaxCatchAll" ma:showField="CatchAllData" ma:web="4e3c55e1-1e5c-4a10-870d-845a3106e2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4dc16f-4166-4759-b066-e0f7ff3954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025ec59-4b49-4b19-ac4b-08bd989ef07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4dc16f-4166-4759-b066-e0f7ff395439">
      <Terms xmlns="http://schemas.microsoft.com/office/infopath/2007/PartnerControls"/>
    </lcf76f155ced4ddcb4097134ff3c332f>
    <TaxCatchAll xmlns="4e3c55e1-1e5c-4a10-870d-845a3106e2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C5225-1A51-4D7C-9CF2-1E8EB20AD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c55e1-1e5c-4a10-870d-845a3106e290"/>
    <ds:schemaRef ds:uri="c94dc16f-4166-4759-b066-e0f7ff395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F27C9E-D461-47F6-8573-656696BCC703}">
  <ds:schemaRefs>
    <ds:schemaRef ds:uri="http://schemas.microsoft.com/office/2006/metadata/properties"/>
    <ds:schemaRef ds:uri="http://schemas.microsoft.com/office/infopath/2007/PartnerControls"/>
    <ds:schemaRef ds:uri="c94dc16f-4166-4759-b066-e0f7ff395439"/>
    <ds:schemaRef ds:uri="4e3c55e1-1e5c-4a10-870d-845a3106e290"/>
  </ds:schemaRefs>
</ds:datastoreItem>
</file>

<file path=customXml/itemProps3.xml><?xml version="1.0" encoding="utf-8"?>
<ds:datastoreItem xmlns:ds="http://schemas.openxmlformats.org/officeDocument/2006/customXml" ds:itemID="{5E758AD3-0B9D-430A-BC91-7A50C39C4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811</TotalTime>
  <Words>905</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Courier New</vt:lpstr>
      <vt:lpstr>Franklin Gothic Book</vt:lpstr>
      <vt:lpstr>Garamond</vt:lpstr>
      <vt:lpstr>Organic</vt:lpstr>
      <vt:lpstr>Provider Insurance</vt:lpstr>
      <vt:lpstr>Topics of Discussion</vt:lpstr>
      <vt:lpstr>Housekeeping - Terminology</vt:lpstr>
      <vt:lpstr>Housekeeping - Terminology</vt:lpstr>
      <vt:lpstr>Housekeeping - Terminology</vt:lpstr>
      <vt:lpstr>Example: COI is Interested Parties</vt:lpstr>
      <vt:lpstr>Example: COI is Interested Parties</vt:lpstr>
      <vt:lpstr>Residential Home Insurance</vt:lpstr>
      <vt:lpstr>Residential Home Insurance</vt:lpstr>
      <vt:lpstr>General Liability vs Professional Liability</vt:lpstr>
      <vt:lpstr>General Liability vs Professional Liability</vt:lpstr>
      <vt:lpstr>General Liability vs Professional Liability</vt:lpstr>
      <vt:lpstr>Professional Liability</vt:lpstr>
      <vt:lpstr>Basic, Broad, and Special form</vt:lpstr>
      <vt:lpstr>Commercial Umbrella Policies</vt:lpstr>
      <vt:lpstr>Factors Influencing Coverage </vt:lpstr>
      <vt:lpstr>Region 2 Boilerplates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Director  Red Book</dc:title>
  <dc:creator>Nicole Warlin</dc:creator>
  <cp:lastModifiedBy>Chris VanWagoner (NMRE)</cp:lastModifiedBy>
  <cp:revision>53</cp:revision>
  <dcterms:created xsi:type="dcterms:W3CDTF">2018-09-25T14:18:52Z</dcterms:created>
  <dcterms:modified xsi:type="dcterms:W3CDTF">2025-05-28T18:50:11Z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0x010100BAD822603084A143880765E5295D6028</vt:lpwstr>
  </property>
  <property fmtid="{D5CDD505-2E9C-101B-9397-08002B2CF9AE}" pid="3" name="MediaServiceImageTags">
    <vt:lpwstr/>
  </property>
</Properties>
</file>