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264" r:id="rId6"/>
    <p:sldId id="266" r:id="rId7"/>
    <p:sldId id="267" r:id="rId8"/>
    <p:sldId id="268" r:id="rId9"/>
    <p:sldId id="258" r:id="rId10"/>
    <p:sldId id="259" r:id="rId11"/>
    <p:sldId id="270" r:id="rId12"/>
    <p:sldId id="260" r:id="rId13"/>
    <p:sldId id="271" r:id="rId14"/>
    <p:sldId id="261" r:id="rId15"/>
    <p:sldId id="262" r:id="rId16"/>
    <p:sldId id="263" r:id="rId17"/>
    <p:sldId id="265"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3304" autoAdjust="0"/>
  </p:normalViewPr>
  <p:slideViewPr>
    <p:cSldViewPr snapToGrid="0">
      <p:cViewPr varScale="1">
        <p:scale>
          <a:sx n="103" d="100"/>
          <a:sy n="103" d="100"/>
        </p:scale>
        <p:origin x="72" y="64"/>
      </p:cViewPr>
      <p:guideLst/>
    </p:cSldViewPr>
  </p:slideViewPr>
  <p:outlineViewPr>
    <p:cViewPr>
      <p:scale>
        <a:sx n="33" d="100"/>
        <a:sy n="33" d="100"/>
      </p:scale>
      <p:origin x="0" y="-1176"/>
    </p:cViewPr>
  </p:outlineViewPr>
  <p:notesTextViewPr>
    <p:cViewPr>
      <p:scale>
        <a:sx n="3" d="2"/>
        <a:sy n="3" d="2"/>
      </p:scale>
      <p:origin x="0" y="0"/>
    </p:cViewPr>
  </p:notesTextViewPr>
  <p:sorterViewPr>
    <p:cViewPr>
      <p:scale>
        <a:sx n="100" d="100"/>
        <a:sy n="100" d="100"/>
      </p:scale>
      <p:origin x="0" y="-168"/>
    </p:cViewPr>
  </p:sorterViewPr>
  <p:notesViewPr>
    <p:cSldViewPr snapToGrid="0">
      <p:cViewPr varScale="1">
        <p:scale>
          <a:sx n="47" d="100"/>
          <a:sy n="47" d="100"/>
        </p:scale>
        <p:origin x="27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p Johnston" userId="91dafcae-3ec2-4721-93c6-2da772b91365" providerId="ADAL" clId="{0BECC9D5-FC1E-4037-82FA-DE9960092ADE}"/>
    <pc:docChg chg="undo custSel addSld modSld">
      <pc:chgData name="Chip Johnston" userId="91dafcae-3ec2-4721-93c6-2da772b91365" providerId="ADAL" clId="{0BECC9D5-FC1E-4037-82FA-DE9960092ADE}" dt="2023-05-30T17:57:58.221" v="65" actId="20577"/>
      <pc:docMkLst>
        <pc:docMk/>
      </pc:docMkLst>
      <pc:sldChg chg="modSp mod">
        <pc:chgData name="Chip Johnston" userId="91dafcae-3ec2-4721-93c6-2da772b91365" providerId="ADAL" clId="{0BECC9D5-FC1E-4037-82FA-DE9960092ADE}" dt="2023-05-30T17:55:26.860" v="25" actId="255"/>
        <pc:sldMkLst>
          <pc:docMk/>
          <pc:sldMk cId="526105315" sldId="258"/>
        </pc:sldMkLst>
      </pc:sldChg>
      <pc:sldChg chg="modSp mod">
        <pc:chgData name="Chip Johnston" userId="91dafcae-3ec2-4721-93c6-2da772b91365" providerId="ADAL" clId="{0BECC9D5-FC1E-4037-82FA-DE9960092ADE}" dt="2023-05-30T17:56:47.124" v="45" actId="6549"/>
        <pc:sldMkLst>
          <pc:docMk/>
          <pc:sldMk cId="3603068799" sldId="263"/>
        </pc:sldMkLst>
      </pc:sldChg>
      <pc:sldChg chg="modSp mod">
        <pc:chgData name="Chip Johnston" userId="91dafcae-3ec2-4721-93c6-2da772b91365" providerId="ADAL" clId="{0BECC9D5-FC1E-4037-82FA-DE9960092ADE}" dt="2023-05-30T17:57:00.405" v="55" actId="6549"/>
        <pc:sldMkLst>
          <pc:docMk/>
          <pc:sldMk cId="2834185867" sldId="264"/>
        </pc:sldMkLst>
      </pc:sldChg>
      <pc:sldChg chg="modSp mod">
        <pc:chgData name="Chip Johnston" userId="91dafcae-3ec2-4721-93c6-2da772b91365" providerId="ADAL" clId="{0BECC9D5-FC1E-4037-82FA-DE9960092ADE}" dt="2023-05-30T17:57:21.095" v="56" actId="6549"/>
        <pc:sldMkLst>
          <pc:docMk/>
          <pc:sldMk cId="1640139682" sldId="267"/>
        </pc:sldMkLst>
      </pc:sldChg>
      <pc:sldChg chg="modSp mod">
        <pc:chgData name="Chip Johnston" userId="91dafcae-3ec2-4721-93c6-2da772b91365" providerId="ADAL" clId="{0BECC9D5-FC1E-4037-82FA-DE9960092ADE}" dt="2023-05-30T17:57:58.221" v="65" actId="20577"/>
        <pc:sldMkLst>
          <pc:docMk/>
          <pc:sldMk cId="1504710332" sldId="271"/>
        </pc:sldMkLst>
      </pc:sldChg>
      <pc:sldChg chg="modSp new mod">
        <pc:chgData name="Chip Johnston" userId="91dafcae-3ec2-4721-93c6-2da772b91365" providerId="ADAL" clId="{0BECC9D5-FC1E-4037-82FA-DE9960092ADE}" dt="2023-05-30T17:55:11.296" v="24"/>
        <pc:sldMkLst>
          <pc:docMk/>
          <pc:sldMk cId="171141280" sldId="272"/>
        </pc:sldMkLst>
      </pc:sldChg>
    </pc:docChg>
  </pc:docChgLst>
  <pc:docChgLst>
    <pc:chgData name="Chip Johnston" userId="91dafcae-3ec2-4721-93c6-2da772b91365" providerId="ADAL" clId="{A5859F5E-B119-4033-A637-4402E2584A7A}"/>
    <pc:docChg chg="modSld">
      <pc:chgData name="Chip Johnston" userId="91dafcae-3ec2-4721-93c6-2da772b91365" providerId="ADAL" clId="{A5859F5E-B119-4033-A637-4402E2584A7A}" dt="2023-05-02T12:58:38.037" v="6" actId="20577"/>
      <pc:docMkLst>
        <pc:docMk/>
      </pc:docMkLst>
      <pc:sldChg chg="modSp mod">
        <pc:chgData name="Chip Johnston" userId="91dafcae-3ec2-4721-93c6-2da772b91365" providerId="ADAL" clId="{A5859F5E-B119-4033-A637-4402E2584A7A}" dt="2023-05-02T12:56:51.497" v="0" actId="20577"/>
        <pc:sldMkLst>
          <pc:docMk/>
          <pc:sldMk cId="2834185867" sldId="264"/>
        </pc:sldMkLst>
      </pc:sldChg>
      <pc:sldChg chg="modSp mod">
        <pc:chgData name="Chip Johnston" userId="91dafcae-3ec2-4721-93c6-2da772b91365" providerId="ADAL" clId="{A5859F5E-B119-4033-A637-4402E2584A7A}" dt="2023-05-02T12:57:37.984" v="2" actId="20577"/>
        <pc:sldMkLst>
          <pc:docMk/>
          <pc:sldMk cId="1614309293" sldId="265"/>
        </pc:sldMkLst>
      </pc:sldChg>
      <pc:sldChg chg="modSp mod">
        <pc:chgData name="Chip Johnston" userId="91dafcae-3ec2-4721-93c6-2da772b91365" providerId="ADAL" clId="{A5859F5E-B119-4033-A637-4402E2584A7A}" dt="2023-05-02T12:58:38.037" v="6" actId="20577"/>
        <pc:sldMkLst>
          <pc:docMk/>
          <pc:sldMk cId="1504710332" sldId="271"/>
        </pc:sldMkLst>
      </pc:sldChg>
    </pc:docChg>
  </pc:docChgLst>
  <pc:docChgLst>
    <pc:chgData name="Chip Johnston" userId="91dafcae-3ec2-4721-93c6-2da772b91365" providerId="ADAL" clId="{844D9A29-86B3-46B3-885F-AE5243D87321}"/>
    <pc:docChg chg="modSld">
      <pc:chgData name="Chip Johnston" userId="91dafcae-3ec2-4721-93c6-2da772b91365" providerId="ADAL" clId="{844D9A29-86B3-46B3-885F-AE5243D87321}" dt="2024-12-11T19:13:37.208" v="27" actId="20577"/>
      <pc:docMkLst>
        <pc:docMk/>
      </pc:docMkLst>
      <pc:sldChg chg="modSp mod">
        <pc:chgData name="Chip Johnston" userId="91dafcae-3ec2-4721-93c6-2da772b91365" providerId="ADAL" clId="{844D9A29-86B3-46B3-885F-AE5243D87321}" dt="2024-12-11T19:13:37.208" v="27" actId="20577"/>
        <pc:sldMkLst>
          <pc:docMk/>
          <pc:sldMk cId="1613864384" sldId="269"/>
        </pc:sldMkLst>
        <pc:spChg chg="mod">
          <ac:chgData name="Chip Johnston" userId="91dafcae-3ec2-4721-93c6-2da772b91365" providerId="ADAL" clId="{844D9A29-86B3-46B3-885F-AE5243D87321}" dt="2024-12-11T19:13:37.208" v="27" actId="20577"/>
          <ac:spMkLst>
            <pc:docMk/>
            <pc:sldMk cId="1613864384" sldId="269"/>
            <ac:spMk id="3" creationId="{1B088D11-AC89-9B35-E1FF-6D05660B3A2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AFC93-8D53-47F7-9D83-989B881473B2}"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D6CDC-4287-4CAC-8947-14C0BC93F3F7}" type="slidenum">
              <a:rPr lang="en-US" smtClean="0"/>
              <a:t>‹#›</a:t>
            </a:fld>
            <a:endParaRPr lang="en-US"/>
          </a:p>
        </p:txBody>
      </p:sp>
    </p:spTree>
    <p:extLst>
      <p:ext uri="{BB962C8B-B14F-4D97-AF65-F5344CB8AC3E}">
        <p14:creationId xmlns:p14="http://schemas.microsoft.com/office/powerpoint/2010/main" val="5630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S:\Shared%20With%20Me\Team\Provider%20Network%20Manager\Educational\Region%202%20FY2025%20Sessions\June%202%202025\DOO%20Exhibit.do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edicaid.gov/affordable-care-act/downloads/program-integrity/mpec-7242018.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42/chapter-IV/subchapter-C/part-455/subpart-B/section-455.105" TargetMode="External"/><Relationship Id="rId2" Type="http://schemas.openxmlformats.org/officeDocument/2006/relationships/hyperlink" Target="https://www.ecfr.gov/current/title-42/chapter-IV/subchapter-C/part-455/subpart-B/section-455.104" TargetMode="External"/><Relationship Id="rId1" Type="http://schemas.openxmlformats.org/officeDocument/2006/relationships/slideLayout" Target="../slideLayouts/slideLayout2.xml"/><Relationship Id="rId4" Type="http://schemas.openxmlformats.org/officeDocument/2006/relationships/hyperlink" Target="https://www.ecfr.gov/current/title-42/chapter-IV/subchapter-C/part-455/subpart-B/section-455.10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5E58-CD7C-4BE2-A2E1-2CA4E3D91E98}"/>
              </a:ext>
            </a:extLst>
          </p:cNvPr>
          <p:cNvSpPr>
            <a:spLocks noGrp="1"/>
          </p:cNvSpPr>
          <p:nvPr>
            <p:ph type="ctrTitle"/>
          </p:nvPr>
        </p:nvSpPr>
        <p:spPr>
          <a:xfrm>
            <a:off x="2688165" y="1746607"/>
            <a:ext cx="6815669" cy="2619910"/>
          </a:xfrm>
        </p:spPr>
        <p:txBody>
          <a:bodyPr/>
          <a:lstStyle/>
          <a:p>
            <a:r>
              <a:rPr lang="en-US" dirty="0"/>
              <a:t>Disclosures of</a:t>
            </a:r>
            <a:br>
              <a:rPr lang="en-US" dirty="0"/>
            </a:br>
            <a:r>
              <a:rPr lang="en-US" dirty="0"/>
              <a:t>Ownership</a:t>
            </a:r>
          </a:p>
        </p:txBody>
      </p:sp>
    </p:spTree>
    <p:extLst>
      <p:ext uri="{BB962C8B-B14F-4D97-AF65-F5344CB8AC3E}">
        <p14:creationId xmlns:p14="http://schemas.microsoft.com/office/powerpoint/2010/main" val="324760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0EB50-EA0D-8724-1A79-6FA351751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F41CA-6683-0067-3B02-D4EEC0CA58AA}"/>
              </a:ext>
            </a:extLst>
          </p:cNvPr>
          <p:cNvSpPr>
            <a:spLocks noGrp="1"/>
          </p:cNvSpPr>
          <p:nvPr>
            <p:ph type="title"/>
          </p:nvPr>
        </p:nvSpPr>
        <p:spPr/>
        <p:txBody>
          <a:bodyPr/>
          <a:lstStyle/>
          <a:p>
            <a:r>
              <a:rPr lang="en-US" dirty="0"/>
              <a:t>From Whom to Obtain</a:t>
            </a:r>
          </a:p>
        </p:txBody>
      </p:sp>
      <p:sp>
        <p:nvSpPr>
          <p:cNvPr id="3" name="Content Placeholder 2">
            <a:extLst>
              <a:ext uri="{FF2B5EF4-FFF2-40B4-BE49-F238E27FC236}">
                <a16:creationId xmlns:a16="http://schemas.microsoft.com/office/drawing/2014/main" id="{269B0EA0-D6A5-BD4D-C3CF-966117F734A1}"/>
              </a:ext>
            </a:extLst>
          </p:cNvPr>
          <p:cNvSpPr>
            <a:spLocks noGrp="1"/>
          </p:cNvSpPr>
          <p:nvPr>
            <p:ph idx="1"/>
          </p:nvPr>
        </p:nvSpPr>
        <p:spPr/>
        <p:txBody>
          <a:bodyPr/>
          <a:lstStyle/>
          <a:p>
            <a:r>
              <a:rPr lang="en-US" dirty="0"/>
              <a:t>The Medicaid agency must obtain disclosures from </a:t>
            </a:r>
            <a:r>
              <a:rPr lang="en-US" dirty="0">
                <a:hlinkClick r:id="rId2" action="ppaction://hlinksldjump"/>
              </a:rPr>
              <a:t>disclosing entities, fiscal agents, and managed care entities.</a:t>
            </a:r>
            <a:endParaRPr lang="en-US" dirty="0"/>
          </a:p>
          <a:p>
            <a:endParaRPr lang="en-US" dirty="0"/>
          </a:p>
        </p:txBody>
      </p:sp>
    </p:spTree>
    <p:extLst>
      <p:ext uri="{BB962C8B-B14F-4D97-AF65-F5344CB8AC3E}">
        <p14:creationId xmlns:p14="http://schemas.microsoft.com/office/powerpoint/2010/main" val="295802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BD177-03AC-F61E-02FF-356F54981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13DF9-2428-6438-1DC5-6551E3B5FFBE}"/>
              </a:ext>
            </a:extLst>
          </p:cNvPr>
          <p:cNvSpPr>
            <a:spLocks noGrp="1"/>
          </p:cNvSpPr>
          <p:nvPr>
            <p:ph type="title"/>
          </p:nvPr>
        </p:nvSpPr>
        <p:spPr/>
        <p:txBody>
          <a:bodyPr/>
          <a:lstStyle/>
          <a:p>
            <a:r>
              <a:rPr lang="en-US" dirty="0"/>
              <a:t>42 CFR 455.106</a:t>
            </a:r>
          </a:p>
        </p:txBody>
      </p:sp>
      <p:sp>
        <p:nvSpPr>
          <p:cNvPr id="3" name="Content Placeholder 2">
            <a:extLst>
              <a:ext uri="{FF2B5EF4-FFF2-40B4-BE49-F238E27FC236}">
                <a16:creationId xmlns:a16="http://schemas.microsoft.com/office/drawing/2014/main" id="{CB0920C0-B2F2-777B-2EF9-505A81D9AD6C}"/>
              </a:ext>
            </a:extLst>
          </p:cNvPr>
          <p:cNvSpPr>
            <a:spLocks noGrp="1"/>
          </p:cNvSpPr>
          <p:nvPr>
            <p:ph idx="1"/>
          </p:nvPr>
        </p:nvSpPr>
        <p:spPr/>
        <p:txBody>
          <a:bodyPr/>
          <a:lstStyle/>
          <a:p>
            <a:r>
              <a:rPr lang="en-US" dirty="0"/>
              <a:t>Requires disclosure of criminal convictions related to Medicaid, Medicare, title XX by owners, control interest, and managing employees of the provider</a:t>
            </a:r>
          </a:p>
          <a:p>
            <a:r>
              <a:rPr lang="en-US" dirty="0"/>
              <a:t>Requires notification by Medicaid agency to OIG</a:t>
            </a:r>
          </a:p>
          <a:p>
            <a:r>
              <a:rPr lang="en-US" dirty="0"/>
              <a:t>Provides the Medicaid agency the authority to refuse participation of providers disclosing such convictions</a:t>
            </a:r>
          </a:p>
        </p:txBody>
      </p:sp>
    </p:spTree>
    <p:extLst>
      <p:ext uri="{BB962C8B-B14F-4D97-AF65-F5344CB8AC3E}">
        <p14:creationId xmlns:p14="http://schemas.microsoft.com/office/powerpoint/2010/main" val="410910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0F6A-781F-DD74-B6B1-F3137E77C301}"/>
              </a:ext>
            </a:extLst>
          </p:cNvPr>
          <p:cNvSpPr>
            <a:spLocks noGrp="1"/>
          </p:cNvSpPr>
          <p:nvPr>
            <p:ph type="title"/>
          </p:nvPr>
        </p:nvSpPr>
        <p:spPr>
          <a:xfrm>
            <a:off x="1295402" y="592518"/>
            <a:ext cx="9601196" cy="1303867"/>
          </a:xfrm>
        </p:spPr>
        <p:txBody>
          <a:bodyPr/>
          <a:lstStyle/>
          <a:p>
            <a:r>
              <a:rPr lang="en-US" dirty="0"/>
              <a:t>Region 2 Provider Contracts</a:t>
            </a:r>
          </a:p>
        </p:txBody>
      </p:sp>
      <p:pic>
        <p:nvPicPr>
          <p:cNvPr id="5" name="Picture 4">
            <a:extLst>
              <a:ext uri="{FF2B5EF4-FFF2-40B4-BE49-F238E27FC236}">
                <a16:creationId xmlns:a16="http://schemas.microsoft.com/office/drawing/2014/main" id="{5895033A-D48C-BC06-9AB8-BF53EEAFF861}"/>
              </a:ext>
            </a:extLst>
          </p:cNvPr>
          <p:cNvPicPr>
            <a:picLocks noChangeAspect="1"/>
          </p:cNvPicPr>
          <p:nvPr/>
        </p:nvPicPr>
        <p:blipFill>
          <a:blip r:embed="rId2"/>
          <a:stretch>
            <a:fillRect/>
          </a:stretch>
        </p:blipFill>
        <p:spPr>
          <a:xfrm>
            <a:off x="1295402" y="1566409"/>
            <a:ext cx="9981007" cy="4573116"/>
          </a:xfrm>
          <a:prstGeom prst="rect">
            <a:avLst/>
          </a:prstGeom>
          <a:ln w="19050">
            <a:solidFill>
              <a:schemeClr val="accent1"/>
            </a:solidFill>
            <a:prstDash val="sysDash"/>
            <a:extLst>
              <a:ext uri="{C807C97D-BFC1-408E-A445-0C87EB9F89A2}">
                <ask:lineSketchStyleProps xmlns:ask="http://schemas.microsoft.com/office/drawing/2018/sketchyshapes" sd="1219033472">
                  <a:custGeom>
                    <a:avLst/>
                    <a:gdLst>
                      <a:gd name="connsiteX0" fmla="*/ 0 w 9981007"/>
                      <a:gd name="connsiteY0" fmla="*/ 0 h 4573116"/>
                      <a:gd name="connsiteX1" fmla="*/ 9981007 w 9981007"/>
                      <a:gd name="connsiteY1" fmla="*/ 0 h 4573116"/>
                      <a:gd name="connsiteX2" fmla="*/ 9981007 w 9981007"/>
                      <a:gd name="connsiteY2" fmla="*/ 4573116 h 4573116"/>
                      <a:gd name="connsiteX3" fmla="*/ 0 w 9981007"/>
                      <a:gd name="connsiteY3" fmla="*/ 4573116 h 4573116"/>
                      <a:gd name="connsiteX4" fmla="*/ 0 w 9981007"/>
                      <a:gd name="connsiteY4" fmla="*/ 0 h 4573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1007" h="4573116" fill="none" extrusionOk="0">
                        <a:moveTo>
                          <a:pt x="0" y="0"/>
                        </a:moveTo>
                        <a:cubicBezTo>
                          <a:pt x="4251374" y="-49533"/>
                          <a:pt x="6127841" y="-14809"/>
                          <a:pt x="9981007" y="0"/>
                        </a:cubicBezTo>
                        <a:cubicBezTo>
                          <a:pt x="10068646" y="742201"/>
                          <a:pt x="9908328" y="2798575"/>
                          <a:pt x="9981007" y="4573116"/>
                        </a:cubicBezTo>
                        <a:cubicBezTo>
                          <a:pt x="5221631" y="4524885"/>
                          <a:pt x="3637170" y="4657571"/>
                          <a:pt x="0" y="4573116"/>
                        </a:cubicBezTo>
                        <a:cubicBezTo>
                          <a:pt x="-38581" y="3958921"/>
                          <a:pt x="63341" y="1687196"/>
                          <a:pt x="0" y="0"/>
                        </a:cubicBezTo>
                        <a:close/>
                      </a:path>
                      <a:path w="9981007" h="4573116" stroke="0" extrusionOk="0">
                        <a:moveTo>
                          <a:pt x="0" y="0"/>
                        </a:moveTo>
                        <a:cubicBezTo>
                          <a:pt x="2754633" y="118645"/>
                          <a:pt x="6670285" y="116012"/>
                          <a:pt x="9981007" y="0"/>
                        </a:cubicBezTo>
                        <a:cubicBezTo>
                          <a:pt x="9848125" y="2117357"/>
                          <a:pt x="10065958" y="3796398"/>
                          <a:pt x="9981007" y="4573116"/>
                        </a:cubicBezTo>
                        <a:cubicBezTo>
                          <a:pt x="8324171" y="4707716"/>
                          <a:pt x="3573312" y="4415920"/>
                          <a:pt x="0" y="4573116"/>
                        </a:cubicBezTo>
                        <a:cubicBezTo>
                          <a:pt x="-20187" y="2562765"/>
                          <a:pt x="-152480" y="1144618"/>
                          <a:pt x="0" y="0"/>
                        </a:cubicBezTo>
                        <a:close/>
                      </a:path>
                    </a:pathLst>
                  </a:custGeom>
                  <ask:type>
                    <ask:lineSketchNone/>
                  </ask:type>
                </ask:lineSketchStyleProps>
              </a:ext>
            </a:extLst>
          </a:ln>
        </p:spPr>
      </p:pic>
    </p:spTree>
    <p:extLst>
      <p:ext uri="{BB962C8B-B14F-4D97-AF65-F5344CB8AC3E}">
        <p14:creationId xmlns:p14="http://schemas.microsoft.com/office/powerpoint/2010/main" val="183138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E1A55-88A3-1EBE-5454-1332F6F3C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38985-02E1-2CAF-420D-6401D178E264}"/>
              </a:ext>
            </a:extLst>
          </p:cNvPr>
          <p:cNvSpPr>
            <a:spLocks noGrp="1"/>
          </p:cNvSpPr>
          <p:nvPr>
            <p:ph type="title"/>
          </p:nvPr>
        </p:nvSpPr>
        <p:spPr>
          <a:xfrm>
            <a:off x="1242062" y="996378"/>
            <a:ext cx="9601196" cy="1303867"/>
          </a:xfrm>
        </p:spPr>
        <p:txBody>
          <a:bodyPr/>
          <a:lstStyle/>
          <a:p>
            <a:r>
              <a:rPr lang="en-US" dirty="0"/>
              <a:t>Region 2 Provider Contracts</a:t>
            </a:r>
          </a:p>
        </p:txBody>
      </p:sp>
      <p:sp>
        <p:nvSpPr>
          <p:cNvPr id="3" name="Content Placeholder 2">
            <a:extLst>
              <a:ext uri="{FF2B5EF4-FFF2-40B4-BE49-F238E27FC236}">
                <a16:creationId xmlns:a16="http://schemas.microsoft.com/office/drawing/2014/main" id="{1DFD8F53-256B-E354-E543-F6C9773A545D}"/>
              </a:ext>
            </a:extLst>
          </p:cNvPr>
          <p:cNvSpPr>
            <a:spLocks noGrp="1"/>
          </p:cNvSpPr>
          <p:nvPr>
            <p:ph idx="1"/>
          </p:nvPr>
        </p:nvSpPr>
        <p:spPr>
          <a:xfrm>
            <a:off x="1295401" y="2556932"/>
            <a:ext cx="9601196" cy="3318936"/>
          </a:xfrm>
        </p:spPr>
        <p:txBody>
          <a:bodyPr/>
          <a:lstStyle/>
          <a:p>
            <a:r>
              <a:rPr lang="en-US" dirty="0">
                <a:hlinkClick r:id="rId2" action="ppaction://hlinkfile"/>
              </a:rPr>
              <a:t>Disclosure of Ownership Exhibit</a:t>
            </a:r>
            <a:endParaRPr lang="en-US" dirty="0"/>
          </a:p>
          <a:p>
            <a:pPr lvl="1"/>
            <a:endParaRPr lang="en-US" dirty="0"/>
          </a:p>
        </p:txBody>
      </p:sp>
    </p:spTree>
    <p:extLst>
      <p:ext uri="{BB962C8B-B14F-4D97-AF65-F5344CB8AC3E}">
        <p14:creationId xmlns:p14="http://schemas.microsoft.com/office/powerpoint/2010/main" val="192891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FB5C-D731-BFA6-3682-022BFBBBD6BA}"/>
              </a:ext>
            </a:extLst>
          </p:cNvPr>
          <p:cNvSpPr>
            <a:spLocks noGrp="1"/>
          </p:cNvSpPr>
          <p:nvPr>
            <p:ph type="title"/>
          </p:nvPr>
        </p:nvSpPr>
        <p:spPr/>
        <p:txBody>
          <a:bodyPr>
            <a:normAutofit fontScale="90000"/>
          </a:bodyPr>
          <a:lstStyle/>
          <a:p>
            <a:r>
              <a:rPr lang="en-US" dirty="0"/>
              <a:t>Medicaid Provider Enrollment Compendium</a:t>
            </a:r>
          </a:p>
        </p:txBody>
      </p:sp>
      <p:sp>
        <p:nvSpPr>
          <p:cNvPr id="3" name="Content Placeholder 2">
            <a:extLst>
              <a:ext uri="{FF2B5EF4-FFF2-40B4-BE49-F238E27FC236}">
                <a16:creationId xmlns:a16="http://schemas.microsoft.com/office/drawing/2014/main" id="{7CA36C24-7527-54E5-85FF-63F9123C24D7}"/>
              </a:ext>
            </a:extLst>
          </p:cNvPr>
          <p:cNvSpPr>
            <a:spLocks noGrp="1"/>
          </p:cNvSpPr>
          <p:nvPr>
            <p:ph idx="1"/>
          </p:nvPr>
        </p:nvSpPr>
        <p:spPr/>
        <p:txBody>
          <a:bodyPr/>
          <a:lstStyle/>
          <a:p>
            <a:r>
              <a:rPr lang="en-US" dirty="0">
                <a:hlinkClick r:id="rId2"/>
              </a:rPr>
              <a:t>https://www.medicaid.gov/affordable-care-act/downloads/program-integrity/mpec-7242018.pdf</a:t>
            </a:r>
            <a:r>
              <a:rPr lang="en-US" dirty="0"/>
              <a:t> (starts on page 25)</a:t>
            </a:r>
          </a:p>
          <a:p>
            <a:pPr lvl="1"/>
            <a:r>
              <a:rPr lang="en-US" dirty="0"/>
              <a:t>Late updated April 24, 2025</a:t>
            </a:r>
          </a:p>
          <a:p>
            <a:pPr lvl="1"/>
            <a:r>
              <a:rPr lang="en-US" dirty="0"/>
              <a:t>Official guidance issued by the Centers for Medicare and Medicaid Services’ Center for Program Integrity and the Provider Enrollment and Oversight Group. The contents of this document do not have the force and effect of law and are not meant to bind the public in any way, unless specifically incorporated into a contract. This document is intended only to provide clarity to the public regarding existing requirements under the law.</a:t>
            </a:r>
          </a:p>
        </p:txBody>
      </p:sp>
    </p:spTree>
    <p:extLst>
      <p:ext uri="{BB962C8B-B14F-4D97-AF65-F5344CB8AC3E}">
        <p14:creationId xmlns:p14="http://schemas.microsoft.com/office/powerpoint/2010/main" val="119782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4185-76F6-D126-7636-6F7B396C82C4}"/>
              </a:ext>
            </a:extLst>
          </p:cNvPr>
          <p:cNvSpPr>
            <a:spLocks noGrp="1"/>
          </p:cNvSpPr>
          <p:nvPr>
            <p:ph type="title"/>
          </p:nvPr>
        </p:nvSpPr>
        <p:spPr/>
        <p:txBody>
          <a:bodyPr>
            <a:normAutofit fontScale="90000"/>
          </a:bodyPr>
          <a:lstStyle/>
          <a:p>
            <a:r>
              <a:rPr lang="en-US" dirty="0"/>
              <a:t>Medicaid Provider Enrollment Compendium</a:t>
            </a:r>
          </a:p>
        </p:txBody>
      </p:sp>
      <p:sp>
        <p:nvSpPr>
          <p:cNvPr id="3" name="Content Placeholder 2">
            <a:extLst>
              <a:ext uri="{FF2B5EF4-FFF2-40B4-BE49-F238E27FC236}">
                <a16:creationId xmlns:a16="http://schemas.microsoft.com/office/drawing/2014/main" id="{EF88C46A-0AB3-4934-9602-4F4460AF3425}"/>
              </a:ext>
            </a:extLst>
          </p:cNvPr>
          <p:cNvSpPr>
            <a:spLocks noGrp="1"/>
          </p:cNvSpPr>
          <p:nvPr>
            <p:ph idx="1"/>
          </p:nvPr>
        </p:nvSpPr>
        <p:spPr>
          <a:xfrm>
            <a:off x="769620" y="2453640"/>
            <a:ext cx="10713719" cy="3695700"/>
          </a:xfrm>
        </p:spPr>
        <p:txBody>
          <a:bodyPr>
            <a:normAutofit fontScale="85000" lnSpcReduction="10000"/>
          </a:bodyPr>
          <a:lstStyle/>
          <a:p>
            <a:r>
              <a:rPr lang="en-US" dirty="0"/>
              <a:t>1. State Medicaid Agency Responsibilities (page 25)</a:t>
            </a:r>
          </a:p>
          <a:p>
            <a:r>
              <a:rPr lang="en-US" dirty="0"/>
              <a:t>Under § 455.103, a state plan must provide that the requirements of § 455.104 through 455.107 are met.  </a:t>
            </a:r>
          </a:p>
          <a:p>
            <a:r>
              <a:rPr lang="en-US" dirty="0"/>
              <a:t> a. Delegating Collection of Disclosures to a Network Plan:</a:t>
            </a:r>
          </a:p>
          <a:p>
            <a:pPr lvl="1"/>
            <a:r>
              <a:rPr lang="en-US" dirty="0"/>
              <a:t> Under the requirement at 438.602, SMAs may delegate screening activities required under Part 455 Subpart E to a network plan.  However, based upon privacy and security concerns including data breaches that include personally identifiable information (PII), we are not allowing SMAs to delegate the collection of disclosures under Subpart B in a manner that results in a single provider entity disclosing the information to more than one entity.  A provider that is furnishing services on behalf of the state Medicaid plan should not be required to disclose PII to multiple entities with which the SMA contracts</a:t>
            </a:r>
            <a:r>
              <a:rPr lang="en-US" dirty="0">
                <a:highlight>
                  <a:srgbClr val="FFFF00"/>
                </a:highlight>
              </a:rPr>
              <a:t>.  In an effort to mitigate the risk that PII will be compromised in a data breach, we further believe the SMA should store PII in the fewest number of locations necessary to meet the requirement of the regulations at Subparts B and E. </a:t>
            </a:r>
            <a:r>
              <a:rPr lang="en-US" dirty="0"/>
              <a:t>Also refer to Section 1.5.3.B.1 “SMA Bears Responsibility for Screening Activities Delegated to its Contractors.” </a:t>
            </a:r>
          </a:p>
        </p:txBody>
      </p:sp>
    </p:spTree>
    <p:extLst>
      <p:ext uri="{BB962C8B-B14F-4D97-AF65-F5344CB8AC3E}">
        <p14:creationId xmlns:p14="http://schemas.microsoft.com/office/powerpoint/2010/main" val="222441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04F6-7B03-E78D-F9B9-B7D89286B08A}"/>
              </a:ext>
            </a:extLst>
          </p:cNvPr>
          <p:cNvSpPr>
            <a:spLocks noGrp="1"/>
          </p:cNvSpPr>
          <p:nvPr>
            <p:ph type="title"/>
          </p:nvPr>
        </p:nvSpPr>
        <p:spPr/>
        <p:txBody>
          <a:bodyPr/>
          <a:lstStyle/>
          <a:p>
            <a:r>
              <a:rPr lang="en-US" dirty="0"/>
              <a:t>Topics for Discussion</a:t>
            </a:r>
          </a:p>
        </p:txBody>
      </p:sp>
      <p:sp>
        <p:nvSpPr>
          <p:cNvPr id="3" name="Content Placeholder 2">
            <a:extLst>
              <a:ext uri="{FF2B5EF4-FFF2-40B4-BE49-F238E27FC236}">
                <a16:creationId xmlns:a16="http://schemas.microsoft.com/office/drawing/2014/main" id="{C29F70A9-319B-5C59-98E0-81DD31315FA2}"/>
              </a:ext>
            </a:extLst>
          </p:cNvPr>
          <p:cNvSpPr>
            <a:spLocks noGrp="1"/>
          </p:cNvSpPr>
          <p:nvPr>
            <p:ph idx="1"/>
          </p:nvPr>
        </p:nvSpPr>
        <p:spPr/>
        <p:txBody>
          <a:bodyPr/>
          <a:lstStyle/>
          <a:p>
            <a:r>
              <a:rPr lang="en-US" dirty="0"/>
              <a:t>Definitions</a:t>
            </a:r>
          </a:p>
          <a:p>
            <a:r>
              <a:rPr lang="en-US" dirty="0"/>
              <a:t>Citations</a:t>
            </a:r>
          </a:p>
          <a:p>
            <a:r>
              <a:rPr lang="en-US" dirty="0"/>
              <a:t>Region 2 Contract language</a:t>
            </a:r>
          </a:p>
          <a:p>
            <a:r>
              <a:rPr lang="en-US" dirty="0"/>
              <a:t>Medicaid Provider Enrollment Compendium</a:t>
            </a:r>
          </a:p>
        </p:txBody>
      </p:sp>
    </p:spTree>
    <p:extLst>
      <p:ext uri="{BB962C8B-B14F-4D97-AF65-F5344CB8AC3E}">
        <p14:creationId xmlns:p14="http://schemas.microsoft.com/office/powerpoint/2010/main" val="66146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B1A9-FF5E-37A4-B459-14FC87357A88}"/>
              </a:ext>
            </a:extLst>
          </p:cNvPr>
          <p:cNvSpPr>
            <a:spLocks noGrp="1"/>
          </p:cNvSpPr>
          <p:nvPr>
            <p:ph type="title"/>
          </p:nvPr>
        </p:nvSpPr>
        <p:spPr/>
        <p:txBody>
          <a:bodyPr/>
          <a:lstStyle/>
          <a:p>
            <a:r>
              <a:rPr lang="en-US" dirty="0"/>
              <a:t>Definitions (42 CFR 455.101)</a:t>
            </a:r>
          </a:p>
        </p:txBody>
      </p:sp>
      <p:sp>
        <p:nvSpPr>
          <p:cNvPr id="3" name="Content Placeholder 2">
            <a:extLst>
              <a:ext uri="{FF2B5EF4-FFF2-40B4-BE49-F238E27FC236}">
                <a16:creationId xmlns:a16="http://schemas.microsoft.com/office/drawing/2014/main" id="{AA0A6742-0FE8-121D-C4DA-6D56B9041515}"/>
              </a:ext>
            </a:extLst>
          </p:cNvPr>
          <p:cNvSpPr>
            <a:spLocks noGrp="1"/>
          </p:cNvSpPr>
          <p:nvPr>
            <p:ph idx="1"/>
          </p:nvPr>
        </p:nvSpPr>
        <p:spPr/>
        <p:txBody>
          <a:bodyPr>
            <a:normAutofit lnSpcReduction="10000"/>
          </a:bodyPr>
          <a:lstStyle/>
          <a:p>
            <a:r>
              <a:rPr lang="en-US" b="1" dirty="0"/>
              <a:t>Disclosing entity </a:t>
            </a:r>
            <a:r>
              <a:rPr lang="en-US" dirty="0"/>
              <a:t>means a Medicaid provider (other than an individual practitioner or group of practitioners), or a fiscal agent. </a:t>
            </a:r>
          </a:p>
          <a:p>
            <a:r>
              <a:rPr lang="en-US" b="1" dirty="0"/>
              <a:t>Fiscal agent </a:t>
            </a:r>
            <a:r>
              <a:rPr lang="en-US" dirty="0"/>
              <a:t>means a contractor that processes or pays vendor claims on behalf of the SMA.</a:t>
            </a:r>
          </a:p>
          <a:p>
            <a:r>
              <a:rPr lang="en-US" b="1" dirty="0"/>
              <a:t>Managing employee </a:t>
            </a:r>
            <a:r>
              <a:rPr lang="en-US" dirty="0"/>
              <a:t>means a general manager, business manager, administrator, director, or other individual who exercises operational or managerial control over, or who directly or indirectly conducts, the day-to-day operation of an institution, organization, or agency. </a:t>
            </a:r>
          </a:p>
          <a:p>
            <a:endParaRPr lang="en-US" dirty="0"/>
          </a:p>
        </p:txBody>
      </p:sp>
    </p:spTree>
    <p:extLst>
      <p:ext uri="{BB962C8B-B14F-4D97-AF65-F5344CB8AC3E}">
        <p14:creationId xmlns:p14="http://schemas.microsoft.com/office/powerpoint/2010/main" val="176283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6B651-E18E-C4AE-0B91-35AD12981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3A0A6-113B-6AE0-58D3-24AD2AB9CA11}"/>
              </a:ext>
            </a:extLst>
          </p:cNvPr>
          <p:cNvSpPr>
            <a:spLocks noGrp="1"/>
          </p:cNvSpPr>
          <p:nvPr>
            <p:ph type="title"/>
          </p:nvPr>
        </p:nvSpPr>
        <p:spPr/>
        <p:txBody>
          <a:bodyPr/>
          <a:lstStyle/>
          <a:p>
            <a:r>
              <a:rPr lang="en-US" dirty="0"/>
              <a:t>Definitions (continued)</a:t>
            </a:r>
          </a:p>
        </p:txBody>
      </p:sp>
      <p:sp>
        <p:nvSpPr>
          <p:cNvPr id="3" name="Content Placeholder 2">
            <a:extLst>
              <a:ext uri="{FF2B5EF4-FFF2-40B4-BE49-F238E27FC236}">
                <a16:creationId xmlns:a16="http://schemas.microsoft.com/office/drawing/2014/main" id="{C4712776-3408-7314-08FE-DD3AB1B8B3CB}"/>
              </a:ext>
            </a:extLst>
          </p:cNvPr>
          <p:cNvSpPr>
            <a:spLocks noGrp="1"/>
          </p:cNvSpPr>
          <p:nvPr>
            <p:ph idx="1"/>
          </p:nvPr>
        </p:nvSpPr>
        <p:spPr/>
        <p:txBody>
          <a:bodyPr>
            <a:normAutofit/>
          </a:bodyPr>
          <a:lstStyle/>
          <a:p>
            <a:r>
              <a:rPr lang="en-US" b="1" dirty="0"/>
              <a:t>Group of practitioners </a:t>
            </a:r>
            <a:r>
              <a:rPr lang="en-US" dirty="0"/>
              <a:t>means two or more health care practitioners who practice their profession at a common location (whether or not they share common facilities, common supporting staff, or common equipment).</a:t>
            </a:r>
          </a:p>
          <a:p>
            <a:r>
              <a:rPr lang="en-US" b="1" dirty="0"/>
              <a:t>Significant business transaction </a:t>
            </a:r>
            <a:r>
              <a:rPr lang="en-US" dirty="0"/>
              <a:t>means any business transaction or series of transactions that, during any one fiscal year, exceed the lesser of $25,000 and 5 percent of a provider's total operating expenses. </a:t>
            </a:r>
          </a:p>
          <a:p>
            <a:pPr marL="0" indent="0">
              <a:buNone/>
            </a:pPr>
            <a:r>
              <a:rPr lang="en-US" dirty="0"/>
              <a:t> </a:t>
            </a:r>
          </a:p>
        </p:txBody>
      </p:sp>
    </p:spTree>
    <p:extLst>
      <p:ext uri="{BB962C8B-B14F-4D97-AF65-F5344CB8AC3E}">
        <p14:creationId xmlns:p14="http://schemas.microsoft.com/office/powerpoint/2010/main" val="68277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A0697-ACF7-B4AC-B972-94841E609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1A5B0-8B0D-E61E-8CE1-32BF867DDDB5}"/>
              </a:ext>
            </a:extLst>
          </p:cNvPr>
          <p:cNvSpPr>
            <a:spLocks noGrp="1"/>
          </p:cNvSpPr>
          <p:nvPr>
            <p:ph type="title"/>
          </p:nvPr>
        </p:nvSpPr>
        <p:spPr/>
        <p:txBody>
          <a:bodyPr/>
          <a:lstStyle/>
          <a:p>
            <a:r>
              <a:rPr lang="en-US" dirty="0"/>
              <a:t>Definitions (continued, again)</a:t>
            </a:r>
          </a:p>
        </p:txBody>
      </p:sp>
      <p:sp>
        <p:nvSpPr>
          <p:cNvPr id="3" name="Content Placeholder 2">
            <a:extLst>
              <a:ext uri="{FF2B5EF4-FFF2-40B4-BE49-F238E27FC236}">
                <a16:creationId xmlns:a16="http://schemas.microsoft.com/office/drawing/2014/main" id="{E7F7123A-5F7A-3E14-A606-B8A0D73F95C1}"/>
              </a:ext>
            </a:extLst>
          </p:cNvPr>
          <p:cNvSpPr>
            <a:spLocks noGrp="1"/>
          </p:cNvSpPr>
          <p:nvPr>
            <p:ph idx="1"/>
          </p:nvPr>
        </p:nvSpPr>
        <p:spPr/>
        <p:txBody>
          <a:bodyPr>
            <a:normAutofit/>
          </a:bodyPr>
          <a:lstStyle/>
          <a:p>
            <a:r>
              <a:rPr lang="en-US" b="1" dirty="0"/>
              <a:t>Subcontractor</a:t>
            </a:r>
            <a:r>
              <a:rPr lang="en-US" dirty="0"/>
              <a:t> means— (a) An individual, agency, or organization to which a disclosing entity has contracted or delegated some of its management functions or responsibilities of providing medical care to its patients; or (b) An individual, agency, or organization with which a fiscal agent has entered into a contract, agreement, purchase order, or lease (or leases of real property) to obtain space, supplies, equipment, or services provided under the Medicaid agreement. </a:t>
            </a:r>
          </a:p>
        </p:txBody>
      </p:sp>
    </p:spTree>
    <p:extLst>
      <p:ext uri="{BB962C8B-B14F-4D97-AF65-F5344CB8AC3E}">
        <p14:creationId xmlns:p14="http://schemas.microsoft.com/office/powerpoint/2010/main" val="390344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D7FE-72A9-44F6-8976-70DD9B5AAF8E}"/>
              </a:ext>
            </a:extLst>
          </p:cNvPr>
          <p:cNvSpPr>
            <a:spLocks noGrp="1"/>
          </p:cNvSpPr>
          <p:nvPr>
            <p:ph type="title"/>
          </p:nvPr>
        </p:nvSpPr>
        <p:spPr>
          <a:xfrm>
            <a:off x="1162880" y="1366446"/>
            <a:ext cx="9601196" cy="846668"/>
          </a:xfrm>
        </p:spPr>
        <p:txBody>
          <a:bodyPr>
            <a:normAutofit/>
          </a:bodyPr>
          <a:lstStyle/>
          <a:p>
            <a:r>
              <a:rPr lang="en-US" dirty="0"/>
              <a:t>Citations</a:t>
            </a:r>
          </a:p>
        </p:txBody>
      </p:sp>
      <p:sp>
        <p:nvSpPr>
          <p:cNvPr id="3" name="Content Placeholder 2">
            <a:extLst>
              <a:ext uri="{FF2B5EF4-FFF2-40B4-BE49-F238E27FC236}">
                <a16:creationId xmlns:a16="http://schemas.microsoft.com/office/drawing/2014/main" id="{507DB4D7-70D5-456C-9225-0BF80AAD7EEE}"/>
              </a:ext>
            </a:extLst>
          </p:cNvPr>
          <p:cNvSpPr>
            <a:spLocks noGrp="1"/>
          </p:cNvSpPr>
          <p:nvPr>
            <p:ph idx="1"/>
          </p:nvPr>
        </p:nvSpPr>
        <p:spPr>
          <a:xfrm>
            <a:off x="1295401" y="2425148"/>
            <a:ext cx="9601196" cy="3450720"/>
          </a:xfrm>
        </p:spPr>
        <p:txBody>
          <a:bodyPr>
            <a:normAutofit/>
          </a:bodyPr>
          <a:lstStyle/>
          <a:p>
            <a:pPr>
              <a:buFont typeface="Courier New" panose="02070309020205020404" pitchFamily="49" charset="0"/>
              <a:buChar char="o"/>
            </a:pPr>
            <a:r>
              <a:rPr lang="en-US" sz="2600" dirty="0"/>
              <a:t>42 CFR 455.104</a:t>
            </a:r>
          </a:p>
          <a:p>
            <a:pPr lvl="1">
              <a:buFont typeface="Courier New" panose="02070309020205020404" pitchFamily="49" charset="0"/>
              <a:buChar char="o"/>
            </a:pPr>
            <a:r>
              <a:rPr lang="en-US" dirty="0">
                <a:solidFill>
                  <a:srgbClr val="8B0000"/>
                </a:solidFill>
                <a:latin typeface="Open Sans" panose="020B0606030504020204" pitchFamily="34" charset="0"/>
                <a:hlinkClick r:id="rId2"/>
              </a:rPr>
              <a:t>Disclosure by Medicaid providers and fiscal agents: Information on ownership and control</a:t>
            </a:r>
            <a:endParaRPr lang="en-US" sz="2200" dirty="0"/>
          </a:p>
          <a:p>
            <a:pPr>
              <a:buFont typeface="Courier New" panose="02070309020205020404" pitchFamily="49" charset="0"/>
              <a:buChar char="o"/>
            </a:pPr>
            <a:r>
              <a:rPr lang="en-US" sz="2600" dirty="0"/>
              <a:t>42 CFR 455.105</a:t>
            </a:r>
          </a:p>
          <a:p>
            <a:pPr lvl="1">
              <a:buFont typeface="Courier New" panose="02070309020205020404" pitchFamily="49" charset="0"/>
              <a:buChar char="o"/>
            </a:pPr>
            <a:r>
              <a:rPr lang="en-US" dirty="0">
                <a:solidFill>
                  <a:srgbClr val="8B0000"/>
                </a:solidFill>
                <a:latin typeface="Open Sans" panose="020B0606030504020204" pitchFamily="34" charset="0"/>
                <a:hlinkClick r:id="rId3"/>
              </a:rPr>
              <a:t>Disclosure by providers: Information related to business transactions</a:t>
            </a:r>
            <a:endParaRPr lang="en-US" sz="2200" dirty="0"/>
          </a:p>
          <a:p>
            <a:pPr>
              <a:buFont typeface="Courier New" panose="02070309020205020404" pitchFamily="49" charset="0"/>
              <a:buChar char="o"/>
            </a:pPr>
            <a:r>
              <a:rPr lang="en-US" sz="2600" dirty="0"/>
              <a:t>42 CFR 455.106</a:t>
            </a:r>
          </a:p>
          <a:p>
            <a:pPr lvl="1">
              <a:buFont typeface="Courier New" panose="02070309020205020404" pitchFamily="49" charset="0"/>
              <a:buChar char="o"/>
            </a:pPr>
            <a:r>
              <a:rPr lang="en-US" dirty="0">
                <a:solidFill>
                  <a:srgbClr val="8B0000"/>
                </a:solidFill>
                <a:latin typeface="Open Sans" panose="020B0606030504020204" pitchFamily="34" charset="0"/>
                <a:hlinkClick r:id="rId4"/>
              </a:rPr>
              <a:t>Disclosure by providers: Information on persons convicted of crimes</a:t>
            </a:r>
            <a:endParaRPr lang="en-US" sz="2200" dirty="0"/>
          </a:p>
        </p:txBody>
      </p:sp>
    </p:spTree>
    <p:extLst>
      <p:ext uri="{BB962C8B-B14F-4D97-AF65-F5344CB8AC3E}">
        <p14:creationId xmlns:p14="http://schemas.microsoft.com/office/powerpoint/2010/main" val="52610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8F45-A22A-F7F2-B4BF-7D5D149E5FD3}"/>
              </a:ext>
            </a:extLst>
          </p:cNvPr>
          <p:cNvSpPr>
            <a:spLocks noGrp="1"/>
          </p:cNvSpPr>
          <p:nvPr>
            <p:ph type="title"/>
          </p:nvPr>
        </p:nvSpPr>
        <p:spPr/>
        <p:txBody>
          <a:bodyPr/>
          <a:lstStyle/>
          <a:p>
            <a:r>
              <a:rPr lang="en-US" dirty="0"/>
              <a:t>42 CFR 455.104</a:t>
            </a:r>
          </a:p>
        </p:txBody>
      </p:sp>
      <p:sp>
        <p:nvSpPr>
          <p:cNvPr id="3" name="Content Placeholder 2">
            <a:extLst>
              <a:ext uri="{FF2B5EF4-FFF2-40B4-BE49-F238E27FC236}">
                <a16:creationId xmlns:a16="http://schemas.microsoft.com/office/drawing/2014/main" id="{E53F8049-3F49-7779-529D-426125DCBCCA}"/>
              </a:ext>
            </a:extLst>
          </p:cNvPr>
          <p:cNvSpPr>
            <a:spLocks noGrp="1"/>
          </p:cNvSpPr>
          <p:nvPr>
            <p:ph idx="1"/>
          </p:nvPr>
        </p:nvSpPr>
        <p:spPr/>
        <p:txBody>
          <a:bodyPr/>
          <a:lstStyle/>
          <a:p>
            <a:r>
              <a:rPr lang="en-US" dirty="0"/>
              <a:t>Tells us from whom, what, and when disclosures are required from disclosing entities, managed care entities, nursing facilities, and fiscal agents</a:t>
            </a:r>
          </a:p>
          <a:p>
            <a:r>
              <a:rPr lang="en-US" dirty="0"/>
              <a:t>Tells us consequences of not providing requested disclosures</a:t>
            </a:r>
          </a:p>
          <a:p>
            <a:pPr lvl="1"/>
            <a:r>
              <a:rPr lang="en-US" dirty="0"/>
              <a:t>Federal financial participation (FFP) is not available in payments made to a disclosing entity that fails to disclose ownership or control information as required by this section.</a:t>
            </a:r>
          </a:p>
        </p:txBody>
      </p:sp>
    </p:spTree>
    <p:extLst>
      <p:ext uri="{BB962C8B-B14F-4D97-AF65-F5344CB8AC3E}">
        <p14:creationId xmlns:p14="http://schemas.microsoft.com/office/powerpoint/2010/main" val="240250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85082-9929-5888-6503-AE01CB3FC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9FE4F-EE9A-D0F3-D77E-B12A23462084}"/>
              </a:ext>
            </a:extLst>
          </p:cNvPr>
          <p:cNvSpPr>
            <a:spLocks noGrp="1"/>
          </p:cNvSpPr>
          <p:nvPr>
            <p:ph type="title"/>
          </p:nvPr>
        </p:nvSpPr>
        <p:spPr/>
        <p:txBody>
          <a:bodyPr/>
          <a:lstStyle/>
          <a:p>
            <a:r>
              <a:rPr lang="en-US" dirty="0"/>
              <a:t>When to Obtain</a:t>
            </a:r>
          </a:p>
        </p:txBody>
      </p:sp>
      <p:sp>
        <p:nvSpPr>
          <p:cNvPr id="3" name="Content Placeholder 2">
            <a:extLst>
              <a:ext uri="{FF2B5EF4-FFF2-40B4-BE49-F238E27FC236}">
                <a16:creationId xmlns:a16="http://schemas.microsoft.com/office/drawing/2014/main" id="{ABE9609E-DAE5-8F3E-EB7C-97EE55B17CE8}"/>
              </a:ext>
            </a:extLst>
          </p:cNvPr>
          <p:cNvSpPr>
            <a:spLocks noGrp="1"/>
          </p:cNvSpPr>
          <p:nvPr>
            <p:ph idx="1"/>
          </p:nvPr>
        </p:nvSpPr>
        <p:spPr/>
        <p:txBody>
          <a:bodyPr/>
          <a:lstStyle/>
          <a:p>
            <a:pPr algn="l" rtl="0" fontAlgn="base">
              <a:lnSpc>
                <a:spcPts val="1457"/>
              </a:lnSpc>
              <a:buFont typeface="Arial" panose="020B0604020202020204" pitchFamily="34" charset="0"/>
              <a:buChar char="•"/>
            </a:pPr>
            <a:r>
              <a:rPr lang="en-US" sz="1800" b="0" i="0" dirty="0">
                <a:solidFill>
                  <a:srgbClr val="000000"/>
                </a:solidFill>
                <a:effectLst/>
                <a:latin typeface="Calibri" panose="020F0502020204030204" pitchFamily="34" charset="0"/>
              </a:rPr>
              <a:t>New Disclosures of Ownership need to be obtained: </a:t>
            </a:r>
          </a:p>
          <a:p>
            <a:pPr algn="l" rtl="0" fontAlgn="base">
              <a:lnSpc>
                <a:spcPts val="1457"/>
              </a:lnSpc>
              <a:buFont typeface="Arial" panose="020B0604020202020204" pitchFamily="34" charset="0"/>
              <a:buChar char="•"/>
            </a:pPr>
            <a:r>
              <a:rPr lang="en-US" sz="1800" b="0" i="0" dirty="0">
                <a:solidFill>
                  <a:srgbClr val="000000"/>
                </a:solidFill>
                <a:effectLst/>
                <a:latin typeface="Calibri" panose="020F0502020204030204" pitchFamily="34" charset="0"/>
              </a:rPr>
              <a:t>Every three (3) years </a:t>
            </a:r>
          </a:p>
          <a:p>
            <a:pPr algn="l" rtl="0" fontAlgn="base">
              <a:lnSpc>
                <a:spcPts val="1457"/>
              </a:lnSpc>
              <a:buFont typeface="Arial" panose="020B0604020202020204" pitchFamily="34" charset="0"/>
              <a:buChar char="•"/>
            </a:pPr>
            <a:r>
              <a:rPr lang="en-US" sz="1800" b="0" i="0" dirty="0">
                <a:solidFill>
                  <a:srgbClr val="000000"/>
                </a:solidFill>
                <a:effectLst/>
                <a:latin typeface="Calibri" panose="020F0502020204030204" pitchFamily="34" charset="0"/>
              </a:rPr>
              <a:t>At the renewal of the contract  </a:t>
            </a:r>
          </a:p>
          <a:p>
            <a:pPr algn="l" rtl="0" fontAlgn="base">
              <a:lnSpc>
                <a:spcPts val="1457"/>
              </a:lnSpc>
              <a:buFont typeface="Arial" panose="020B0604020202020204" pitchFamily="34" charset="0"/>
              <a:buChar char="•"/>
            </a:pPr>
            <a:r>
              <a:rPr lang="en-US" sz="1800" b="0" i="0" dirty="0">
                <a:solidFill>
                  <a:srgbClr val="000000"/>
                </a:solidFill>
                <a:effectLst/>
                <a:latin typeface="Calibri" panose="020F0502020204030204" pitchFamily="34" charset="0"/>
              </a:rPr>
              <a:t>Any time there is a revision to the information, change in ownership, or upon a request for updated information. </a:t>
            </a:r>
          </a:p>
          <a:p>
            <a:pPr algn="l" rtl="0" fontAlgn="base">
              <a:lnSpc>
                <a:spcPts val="1457"/>
              </a:lnSpc>
              <a:buFont typeface="Arial" panose="020B0604020202020204" pitchFamily="34" charset="0"/>
              <a:buChar char="•"/>
            </a:pPr>
            <a:r>
              <a:rPr lang="en-US" sz="1800" b="0" i="0" dirty="0">
                <a:solidFill>
                  <a:srgbClr val="000000"/>
                </a:solidFill>
                <a:effectLst/>
                <a:latin typeface="Calibri" panose="020F0502020204030204" pitchFamily="34" charset="0"/>
              </a:rPr>
              <a:t>Within 35 days of a request for this information by the Medicaid Agency (MDHHS). </a:t>
            </a:r>
          </a:p>
          <a:p>
            <a:pPr algn="l" rtl="0" fontAlgn="base">
              <a:lnSpc>
                <a:spcPts val="1457"/>
              </a:lnSpc>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fontAlgn="base">
              <a:lnSpc>
                <a:spcPts val="1457"/>
              </a:lnSpc>
              <a:spcAft>
                <a:spcPts val="800"/>
              </a:spcAft>
              <a:buFont typeface="Wingdings" panose="05000000000000000000" pitchFamily="2" charset="2"/>
              <a:buChar char="ü"/>
            </a:pPr>
            <a:r>
              <a:rPr lang="en-US" sz="1800" b="0" i="0" dirty="0">
                <a:solidFill>
                  <a:srgbClr val="000000"/>
                </a:solidFill>
                <a:effectLst/>
                <a:latin typeface="Calibri" panose="020F0502020204030204" pitchFamily="34" charset="0"/>
              </a:rPr>
              <a:t>DOOs do not need to be collected for landlords, whether receiving &lt;$25,000 or not </a:t>
            </a:r>
            <a:endParaRPr lang="en-US" b="0" i="0" dirty="0">
              <a:solidFill>
                <a:srgbClr val="000000"/>
              </a:solidFill>
              <a:effectLst/>
              <a:latin typeface="Segoe UI" panose="020B0502040204020203" pitchFamily="34" charset="0"/>
            </a:endParaRPr>
          </a:p>
          <a:p>
            <a:pPr algn="l" rtl="0" fontAlgn="base">
              <a:lnSpc>
                <a:spcPts val="1457"/>
              </a:lnSpc>
              <a:spcAft>
                <a:spcPts val="800"/>
              </a:spcAft>
              <a:buFont typeface="Wingdings" panose="05000000000000000000" pitchFamily="2" charset="2"/>
              <a:buChar char="ü"/>
            </a:pPr>
            <a:r>
              <a:rPr lang="en-US" sz="1800" b="0" i="0" dirty="0">
                <a:solidFill>
                  <a:srgbClr val="000000"/>
                </a:solidFill>
                <a:effectLst/>
                <a:latin typeface="Calibri" panose="020F0502020204030204" pitchFamily="34" charset="0"/>
              </a:rPr>
              <a:t>Individual practitioners and groups of practitioners are not disclosing entities and do not need to submit DOOs (as Medicaid already has their ownership information)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80733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5E085-3F38-BC42-E5F0-B70EE1160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2C7D5-F6CA-6B24-3BE3-C028C83394AE}"/>
              </a:ext>
            </a:extLst>
          </p:cNvPr>
          <p:cNvSpPr>
            <a:spLocks noGrp="1"/>
          </p:cNvSpPr>
          <p:nvPr>
            <p:ph type="title"/>
          </p:nvPr>
        </p:nvSpPr>
        <p:spPr/>
        <p:txBody>
          <a:bodyPr/>
          <a:lstStyle/>
          <a:p>
            <a:r>
              <a:rPr lang="en-US" dirty="0"/>
              <a:t>42 CFR 455.105</a:t>
            </a:r>
          </a:p>
        </p:txBody>
      </p:sp>
      <p:sp>
        <p:nvSpPr>
          <p:cNvPr id="3" name="Content Placeholder 2">
            <a:extLst>
              <a:ext uri="{FF2B5EF4-FFF2-40B4-BE49-F238E27FC236}">
                <a16:creationId xmlns:a16="http://schemas.microsoft.com/office/drawing/2014/main" id="{19B13840-338C-AE99-2F6B-D2BD8151C61C}"/>
              </a:ext>
            </a:extLst>
          </p:cNvPr>
          <p:cNvSpPr>
            <a:spLocks noGrp="1"/>
          </p:cNvSpPr>
          <p:nvPr>
            <p:ph idx="1"/>
          </p:nvPr>
        </p:nvSpPr>
        <p:spPr/>
        <p:txBody>
          <a:bodyPr/>
          <a:lstStyle/>
          <a:p>
            <a:r>
              <a:rPr lang="en-US" dirty="0"/>
              <a:t>Tells us the Managed Care Entity must enter into contracts where provider agrees to provide applicable disclosures</a:t>
            </a:r>
          </a:p>
          <a:p>
            <a:r>
              <a:rPr lang="en-US" dirty="0"/>
              <a:t>Tells us which subcontractors are required to submit disclosures for business transactions, and the amount threshold</a:t>
            </a:r>
          </a:p>
          <a:p>
            <a:r>
              <a:rPr lang="en-US" dirty="0"/>
              <a:t>Tells us the number of years prior to the date of the request that significant business transactions need to be reported</a:t>
            </a:r>
          </a:p>
          <a:p>
            <a:endParaRPr lang="en-US" dirty="0"/>
          </a:p>
          <a:p>
            <a:endParaRPr lang="en-US" dirty="0"/>
          </a:p>
        </p:txBody>
      </p:sp>
    </p:spTree>
    <p:extLst>
      <p:ext uri="{BB962C8B-B14F-4D97-AF65-F5344CB8AC3E}">
        <p14:creationId xmlns:p14="http://schemas.microsoft.com/office/powerpoint/2010/main" val="6153155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4dc16f-4166-4759-b066-e0f7ff395439">
      <Terms xmlns="http://schemas.microsoft.com/office/infopath/2007/PartnerControls"/>
    </lcf76f155ced4ddcb4097134ff3c332f>
    <TaxCatchAll xmlns="4e3c55e1-1e5c-4a10-870d-845a3106e2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D822603084A143880765E5295D6028" ma:contentTypeVersion="15" ma:contentTypeDescription="Create a new document." ma:contentTypeScope="" ma:versionID="fcda45794db4224237c407eb17fc74eb">
  <xsd:schema xmlns:xsd="http://www.w3.org/2001/XMLSchema" xmlns:xs="http://www.w3.org/2001/XMLSchema" xmlns:p="http://schemas.microsoft.com/office/2006/metadata/properties" xmlns:ns2="4e3c55e1-1e5c-4a10-870d-845a3106e290" xmlns:ns3="c94dc16f-4166-4759-b066-e0f7ff395439" targetNamespace="http://schemas.microsoft.com/office/2006/metadata/properties" ma:root="true" ma:fieldsID="36c79b73732a06acb730cf92260f2e0c" ns2:_="" ns3:_="">
    <xsd:import namespace="4e3c55e1-1e5c-4a10-870d-845a3106e290"/>
    <xsd:import namespace="c94dc16f-4166-4759-b066-e0f7ff39543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c55e1-1e5c-4a10-870d-845a3106e2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0775a86-ee2e-467a-b2fb-244327117491}" ma:internalName="TaxCatchAll" ma:showField="CatchAllData" ma:web="4e3c55e1-1e5c-4a10-870d-845a3106e2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4dc16f-4166-4759-b066-e0f7ff39543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025ec59-4b49-4b19-ac4b-08bd989ef07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F27C9E-D461-47F6-8573-656696BCC703}">
  <ds:schemaRefs>
    <ds:schemaRef ds:uri="http://schemas.microsoft.com/office/2006/metadata/properties"/>
    <ds:schemaRef ds:uri="http://schemas.microsoft.com/office/infopath/2007/PartnerControls"/>
    <ds:schemaRef ds:uri="c94dc16f-4166-4759-b066-e0f7ff395439"/>
    <ds:schemaRef ds:uri="4e3c55e1-1e5c-4a10-870d-845a3106e290"/>
  </ds:schemaRefs>
</ds:datastoreItem>
</file>

<file path=customXml/itemProps2.xml><?xml version="1.0" encoding="utf-8"?>
<ds:datastoreItem xmlns:ds="http://schemas.openxmlformats.org/officeDocument/2006/customXml" ds:itemID="{5E758AD3-0B9D-430A-BC91-7A50C39C47B1}">
  <ds:schemaRefs>
    <ds:schemaRef ds:uri="http://schemas.microsoft.com/sharepoint/v3/contenttype/forms"/>
  </ds:schemaRefs>
</ds:datastoreItem>
</file>

<file path=customXml/itemProps3.xml><?xml version="1.0" encoding="utf-8"?>
<ds:datastoreItem xmlns:ds="http://schemas.openxmlformats.org/officeDocument/2006/customXml" ds:itemID="{5F0C5225-1A51-4D7C-9CF2-1E8EB20AD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3c55e1-1e5c-4a10-870d-845a3106e290"/>
    <ds:schemaRef ds:uri="c94dc16f-4166-4759-b066-e0f7ff395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1235</TotalTime>
  <Words>954</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Courier New</vt:lpstr>
      <vt:lpstr>Garamond</vt:lpstr>
      <vt:lpstr>Open Sans</vt:lpstr>
      <vt:lpstr>Segoe UI</vt:lpstr>
      <vt:lpstr>Wingdings</vt:lpstr>
      <vt:lpstr>Organic</vt:lpstr>
      <vt:lpstr>Disclosures of Ownership</vt:lpstr>
      <vt:lpstr>Topics for Discussion</vt:lpstr>
      <vt:lpstr>Definitions (42 CFR 455.101)</vt:lpstr>
      <vt:lpstr>Definitions (continued)</vt:lpstr>
      <vt:lpstr>Definitions (continued, again)</vt:lpstr>
      <vt:lpstr>Citations</vt:lpstr>
      <vt:lpstr>42 CFR 455.104</vt:lpstr>
      <vt:lpstr>When to Obtain</vt:lpstr>
      <vt:lpstr>42 CFR 455.105</vt:lpstr>
      <vt:lpstr>From Whom to Obtain</vt:lpstr>
      <vt:lpstr>42 CFR 455.106</vt:lpstr>
      <vt:lpstr>Region 2 Provider Contracts</vt:lpstr>
      <vt:lpstr>Region 2 Provider Contracts</vt:lpstr>
      <vt:lpstr>Medicaid Provider Enrollment Compendium</vt:lpstr>
      <vt:lpstr>Medicaid Provider Enrollment Compendium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Director  Red Book</dc:title>
  <dc:creator>Nicole Warlin</dc:creator>
  <cp:lastModifiedBy>Chris VanWagoner (NMRE)</cp:lastModifiedBy>
  <cp:revision>56</cp:revision>
  <dcterms:created xsi:type="dcterms:W3CDTF">2018-09-25T14:18:52Z</dcterms:created>
  <dcterms:modified xsi:type="dcterms:W3CDTF">2025-05-28T12:56:28Z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0x010100BAD822603084A143880765E5295D6028</vt:lpwstr>
  </property>
  <property fmtid="{D5CDD505-2E9C-101B-9397-08002B2CF9AE}" pid="3" name="MediaServiceImageTags">
    <vt:lpwstr/>
  </property>
</Properties>
</file>