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8" r:id="rId6"/>
    <p:sldId id="272" r:id="rId7"/>
    <p:sldId id="259" r:id="rId8"/>
    <p:sldId id="260" r:id="rId9"/>
    <p:sldId id="261" r:id="rId10"/>
    <p:sldId id="262" r:id="rId11"/>
    <p:sldId id="266" r:id="rId12"/>
    <p:sldId id="267" r:id="rId13"/>
    <p:sldId id="263" r:id="rId14"/>
    <p:sldId id="264" r:id="rId15"/>
    <p:sldId id="265" r:id="rId16"/>
    <p:sldId id="268" r:id="rId17"/>
    <p:sldId id="269" r:id="rId18"/>
    <p:sldId id="270"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p Johnston" userId="91dafcae-3ec2-4721-93c6-2da772b91365" providerId="ADAL" clId="{0BECC9D5-FC1E-4037-82FA-DE9960092ADE}"/>
    <pc:docChg chg="undo custSel addSld modSld">
      <pc:chgData name="Chip Johnston" userId="91dafcae-3ec2-4721-93c6-2da772b91365" providerId="ADAL" clId="{0BECC9D5-FC1E-4037-82FA-DE9960092ADE}" dt="2023-05-30T17:57:58.221" v="65" actId="20577"/>
      <pc:docMkLst>
        <pc:docMk/>
      </pc:docMkLst>
      <pc:sldChg chg="modSp mod">
        <pc:chgData name="Chip Johnston" userId="91dafcae-3ec2-4721-93c6-2da772b91365" providerId="ADAL" clId="{0BECC9D5-FC1E-4037-82FA-DE9960092ADE}" dt="2023-05-30T17:55:26.860" v="25" actId="255"/>
        <pc:sldMkLst>
          <pc:docMk/>
          <pc:sldMk cId="526105315" sldId="258"/>
        </pc:sldMkLst>
      </pc:sldChg>
      <pc:sldChg chg="modSp mod">
        <pc:chgData name="Chip Johnston" userId="91dafcae-3ec2-4721-93c6-2da772b91365" providerId="ADAL" clId="{0BECC9D5-FC1E-4037-82FA-DE9960092ADE}" dt="2023-05-30T17:56:47.124" v="45" actId="6549"/>
        <pc:sldMkLst>
          <pc:docMk/>
          <pc:sldMk cId="3603068799" sldId="263"/>
        </pc:sldMkLst>
      </pc:sldChg>
      <pc:sldChg chg="modSp mod">
        <pc:chgData name="Chip Johnston" userId="91dafcae-3ec2-4721-93c6-2da772b91365" providerId="ADAL" clId="{0BECC9D5-FC1E-4037-82FA-DE9960092ADE}" dt="2023-05-30T17:57:00.405" v="55" actId="6549"/>
        <pc:sldMkLst>
          <pc:docMk/>
          <pc:sldMk cId="2834185867" sldId="264"/>
        </pc:sldMkLst>
      </pc:sldChg>
      <pc:sldChg chg="modSp mod">
        <pc:chgData name="Chip Johnston" userId="91dafcae-3ec2-4721-93c6-2da772b91365" providerId="ADAL" clId="{0BECC9D5-FC1E-4037-82FA-DE9960092ADE}" dt="2023-05-30T17:57:21.095" v="56" actId="6549"/>
        <pc:sldMkLst>
          <pc:docMk/>
          <pc:sldMk cId="1640139682" sldId="267"/>
        </pc:sldMkLst>
      </pc:sldChg>
      <pc:sldChg chg="modSp mod">
        <pc:chgData name="Chip Johnston" userId="91dafcae-3ec2-4721-93c6-2da772b91365" providerId="ADAL" clId="{0BECC9D5-FC1E-4037-82FA-DE9960092ADE}" dt="2023-05-30T17:57:58.221" v="65" actId="20577"/>
        <pc:sldMkLst>
          <pc:docMk/>
          <pc:sldMk cId="1504710332" sldId="271"/>
        </pc:sldMkLst>
      </pc:sldChg>
      <pc:sldChg chg="modSp new mod">
        <pc:chgData name="Chip Johnston" userId="91dafcae-3ec2-4721-93c6-2da772b91365" providerId="ADAL" clId="{0BECC9D5-FC1E-4037-82FA-DE9960092ADE}" dt="2023-05-30T17:55:11.296" v="24"/>
        <pc:sldMkLst>
          <pc:docMk/>
          <pc:sldMk cId="171141280" sldId="272"/>
        </pc:sldMkLst>
      </pc:sldChg>
    </pc:docChg>
  </pc:docChgLst>
  <pc:docChgLst>
    <pc:chgData name="Chip Johnston" userId="91dafcae-3ec2-4721-93c6-2da772b91365" providerId="ADAL" clId="{A5859F5E-B119-4033-A637-4402E2584A7A}"/>
    <pc:docChg chg="modSld">
      <pc:chgData name="Chip Johnston" userId="91dafcae-3ec2-4721-93c6-2da772b91365" providerId="ADAL" clId="{A5859F5E-B119-4033-A637-4402E2584A7A}" dt="2023-05-02T12:58:38.037" v="6" actId="20577"/>
      <pc:docMkLst>
        <pc:docMk/>
      </pc:docMkLst>
      <pc:sldChg chg="modSp mod">
        <pc:chgData name="Chip Johnston" userId="91dafcae-3ec2-4721-93c6-2da772b91365" providerId="ADAL" clId="{A5859F5E-B119-4033-A637-4402E2584A7A}" dt="2023-05-02T12:56:51.497" v="0" actId="20577"/>
        <pc:sldMkLst>
          <pc:docMk/>
          <pc:sldMk cId="2834185867" sldId="264"/>
        </pc:sldMkLst>
      </pc:sldChg>
      <pc:sldChg chg="modSp mod">
        <pc:chgData name="Chip Johnston" userId="91dafcae-3ec2-4721-93c6-2da772b91365" providerId="ADAL" clId="{A5859F5E-B119-4033-A637-4402E2584A7A}" dt="2023-05-02T12:57:37.984" v="2" actId="20577"/>
        <pc:sldMkLst>
          <pc:docMk/>
          <pc:sldMk cId="1614309293" sldId="265"/>
        </pc:sldMkLst>
      </pc:sldChg>
      <pc:sldChg chg="modSp mod">
        <pc:chgData name="Chip Johnston" userId="91dafcae-3ec2-4721-93c6-2da772b91365" providerId="ADAL" clId="{A5859F5E-B119-4033-A637-4402E2584A7A}" dt="2023-05-02T12:58:38.037" v="6" actId="20577"/>
        <pc:sldMkLst>
          <pc:docMk/>
          <pc:sldMk cId="1504710332" sldId="271"/>
        </pc:sldMkLst>
      </pc:sldChg>
    </pc:docChg>
  </pc:docChgLst>
  <pc:docChgLst>
    <pc:chgData name="Chip Johnston" userId="91dafcae-3ec2-4721-93c6-2da772b91365" providerId="ADAL" clId="{844D9A29-86B3-46B3-885F-AE5243D87321}"/>
    <pc:docChg chg="modSld">
      <pc:chgData name="Chip Johnston" userId="91dafcae-3ec2-4721-93c6-2da772b91365" providerId="ADAL" clId="{844D9A29-86B3-46B3-885F-AE5243D87321}" dt="2024-12-11T19:13:37.208" v="27" actId="20577"/>
      <pc:docMkLst>
        <pc:docMk/>
      </pc:docMkLst>
      <pc:sldChg chg="modSp mod">
        <pc:chgData name="Chip Johnston" userId="91dafcae-3ec2-4721-93c6-2da772b91365" providerId="ADAL" clId="{844D9A29-86B3-46B3-885F-AE5243D87321}" dt="2024-12-11T19:13:37.208" v="27" actId="20577"/>
        <pc:sldMkLst>
          <pc:docMk/>
          <pc:sldMk cId="1613864384" sldId="269"/>
        </pc:sldMkLst>
        <pc:spChg chg="mod">
          <ac:chgData name="Chip Johnston" userId="91dafcae-3ec2-4721-93c6-2da772b91365" providerId="ADAL" clId="{844D9A29-86B3-46B3-885F-AE5243D87321}" dt="2024-12-11T19:13:37.208" v="27" actId="20577"/>
          <ac:spMkLst>
            <pc:docMk/>
            <pc:sldMk cId="1613864384" sldId="269"/>
            <ac:spMk id="3" creationId="{1B088D11-AC89-9B35-E1FF-6D05660B3A27}"/>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12/11/2024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A5E58-CD7C-4BE2-A2E1-2CA4E3D91E98}"/>
              </a:ext>
            </a:extLst>
          </p:cNvPr>
          <p:cNvSpPr>
            <a:spLocks noGrp="1"/>
          </p:cNvSpPr>
          <p:nvPr>
            <p:ph type="ctrTitle"/>
          </p:nvPr>
        </p:nvSpPr>
        <p:spPr>
          <a:xfrm>
            <a:off x="2688165" y="2225047"/>
            <a:ext cx="6815669" cy="2407906"/>
          </a:xfrm>
        </p:spPr>
        <p:txBody>
          <a:bodyPr/>
          <a:lstStyle/>
          <a:p>
            <a:r>
              <a:rPr lang="en-US" dirty="0"/>
              <a:t>Red Book</a:t>
            </a:r>
            <a:br>
              <a:rPr lang="en-US" dirty="0"/>
            </a:br>
            <a:r>
              <a:rPr lang="en-US" sz="3600" dirty="0"/>
              <a:t>From 5,000 feet to 50</a:t>
            </a:r>
            <a:br>
              <a:rPr lang="en-US" sz="3600" dirty="0"/>
            </a:br>
            <a:r>
              <a:rPr lang="en-US" sz="3600" dirty="0"/>
              <a:t>Perhaps I should use Meters, but... Nah</a:t>
            </a:r>
            <a:endParaRPr lang="en-US" dirty="0"/>
          </a:p>
        </p:txBody>
      </p:sp>
    </p:spTree>
    <p:extLst>
      <p:ext uri="{BB962C8B-B14F-4D97-AF65-F5344CB8AC3E}">
        <p14:creationId xmlns:p14="http://schemas.microsoft.com/office/powerpoint/2010/main" val="3247603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AB78B-BE31-4F3D-89AE-F8592BA9400A}"/>
              </a:ext>
            </a:extLst>
          </p:cNvPr>
          <p:cNvSpPr>
            <a:spLocks noGrp="1"/>
          </p:cNvSpPr>
          <p:nvPr>
            <p:ph type="title"/>
          </p:nvPr>
        </p:nvSpPr>
        <p:spPr/>
        <p:txBody>
          <a:bodyPr/>
          <a:lstStyle/>
          <a:p>
            <a:r>
              <a:rPr lang="en-US" dirty="0"/>
              <a:t>Legal </a:t>
            </a:r>
          </a:p>
        </p:txBody>
      </p:sp>
      <p:sp>
        <p:nvSpPr>
          <p:cNvPr id="3" name="Content Placeholder 2">
            <a:extLst>
              <a:ext uri="{FF2B5EF4-FFF2-40B4-BE49-F238E27FC236}">
                <a16:creationId xmlns:a16="http://schemas.microsoft.com/office/drawing/2014/main" id="{5E577CC6-95AC-4C80-9E56-028C9A4F7C71}"/>
              </a:ext>
            </a:extLst>
          </p:cNvPr>
          <p:cNvSpPr>
            <a:spLocks noGrp="1"/>
          </p:cNvSpPr>
          <p:nvPr>
            <p:ph idx="1"/>
          </p:nvPr>
        </p:nvSpPr>
        <p:spPr/>
        <p:txBody>
          <a:bodyPr>
            <a:normAutofit fontScale="92500" lnSpcReduction="10000"/>
          </a:bodyPr>
          <a:lstStyle/>
          <a:p>
            <a:r>
              <a:rPr lang="en-US" dirty="0"/>
              <a:t>Campbell v Patterson – Opinions of the A.G. are binding upon state departments and agencies.</a:t>
            </a:r>
          </a:p>
          <a:p>
            <a:r>
              <a:rPr lang="en-US" dirty="0"/>
              <a:t>Attorney General 5791– Withholding State Funds</a:t>
            </a:r>
          </a:p>
          <a:p>
            <a:r>
              <a:rPr lang="en-US" dirty="0"/>
              <a:t>Attorney General 5665 – Expenditure of monies appropriated for CMH programs</a:t>
            </a:r>
          </a:p>
          <a:p>
            <a:r>
              <a:rPr lang="en-US" dirty="0"/>
              <a:t>Attorney General 6600 – Consolidation of county community mental health programs</a:t>
            </a:r>
          </a:p>
          <a:p>
            <a:r>
              <a:rPr lang="en-US" dirty="0"/>
              <a:t>Legal Opinion – Review of Partnership Agreement Ionia County </a:t>
            </a:r>
          </a:p>
          <a:p>
            <a:r>
              <a:rPr lang="en-US" dirty="0"/>
              <a:t>MBCMH v MDCH – Medicaid in addition to G.F. is tied to the local CMH program</a:t>
            </a:r>
          </a:p>
        </p:txBody>
      </p:sp>
    </p:spTree>
    <p:extLst>
      <p:ext uri="{BB962C8B-B14F-4D97-AF65-F5344CB8AC3E}">
        <p14:creationId xmlns:p14="http://schemas.microsoft.com/office/powerpoint/2010/main" val="3603068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05BD7-7EED-4A20-BDCA-EF6AB40C6D5F}"/>
              </a:ext>
            </a:extLst>
          </p:cNvPr>
          <p:cNvSpPr>
            <a:spLocks noGrp="1"/>
          </p:cNvSpPr>
          <p:nvPr>
            <p:ph type="title"/>
          </p:nvPr>
        </p:nvSpPr>
        <p:spPr/>
        <p:txBody>
          <a:bodyPr/>
          <a:lstStyle/>
          <a:p>
            <a:r>
              <a:rPr lang="en-US" dirty="0"/>
              <a:t>County Board/UCA/Authorities</a:t>
            </a:r>
          </a:p>
        </p:txBody>
      </p:sp>
      <p:sp>
        <p:nvSpPr>
          <p:cNvPr id="3" name="Content Placeholder 2">
            <a:extLst>
              <a:ext uri="{FF2B5EF4-FFF2-40B4-BE49-F238E27FC236}">
                <a16:creationId xmlns:a16="http://schemas.microsoft.com/office/drawing/2014/main" id="{0A8A633D-4813-43DF-8F06-88A6659C130A}"/>
              </a:ext>
            </a:extLst>
          </p:cNvPr>
          <p:cNvSpPr>
            <a:spLocks noGrp="1"/>
          </p:cNvSpPr>
          <p:nvPr>
            <p:ph idx="1"/>
          </p:nvPr>
        </p:nvSpPr>
        <p:spPr/>
        <p:txBody>
          <a:bodyPr/>
          <a:lstStyle/>
          <a:p>
            <a:pPr marL="0" indent="0">
              <a:buNone/>
            </a:pPr>
            <a:r>
              <a:rPr lang="en-US" dirty="0"/>
              <a:t>In this section of your Red Book you would put your own local information.</a:t>
            </a:r>
          </a:p>
          <a:p>
            <a:pPr marL="0" indent="0">
              <a:buNone/>
            </a:pPr>
            <a:r>
              <a:rPr lang="en-US" dirty="0"/>
              <a:t>County Boards – No information would be required here as you are a department of the county.</a:t>
            </a:r>
          </a:p>
          <a:p>
            <a:pPr marL="0" indent="0">
              <a:buNone/>
            </a:pPr>
            <a:r>
              <a:rPr lang="en-US" dirty="0"/>
              <a:t>Urban Cooperation Act Boards – Only one remaining in the state, Manistee-Benzie Community Mental Health d/b/a Centra Wellness Network</a:t>
            </a:r>
          </a:p>
          <a:p>
            <a:pPr marL="0" indent="0">
              <a:buNone/>
            </a:pPr>
            <a:r>
              <a:rPr lang="en-US" dirty="0"/>
              <a:t>Authorities per MCL 330.1205 – The vast majority of the CMHSP’s in the state at this time. All local agreements are different.</a:t>
            </a:r>
          </a:p>
        </p:txBody>
      </p:sp>
    </p:spTree>
    <p:extLst>
      <p:ext uri="{BB962C8B-B14F-4D97-AF65-F5344CB8AC3E}">
        <p14:creationId xmlns:p14="http://schemas.microsoft.com/office/powerpoint/2010/main" val="2834185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1FF6-918D-47C6-BB1B-119276CFE1FD}"/>
              </a:ext>
            </a:extLst>
          </p:cNvPr>
          <p:cNvSpPr>
            <a:spLocks noGrp="1"/>
          </p:cNvSpPr>
          <p:nvPr>
            <p:ph type="title"/>
          </p:nvPr>
        </p:nvSpPr>
        <p:spPr/>
        <p:txBody>
          <a:bodyPr/>
          <a:lstStyle/>
          <a:p>
            <a:r>
              <a:rPr lang="en-US" dirty="0"/>
              <a:t>Name Changes</a:t>
            </a:r>
          </a:p>
        </p:txBody>
      </p:sp>
      <p:sp>
        <p:nvSpPr>
          <p:cNvPr id="3" name="Content Placeholder 2">
            <a:extLst>
              <a:ext uri="{FF2B5EF4-FFF2-40B4-BE49-F238E27FC236}">
                <a16:creationId xmlns:a16="http://schemas.microsoft.com/office/drawing/2014/main" id="{F321C5E4-DA7E-4465-A2F1-1A77A52E25E2}"/>
              </a:ext>
            </a:extLst>
          </p:cNvPr>
          <p:cNvSpPr>
            <a:spLocks noGrp="1"/>
          </p:cNvSpPr>
          <p:nvPr>
            <p:ph idx="1"/>
          </p:nvPr>
        </p:nvSpPr>
        <p:spPr/>
        <p:txBody>
          <a:bodyPr/>
          <a:lstStyle/>
          <a:p>
            <a:pPr marL="0" indent="0">
              <a:buNone/>
            </a:pPr>
            <a:r>
              <a:rPr lang="en-US" dirty="0"/>
              <a:t>In order to change your name, you must:</a:t>
            </a:r>
          </a:p>
          <a:p>
            <a:r>
              <a:rPr lang="en-US" dirty="0"/>
              <a:t>Have a Board Resolution to do a d/b/a</a:t>
            </a:r>
          </a:p>
          <a:p>
            <a:r>
              <a:rPr lang="en-US" dirty="0"/>
              <a:t>Inform you counties of said change</a:t>
            </a:r>
          </a:p>
          <a:p>
            <a:r>
              <a:rPr lang="en-US" dirty="0"/>
              <a:t>Inform MDHHS</a:t>
            </a:r>
          </a:p>
          <a:p>
            <a:r>
              <a:rPr lang="en-US" dirty="0"/>
              <a:t>You are not registered with the Secretary of State as you are a governmental entity. Therefore, they are not involved. </a:t>
            </a:r>
          </a:p>
          <a:p>
            <a:endParaRPr lang="en-US" dirty="0"/>
          </a:p>
        </p:txBody>
      </p:sp>
    </p:spTree>
    <p:extLst>
      <p:ext uri="{BB962C8B-B14F-4D97-AF65-F5344CB8AC3E}">
        <p14:creationId xmlns:p14="http://schemas.microsoft.com/office/powerpoint/2010/main" val="1614309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AD08B-D1BF-4959-BDC7-90A00A177153}"/>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58C1F2F3-5B55-4422-94DD-81B7000E5D59}"/>
              </a:ext>
            </a:extLst>
          </p:cNvPr>
          <p:cNvSpPr>
            <a:spLocks noGrp="1"/>
          </p:cNvSpPr>
          <p:nvPr>
            <p:ph idx="1"/>
          </p:nvPr>
        </p:nvSpPr>
        <p:spPr/>
        <p:txBody>
          <a:bodyPr/>
          <a:lstStyle/>
          <a:p>
            <a:r>
              <a:rPr lang="en-US" dirty="0"/>
              <a:t>Document by Mr. Patrick </a:t>
            </a:r>
            <a:r>
              <a:rPr lang="en-US" dirty="0" err="1"/>
              <a:t>Berrie</a:t>
            </a:r>
            <a:r>
              <a:rPr lang="en-US" dirty="0"/>
              <a:t> included for historical references.</a:t>
            </a:r>
          </a:p>
          <a:p>
            <a:r>
              <a:rPr lang="en-US" dirty="0"/>
              <a:t>House Fiscal Forum “Mental Health Services in Michigan” Jan. 2014</a:t>
            </a:r>
          </a:p>
        </p:txBody>
      </p:sp>
    </p:spTree>
    <p:extLst>
      <p:ext uri="{BB962C8B-B14F-4D97-AF65-F5344CB8AC3E}">
        <p14:creationId xmlns:p14="http://schemas.microsoft.com/office/powerpoint/2010/main" val="605506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31B3C-EBF2-F04D-3C0C-6913E0D3B28F}"/>
              </a:ext>
            </a:extLst>
          </p:cNvPr>
          <p:cNvSpPr>
            <a:spLocks noGrp="1"/>
          </p:cNvSpPr>
          <p:nvPr>
            <p:ph type="title"/>
          </p:nvPr>
        </p:nvSpPr>
        <p:spPr/>
        <p:txBody>
          <a:bodyPr/>
          <a:lstStyle/>
          <a:p>
            <a:r>
              <a:rPr lang="en-US" dirty="0"/>
              <a:t>Federalization $$$</a:t>
            </a:r>
          </a:p>
        </p:txBody>
      </p:sp>
      <p:sp>
        <p:nvSpPr>
          <p:cNvPr id="3" name="Content Placeholder 2">
            <a:extLst>
              <a:ext uri="{FF2B5EF4-FFF2-40B4-BE49-F238E27FC236}">
                <a16:creationId xmlns:a16="http://schemas.microsoft.com/office/drawing/2014/main" id="{1B088D11-AC89-9B35-E1FF-6D05660B3A27}"/>
              </a:ext>
            </a:extLst>
          </p:cNvPr>
          <p:cNvSpPr>
            <a:spLocks noGrp="1"/>
          </p:cNvSpPr>
          <p:nvPr>
            <p:ph idx="1"/>
          </p:nvPr>
        </p:nvSpPr>
        <p:spPr/>
        <p:txBody>
          <a:bodyPr>
            <a:normAutofit fontScale="92500"/>
          </a:bodyPr>
          <a:lstStyle/>
          <a:p>
            <a:r>
              <a:rPr lang="en-US" dirty="0"/>
              <a:t>Federal Money began to pour into the CMH system when the move went from Medicaid Fee-for-Service to Capitated funding based on “Medicaid Lives” in 1998. </a:t>
            </a:r>
          </a:p>
          <a:p>
            <a:r>
              <a:rPr lang="en-US" dirty="0"/>
              <a:t>CMH’s were required to band together if the Medicaid population was below 20,000 lives (previously discussed MBCMH v. MDCH).</a:t>
            </a:r>
          </a:p>
          <a:p>
            <a:r>
              <a:rPr lang="en-US" dirty="0"/>
              <a:t>Revised Plan for Procurement Jeff Patton and Jim </a:t>
            </a:r>
            <a:r>
              <a:rPr lang="en-US" dirty="0" err="1"/>
              <a:t>Haveman</a:t>
            </a:r>
            <a:r>
              <a:rPr lang="en-US"/>
              <a:t> 2000</a:t>
            </a:r>
            <a:endParaRPr lang="en-US" dirty="0"/>
          </a:p>
          <a:p>
            <a:r>
              <a:rPr lang="en-US" dirty="0"/>
              <a:t>Application for Participation 2013</a:t>
            </a:r>
          </a:p>
          <a:p>
            <a:pPr marL="0" indent="0">
              <a:buNone/>
            </a:pPr>
            <a:r>
              <a:rPr lang="en-US" dirty="0"/>
              <a:t> </a:t>
            </a:r>
          </a:p>
        </p:txBody>
      </p:sp>
    </p:spTree>
    <p:extLst>
      <p:ext uri="{BB962C8B-B14F-4D97-AF65-F5344CB8AC3E}">
        <p14:creationId xmlns:p14="http://schemas.microsoft.com/office/powerpoint/2010/main" val="1613864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EDA88-57D0-B8B8-1758-78F660996E0E}"/>
              </a:ext>
            </a:extLst>
          </p:cNvPr>
          <p:cNvSpPr>
            <a:spLocks noGrp="1"/>
          </p:cNvSpPr>
          <p:nvPr>
            <p:ph type="title"/>
          </p:nvPr>
        </p:nvSpPr>
        <p:spPr/>
        <p:txBody>
          <a:bodyPr/>
          <a:lstStyle/>
          <a:p>
            <a:r>
              <a:rPr lang="en-US" dirty="0"/>
              <a:t>Brief Summary</a:t>
            </a:r>
          </a:p>
        </p:txBody>
      </p:sp>
      <p:sp>
        <p:nvSpPr>
          <p:cNvPr id="3" name="Content Placeholder 2">
            <a:extLst>
              <a:ext uri="{FF2B5EF4-FFF2-40B4-BE49-F238E27FC236}">
                <a16:creationId xmlns:a16="http://schemas.microsoft.com/office/drawing/2014/main" id="{F530A90E-D546-7B9F-8E3F-5713713A6315}"/>
              </a:ext>
            </a:extLst>
          </p:cNvPr>
          <p:cNvSpPr>
            <a:spLocks noGrp="1"/>
          </p:cNvSpPr>
          <p:nvPr>
            <p:ph idx="1"/>
          </p:nvPr>
        </p:nvSpPr>
        <p:spPr/>
        <p:txBody>
          <a:bodyPr/>
          <a:lstStyle/>
          <a:p>
            <a:r>
              <a:rPr lang="en-US" dirty="0"/>
              <a:t>Medicare and Medicaid.</a:t>
            </a:r>
          </a:p>
          <a:p>
            <a:r>
              <a:rPr lang="en-US" dirty="0"/>
              <a:t>Medicare is also known as Title XVIII</a:t>
            </a:r>
          </a:p>
          <a:p>
            <a:r>
              <a:rPr lang="en-US" dirty="0"/>
              <a:t>Medicaid is Title XIX</a:t>
            </a:r>
          </a:p>
        </p:txBody>
      </p:sp>
    </p:spTree>
    <p:extLst>
      <p:ext uri="{BB962C8B-B14F-4D97-AF65-F5344CB8AC3E}">
        <p14:creationId xmlns:p14="http://schemas.microsoft.com/office/powerpoint/2010/main" val="96575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BF68-E985-246B-C869-3063EBD4E2FD}"/>
              </a:ext>
            </a:extLst>
          </p:cNvPr>
          <p:cNvSpPr>
            <a:spLocks noGrp="1"/>
          </p:cNvSpPr>
          <p:nvPr>
            <p:ph type="title"/>
          </p:nvPr>
        </p:nvSpPr>
        <p:spPr/>
        <p:txBody>
          <a:bodyPr/>
          <a:lstStyle/>
          <a:p>
            <a:r>
              <a:rPr lang="en-US" dirty="0"/>
              <a:t>Medicaid Waivers</a:t>
            </a:r>
          </a:p>
        </p:txBody>
      </p:sp>
      <p:sp>
        <p:nvSpPr>
          <p:cNvPr id="3" name="Content Placeholder 2">
            <a:extLst>
              <a:ext uri="{FF2B5EF4-FFF2-40B4-BE49-F238E27FC236}">
                <a16:creationId xmlns:a16="http://schemas.microsoft.com/office/drawing/2014/main" id="{B46F6760-1B5F-AA86-6316-8FAACE740F4D}"/>
              </a:ext>
            </a:extLst>
          </p:cNvPr>
          <p:cNvSpPr>
            <a:spLocks noGrp="1"/>
          </p:cNvSpPr>
          <p:nvPr>
            <p:ph idx="1"/>
          </p:nvPr>
        </p:nvSpPr>
        <p:spPr/>
        <p:txBody>
          <a:bodyPr>
            <a:normAutofit fontScale="92500" lnSpcReduction="20000"/>
          </a:bodyPr>
          <a:lstStyle/>
          <a:p>
            <a:pPr marL="0" indent="0">
              <a:buNone/>
            </a:pPr>
            <a:r>
              <a:rPr lang="en-US" dirty="0"/>
              <a:t>Home and Community-Based Services HCBS 1915 programs:</a:t>
            </a:r>
          </a:p>
          <a:p>
            <a:r>
              <a:rPr lang="en-US" dirty="0"/>
              <a:t>1915 (b)(b1)(b3)(b4) Kids Dental, MI Choice, MI </a:t>
            </a:r>
            <a:r>
              <a:rPr lang="en-US" dirty="0" err="1"/>
              <a:t>Healthlink</a:t>
            </a:r>
            <a:r>
              <a:rPr lang="en-US" dirty="0"/>
              <a:t>, Health Plans,</a:t>
            </a:r>
          </a:p>
          <a:p>
            <a:r>
              <a:rPr lang="en-US" dirty="0"/>
              <a:t>1915 (c) Children’s waiver, MI Choice, Hab. Waiver, MI Health Link, Children SED</a:t>
            </a:r>
          </a:p>
          <a:p>
            <a:r>
              <a:rPr lang="en-US" dirty="0"/>
              <a:t>1915(</a:t>
            </a:r>
            <a:r>
              <a:rPr lang="en-US" dirty="0" err="1"/>
              <a:t>i</a:t>
            </a:r>
            <a:r>
              <a:rPr lang="en-US" dirty="0"/>
              <a:t>) Behavioral Health State Plan Amendment Community Supports and SUD</a:t>
            </a:r>
          </a:p>
          <a:p>
            <a:r>
              <a:rPr lang="en-US" dirty="0"/>
              <a:t>1915 (j) Not in Michigan</a:t>
            </a:r>
          </a:p>
          <a:p>
            <a:r>
              <a:rPr lang="en-US" dirty="0"/>
              <a:t>1915(k) Used during Covid-19 Emergency</a:t>
            </a:r>
          </a:p>
          <a:p>
            <a:pPr marL="0" indent="0">
              <a:buNone/>
            </a:pPr>
            <a:r>
              <a:rPr lang="en-US" dirty="0"/>
              <a:t>1115 Demonstration projects, Healthy Michigan, Behavioral Health Demonstration (transition to 1915(</a:t>
            </a:r>
            <a:r>
              <a:rPr lang="en-US" dirty="0" err="1"/>
              <a:t>i</a:t>
            </a:r>
            <a:r>
              <a:rPr lang="en-US"/>
              <a:t>)SPA) adds SUD</a:t>
            </a:r>
            <a:endParaRPr lang="en-US" dirty="0"/>
          </a:p>
          <a:p>
            <a:endParaRPr lang="en-US" dirty="0"/>
          </a:p>
        </p:txBody>
      </p:sp>
    </p:spTree>
    <p:extLst>
      <p:ext uri="{BB962C8B-B14F-4D97-AF65-F5344CB8AC3E}">
        <p14:creationId xmlns:p14="http://schemas.microsoft.com/office/powerpoint/2010/main" val="1504710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ED7FE-72A9-44F6-8976-70DD9B5AAF8E}"/>
              </a:ext>
            </a:extLst>
          </p:cNvPr>
          <p:cNvSpPr>
            <a:spLocks noGrp="1"/>
          </p:cNvSpPr>
          <p:nvPr>
            <p:ph type="title"/>
          </p:nvPr>
        </p:nvSpPr>
        <p:spPr>
          <a:xfrm>
            <a:off x="1162880" y="1366446"/>
            <a:ext cx="9601196" cy="846668"/>
          </a:xfrm>
        </p:spPr>
        <p:txBody>
          <a:bodyPr>
            <a:normAutofit/>
          </a:bodyPr>
          <a:lstStyle/>
          <a:p>
            <a:r>
              <a:rPr lang="en-US" dirty="0"/>
              <a:t>The Constitution of the State of Michigan</a:t>
            </a:r>
          </a:p>
        </p:txBody>
      </p:sp>
      <p:sp>
        <p:nvSpPr>
          <p:cNvPr id="3" name="Content Placeholder 2">
            <a:extLst>
              <a:ext uri="{FF2B5EF4-FFF2-40B4-BE49-F238E27FC236}">
                <a16:creationId xmlns:a16="http://schemas.microsoft.com/office/drawing/2014/main" id="{507DB4D7-70D5-456C-9225-0BF80AAD7EEE}"/>
              </a:ext>
            </a:extLst>
          </p:cNvPr>
          <p:cNvSpPr>
            <a:spLocks noGrp="1"/>
          </p:cNvSpPr>
          <p:nvPr>
            <p:ph idx="1"/>
          </p:nvPr>
        </p:nvSpPr>
        <p:spPr>
          <a:xfrm>
            <a:off x="1295401" y="2425148"/>
            <a:ext cx="9601196" cy="3450720"/>
          </a:xfrm>
        </p:spPr>
        <p:txBody>
          <a:bodyPr>
            <a:normAutofit fontScale="92500" lnSpcReduction="20000"/>
          </a:bodyPr>
          <a:lstStyle/>
          <a:p>
            <a:pPr marL="0" indent="0">
              <a:buNone/>
            </a:pPr>
            <a:r>
              <a:rPr lang="en-US" sz="2600" dirty="0"/>
              <a:t>Article IV § 51 Public Health and General Welfare</a:t>
            </a:r>
          </a:p>
          <a:p>
            <a:pPr marL="0" indent="0">
              <a:buNone/>
            </a:pPr>
            <a:r>
              <a:rPr lang="en-US" sz="2600" dirty="0"/>
              <a:t>Sec. 51. The public health and general welfare of the people of the state are hereby declared to be matters of primary public concern. The legislature shall pass suitable laws for the protection and promotion of the public health.</a:t>
            </a:r>
          </a:p>
          <a:p>
            <a:pPr marL="0" indent="0">
              <a:buNone/>
            </a:pPr>
            <a:endParaRPr lang="en-US" sz="2600" dirty="0"/>
          </a:p>
          <a:p>
            <a:pPr marL="0" indent="0">
              <a:buNone/>
            </a:pPr>
            <a:r>
              <a:rPr lang="en-US" sz="2600" dirty="0"/>
              <a:t>Article VIII § 8 Services for disabled persons. </a:t>
            </a:r>
          </a:p>
          <a:p>
            <a:pPr marL="0" indent="0">
              <a:buNone/>
            </a:pPr>
            <a:r>
              <a:rPr lang="en-US" sz="2600" dirty="0"/>
              <a:t>Sec. 8.  Institutions, programs, and services for the care, treatment, education, or rehabilitation of those inhabitants who are physically, mentally, or otherwise seriously disabled shall always be fostered and supported.</a:t>
            </a:r>
          </a:p>
          <a:p>
            <a:pPr marL="0" indent="0">
              <a:buNone/>
            </a:pPr>
            <a:endParaRPr lang="en-US" dirty="0"/>
          </a:p>
        </p:txBody>
      </p:sp>
    </p:spTree>
    <p:extLst>
      <p:ext uri="{BB962C8B-B14F-4D97-AF65-F5344CB8AC3E}">
        <p14:creationId xmlns:p14="http://schemas.microsoft.com/office/powerpoint/2010/main" val="526105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EB3BF-1BF4-AEF3-A6E6-2A2CC215A66B}"/>
              </a:ext>
            </a:extLst>
          </p:cNvPr>
          <p:cNvSpPr>
            <a:spLocks noGrp="1"/>
          </p:cNvSpPr>
          <p:nvPr>
            <p:ph type="title"/>
          </p:nvPr>
        </p:nvSpPr>
        <p:spPr/>
        <p:txBody>
          <a:bodyPr>
            <a:normAutofit fontScale="90000"/>
          </a:bodyPr>
          <a:lstStyle/>
          <a:p>
            <a:r>
              <a:rPr lang="en-US" dirty="0"/>
              <a:t>The Constitution of the State of Michigan</a:t>
            </a:r>
            <a:br>
              <a:rPr lang="en-US" dirty="0"/>
            </a:br>
            <a:r>
              <a:rPr lang="en-US" dirty="0"/>
              <a:t>Continued</a:t>
            </a:r>
          </a:p>
        </p:txBody>
      </p:sp>
      <p:sp>
        <p:nvSpPr>
          <p:cNvPr id="3" name="Content Placeholder 2">
            <a:extLst>
              <a:ext uri="{FF2B5EF4-FFF2-40B4-BE49-F238E27FC236}">
                <a16:creationId xmlns:a16="http://schemas.microsoft.com/office/drawing/2014/main" id="{ADDD071A-CFC1-C4F3-B956-006A101BBA30}"/>
              </a:ext>
            </a:extLst>
          </p:cNvPr>
          <p:cNvSpPr>
            <a:spLocks noGrp="1"/>
          </p:cNvSpPr>
          <p:nvPr>
            <p:ph idx="1"/>
          </p:nvPr>
        </p:nvSpPr>
        <p:spPr/>
        <p:txBody>
          <a:bodyPr/>
          <a:lstStyle/>
          <a:p>
            <a:pPr marL="0" indent="0">
              <a:buNone/>
            </a:pPr>
            <a:r>
              <a:rPr lang="en-US" dirty="0"/>
              <a:t>Article IX Finance and Taxation §18. 6. Purchases</a:t>
            </a:r>
          </a:p>
          <a:p>
            <a:pPr marL="0" indent="0">
              <a:buNone/>
            </a:pPr>
            <a:r>
              <a:rPr lang="en-US" dirty="0"/>
              <a:t>6. Pledge of state’s credit would not be involved if county mental health board expended public money to purchase service from a public or private agency under the Community Mental Health Services Act but the county mental health board would have to remain responsible for and in control of mental health program authorized by Act and could not surrender grant to another public or private agency and allow it to operate the program without violating this section forbidding pledging the state’s credit.</a:t>
            </a:r>
          </a:p>
          <a:p>
            <a:endParaRPr lang="en-US" dirty="0"/>
          </a:p>
        </p:txBody>
      </p:sp>
    </p:spTree>
    <p:extLst>
      <p:ext uri="{BB962C8B-B14F-4D97-AF65-F5344CB8AC3E}">
        <p14:creationId xmlns:p14="http://schemas.microsoft.com/office/powerpoint/2010/main" val="171141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C27A1-454C-425B-9B94-B2628D511857}"/>
              </a:ext>
            </a:extLst>
          </p:cNvPr>
          <p:cNvSpPr>
            <a:spLocks noGrp="1"/>
          </p:cNvSpPr>
          <p:nvPr>
            <p:ph type="title"/>
          </p:nvPr>
        </p:nvSpPr>
        <p:spPr/>
        <p:txBody>
          <a:bodyPr>
            <a:normAutofit fontScale="90000"/>
          </a:bodyPr>
          <a:lstStyle/>
          <a:p>
            <a:r>
              <a:rPr lang="en-US" dirty="0"/>
              <a:t>The Mental Health Code</a:t>
            </a:r>
            <a:br>
              <a:rPr lang="en-US" dirty="0"/>
            </a:br>
            <a:r>
              <a:rPr lang="en-US" dirty="0"/>
              <a:t>Powers and Duties</a:t>
            </a:r>
          </a:p>
        </p:txBody>
      </p:sp>
      <p:sp>
        <p:nvSpPr>
          <p:cNvPr id="3" name="Content Placeholder 2">
            <a:extLst>
              <a:ext uri="{FF2B5EF4-FFF2-40B4-BE49-F238E27FC236}">
                <a16:creationId xmlns:a16="http://schemas.microsoft.com/office/drawing/2014/main" id="{1F154845-43C5-43A9-B0D2-48D9A5DC6F0E}"/>
              </a:ext>
            </a:extLst>
          </p:cNvPr>
          <p:cNvSpPr>
            <a:spLocks noGrp="1"/>
          </p:cNvSpPr>
          <p:nvPr>
            <p:ph idx="1"/>
          </p:nvPr>
        </p:nvSpPr>
        <p:spPr/>
        <p:txBody>
          <a:bodyPr>
            <a:normAutofit fontScale="92500" lnSpcReduction="10000"/>
          </a:bodyPr>
          <a:lstStyle/>
          <a:p>
            <a:r>
              <a:rPr lang="en-US" dirty="0"/>
              <a:t>MCL 330.1116 (1) consistent with section 51 of Article IV …and as required by section 8 of Article VIII of the state constitution of 1963….the department shall …ensure that adequate and appropriate mental health services are available to all citizens throughout the state...shall have the general powers and duties described in this section”</a:t>
            </a:r>
          </a:p>
          <a:p>
            <a:r>
              <a:rPr lang="en-US" dirty="0"/>
              <a:t>MCL 330.1116(2)(ii)(b) Administer the provision of chapter 2 so as to promote and maintain an adequate and appropriate system of community mental health services programs throughout the state….to shift primary responsibility for the direct delivery of public mental health services from the state to the </a:t>
            </a:r>
            <a:r>
              <a:rPr lang="en-US" dirty="0" err="1"/>
              <a:t>cmhsp</a:t>
            </a:r>
            <a:r>
              <a:rPr lang="en-US" dirty="0"/>
              <a:t> whenever the </a:t>
            </a:r>
            <a:r>
              <a:rPr lang="en-US" dirty="0" err="1"/>
              <a:t>cmhsp</a:t>
            </a:r>
            <a:r>
              <a:rPr lang="en-US" dirty="0"/>
              <a:t> has determined a willingness ….for the citizens of that service area.</a:t>
            </a:r>
          </a:p>
        </p:txBody>
      </p:sp>
    </p:spTree>
    <p:extLst>
      <p:ext uri="{BB962C8B-B14F-4D97-AF65-F5344CB8AC3E}">
        <p14:creationId xmlns:p14="http://schemas.microsoft.com/office/powerpoint/2010/main" val="276237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80CF-6DFE-4E24-B75E-08FB4FE2733B}"/>
              </a:ext>
            </a:extLst>
          </p:cNvPr>
          <p:cNvSpPr>
            <a:spLocks noGrp="1"/>
          </p:cNvSpPr>
          <p:nvPr>
            <p:ph type="title"/>
          </p:nvPr>
        </p:nvSpPr>
        <p:spPr/>
        <p:txBody>
          <a:bodyPr>
            <a:normAutofit/>
          </a:bodyPr>
          <a:lstStyle/>
          <a:p>
            <a:r>
              <a:rPr lang="en-US" dirty="0"/>
              <a:t>Governmental Immunity</a:t>
            </a:r>
          </a:p>
        </p:txBody>
      </p:sp>
      <p:sp>
        <p:nvSpPr>
          <p:cNvPr id="3" name="Content Placeholder 2">
            <a:extLst>
              <a:ext uri="{FF2B5EF4-FFF2-40B4-BE49-F238E27FC236}">
                <a16:creationId xmlns:a16="http://schemas.microsoft.com/office/drawing/2014/main" id="{B43AC69B-A53C-40EF-BA89-ECBF2F0335A5}"/>
              </a:ext>
            </a:extLst>
          </p:cNvPr>
          <p:cNvSpPr>
            <a:spLocks noGrp="1"/>
          </p:cNvSpPr>
          <p:nvPr>
            <p:ph idx="1"/>
          </p:nvPr>
        </p:nvSpPr>
        <p:spPr/>
        <p:txBody>
          <a:bodyPr>
            <a:normAutofit fontScale="92500" lnSpcReduction="20000"/>
          </a:bodyPr>
          <a:lstStyle/>
          <a:p>
            <a:r>
              <a:rPr lang="en-US" dirty="0" err="1"/>
              <a:t>Cmhsp’s</a:t>
            </a:r>
            <a:r>
              <a:rPr lang="en-US" dirty="0"/>
              <a:t> are granted governmental immunity under MCL 330.1205(3)(b). There are exceptions: These narrow exceptions involve: (1) maintenance of public highways, MCL 691.1402; (2) negligent operation of a government-owned motor vehicle, MCL 691.1405; (3) public building defects, MCL 691.1406; </a:t>
            </a:r>
            <a:r>
              <a:rPr lang="en-US" dirty="0">
                <a:highlight>
                  <a:srgbClr val="FFFF00"/>
                </a:highlight>
              </a:rPr>
              <a:t>(4) performance of proprietary functions by government entities, MCL 691.1413</a:t>
            </a:r>
            <a:r>
              <a:rPr lang="en-US" dirty="0"/>
              <a:t>; (5) medical care or treatment provided to a patient, MCL 691.1407(4); and, (6) sewage disposal system events, MCL 691.1417. Other than the medical care or treatment exception, these apply only to governmental agencies and not individuals. Examples in the Red Book.</a:t>
            </a:r>
          </a:p>
          <a:p>
            <a:r>
              <a:rPr lang="en-US" dirty="0"/>
              <a:t>The chain of governmental immunity is broken when state or federal dollars leave the public system. Roberts v City of Pontiac Doc. No. 103630</a:t>
            </a:r>
          </a:p>
          <a:p>
            <a:endParaRPr lang="en-US" dirty="0"/>
          </a:p>
          <a:p>
            <a:endParaRPr lang="en-US" dirty="0"/>
          </a:p>
        </p:txBody>
      </p:sp>
    </p:spTree>
    <p:extLst>
      <p:ext uri="{BB962C8B-B14F-4D97-AF65-F5344CB8AC3E}">
        <p14:creationId xmlns:p14="http://schemas.microsoft.com/office/powerpoint/2010/main" val="4116872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6EB5F-B55F-4FBE-A0FB-A28583572CF6}"/>
              </a:ext>
            </a:extLst>
          </p:cNvPr>
          <p:cNvSpPr>
            <a:spLocks noGrp="1"/>
          </p:cNvSpPr>
          <p:nvPr>
            <p:ph type="title"/>
          </p:nvPr>
        </p:nvSpPr>
        <p:spPr/>
        <p:txBody>
          <a:bodyPr/>
          <a:lstStyle/>
          <a:p>
            <a:r>
              <a:rPr lang="en-US" dirty="0"/>
              <a:t>Governmental Immunity Legal</a:t>
            </a:r>
          </a:p>
        </p:txBody>
      </p:sp>
      <p:sp>
        <p:nvSpPr>
          <p:cNvPr id="3" name="Content Placeholder 2">
            <a:extLst>
              <a:ext uri="{FF2B5EF4-FFF2-40B4-BE49-F238E27FC236}">
                <a16:creationId xmlns:a16="http://schemas.microsoft.com/office/drawing/2014/main" id="{C4D1F314-E03D-4C5A-90E7-E0F6DF0B64B7}"/>
              </a:ext>
            </a:extLst>
          </p:cNvPr>
          <p:cNvSpPr>
            <a:spLocks noGrp="1"/>
          </p:cNvSpPr>
          <p:nvPr>
            <p:ph idx="1"/>
          </p:nvPr>
        </p:nvSpPr>
        <p:spPr/>
        <p:txBody>
          <a:bodyPr>
            <a:normAutofit fontScale="92500"/>
          </a:bodyPr>
          <a:lstStyle/>
          <a:p>
            <a:r>
              <a:rPr lang="en-US" dirty="0"/>
              <a:t>Roberts v City of Pontiac – Chain of governmental immunity</a:t>
            </a:r>
          </a:p>
          <a:p>
            <a:r>
              <a:rPr lang="en-US" dirty="0"/>
              <a:t>Jackson v New Center – Governmental immunity is not conferred to subcontractors of </a:t>
            </a:r>
            <a:r>
              <a:rPr lang="en-US" dirty="0" err="1"/>
              <a:t>cmhsp’s</a:t>
            </a:r>
            <a:r>
              <a:rPr lang="en-US" dirty="0"/>
              <a:t>.</a:t>
            </a:r>
          </a:p>
          <a:p>
            <a:r>
              <a:rPr lang="en-US" dirty="0"/>
              <a:t>Hayes v Emerick – Immunity not extended to an M.D. working with a county jail.</a:t>
            </a:r>
          </a:p>
          <a:p>
            <a:r>
              <a:rPr lang="en-US" dirty="0"/>
              <a:t>McClean v Sam </a:t>
            </a:r>
            <a:r>
              <a:rPr lang="en-US" dirty="0" err="1"/>
              <a:t>Harma</a:t>
            </a:r>
            <a:r>
              <a:rPr lang="en-US" dirty="0"/>
              <a:t>, CEO Hiawatha Behavioral Health, Sam was protected</a:t>
            </a:r>
          </a:p>
          <a:p>
            <a:r>
              <a:rPr lang="en-US" dirty="0"/>
              <a:t>Huff v Lynn Doyle, CEO Ottawa CMH et al, </a:t>
            </a:r>
            <a:r>
              <a:rPr lang="en-US"/>
              <a:t>Absolute Immunity/due </a:t>
            </a:r>
            <a:r>
              <a:rPr lang="en-US" dirty="0"/>
              <a:t>diligence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64582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02778-614D-45A1-983B-9172D15DF07A}"/>
              </a:ext>
            </a:extLst>
          </p:cNvPr>
          <p:cNvSpPr>
            <a:spLocks noGrp="1"/>
          </p:cNvSpPr>
          <p:nvPr>
            <p:ph type="title"/>
          </p:nvPr>
        </p:nvSpPr>
        <p:spPr/>
        <p:txBody>
          <a:bodyPr>
            <a:normAutofit/>
          </a:bodyPr>
          <a:lstStyle/>
          <a:p>
            <a:r>
              <a:rPr lang="en-US" dirty="0"/>
              <a:t>Administrative Rules</a:t>
            </a:r>
          </a:p>
        </p:txBody>
      </p:sp>
      <p:sp>
        <p:nvSpPr>
          <p:cNvPr id="3" name="Content Placeholder 2">
            <a:extLst>
              <a:ext uri="{FF2B5EF4-FFF2-40B4-BE49-F238E27FC236}">
                <a16:creationId xmlns:a16="http://schemas.microsoft.com/office/drawing/2014/main" id="{24E4F288-139B-4C02-8F25-0BEED2C80626}"/>
              </a:ext>
            </a:extLst>
          </p:cNvPr>
          <p:cNvSpPr>
            <a:spLocks noGrp="1"/>
          </p:cNvSpPr>
          <p:nvPr>
            <p:ph idx="1"/>
          </p:nvPr>
        </p:nvSpPr>
        <p:spPr/>
        <p:txBody>
          <a:bodyPr/>
          <a:lstStyle/>
          <a:p>
            <a:r>
              <a:rPr lang="en-US" dirty="0"/>
              <a:t>MCL 330.1114 Rules, Sec. 114. (1) Subject to section 114a, as provided in section 9 of Act No. 380 of the Public Acts of 1965, being section 16.109 of the Michigan Compiled Laws, the director may promulgate rules as necessary to care out the functions vested in the department.</a:t>
            </a:r>
          </a:p>
        </p:txBody>
      </p:sp>
    </p:spTree>
    <p:extLst>
      <p:ext uri="{BB962C8B-B14F-4D97-AF65-F5344CB8AC3E}">
        <p14:creationId xmlns:p14="http://schemas.microsoft.com/office/powerpoint/2010/main" val="2002386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CD5A6-807C-4F32-B7C1-94A22CCEACED}"/>
              </a:ext>
            </a:extLst>
          </p:cNvPr>
          <p:cNvSpPr>
            <a:spLocks noGrp="1"/>
          </p:cNvSpPr>
          <p:nvPr>
            <p:ph type="title"/>
          </p:nvPr>
        </p:nvSpPr>
        <p:spPr/>
        <p:txBody>
          <a:bodyPr/>
          <a:lstStyle/>
          <a:p>
            <a:r>
              <a:rPr lang="en-US" dirty="0"/>
              <a:t>Administrative Rules Certification</a:t>
            </a:r>
          </a:p>
        </p:txBody>
      </p:sp>
      <p:sp>
        <p:nvSpPr>
          <p:cNvPr id="3" name="Content Placeholder 2">
            <a:extLst>
              <a:ext uri="{FF2B5EF4-FFF2-40B4-BE49-F238E27FC236}">
                <a16:creationId xmlns:a16="http://schemas.microsoft.com/office/drawing/2014/main" id="{C5142595-F65B-45D9-BE79-8F0CF3B5E3AB}"/>
              </a:ext>
            </a:extLst>
          </p:cNvPr>
          <p:cNvSpPr>
            <a:spLocks noGrp="1"/>
          </p:cNvSpPr>
          <p:nvPr>
            <p:ph idx="1"/>
          </p:nvPr>
        </p:nvSpPr>
        <p:spPr/>
        <p:txBody>
          <a:bodyPr/>
          <a:lstStyle/>
          <a:p>
            <a:r>
              <a:rPr lang="en-US" dirty="0"/>
              <a:t>R 330.2005 A community mental health board shall ensure that the following minimum types and scopes of mental health services are provided…: Emergency intervention services, Prevention services, Outpatient services, Aftercare services, Day program and activity services, Public information services, Inpatient services, Community/caregiver services.</a:t>
            </a:r>
          </a:p>
          <a:p>
            <a:r>
              <a:rPr lang="en-US" dirty="0"/>
              <a:t>R 330.2701 (1) As a condition of state funding, a single overall certification is required for each community mental health services program.</a:t>
            </a:r>
          </a:p>
        </p:txBody>
      </p:sp>
    </p:spTree>
    <p:extLst>
      <p:ext uri="{BB962C8B-B14F-4D97-AF65-F5344CB8AC3E}">
        <p14:creationId xmlns:p14="http://schemas.microsoft.com/office/powerpoint/2010/main" val="2959830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9594F-7B56-4826-8F0C-C3925C85AAB7}"/>
              </a:ext>
            </a:extLst>
          </p:cNvPr>
          <p:cNvSpPr>
            <a:spLocks noGrp="1"/>
          </p:cNvSpPr>
          <p:nvPr>
            <p:ph type="title"/>
          </p:nvPr>
        </p:nvSpPr>
        <p:spPr/>
        <p:txBody>
          <a:bodyPr/>
          <a:lstStyle/>
          <a:p>
            <a:r>
              <a:rPr lang="en-US" dirty="0"/>
              <a:t>Board Governance</a:t>
            </a:r>
          </a:p>
        </p:txBody>
      </p:sp>
      <p:sp>
        <p:nvSpPr>
          <p:cNvPr id="3" name="Content Placeholder 2">
            <a:extLst>
              <a:ext uri="{FF2B5EF4-FFF2-40B4-BE49-F238E27FC236}">
                <a16:creationId xmlns:a16="http://schemas.microsoft.com/office/drawing/2014/main" id="{7CD8206A-06A8-43E9-8990-CD67A9157887}"/>
              </a:ext>
            </a:extLst>
          </p:cNvPr>
          <p:cNvSpPr>
            <a:spLocks noGrp="1"/>
          </p:cNvSpPr>
          <p:nvPr>
            <p:ph idx="1"/>
          </p:nvPr>
        </p:nvSpPr>
        <p:spPr/>
        <p:txBody>
          <a:bodyPr/>
          <a:lstStyle/>
          <a:p>
            <a:r>
              <a:rPr lang="en-US" dirty="0"/>
              <a:t>CMHSP Governance can be found in R 330.2802 to R 330.2814</a:t>
            </a:r>
          </a:p>
          <a:p>
            <a:r>
              <a:rPr lang="en-US" dirty="0"/>
              <a:t>It is important to demonstrate all of the key aspects contained within the Administrative rules to maintain a CMHP’s certification with the State of Michigan.</a:t>
            </a:r>
          </a:p>
        </p:txBody>
      </p:sp>
    </p:spTree>
    <p:extLst>
      <p:ext uri="{BB962C8B-B14F-4D97-AF65-F5344CB8AC3E}">
        <p14:creationId xmlns:p14="http://schemas.microsoft.com/office/powerpoint/2010/main" val="16401396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94dc16f-4166-4759-b066-e0f7ff395439">
      <Terms xmlns="http://schemas.microsoft.com/office/infopath/2007/PartnerControls"/>
    </lcf76f155ced4ddcb4097134ff3c332f>
    <TaxCatchAll xmlns="4e3c55e1-1e5c-4a10-870d-845a3106e29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D822603084A143880765E5295D6028" ma:contentTypeVersion="15" ma:contentTypeDescription="Create a new document." ma:contentTypeScope="" ma:versionID="fcda45794db4224237c407eb17fc74eb">
  <xsd:schema xmlns:xsd="http://www.w3.org/2001/XMLSchema" xmlns:xs="http://www.w3.org/2001/XMLSchema" xmlns:p="http://schemas.microsoft.com/office/2006/metadata/properties" xmlns:ns2="4e3c55e1-1e5c-4a10-870d-845a3106e290" xmlns:ns3="c94dc16f-4166-4759-b066-e0f7ff395439" targetNamespace="http://schemas.microsoft.com/office/2006/metadata/properties" ma:root="true" ma:fieldsID="36c79b73732a06acb730cf92260f2e0c" ns2:_="" ns3:_="">
    <xsd:import namespace="4e3c55e1-1e5c-4a10-870d-845a3106e290"/>
    <xsd:import namespace="c94dc16f-4166-4759-b066-e0f7ff39543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3c55e1-1e5c-4a10-870d-845a3106e29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0775a86-ee2e-467a-b2fb-244327117491}" ma:internalName="TaxCatchAll" ma:showField="CatchAllData" ma:web="4e3c55e1-1e5c-4a10-870d-845a3106e29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4dc16f-4166-4759-b066-e0f7ff39543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025ec59-4b49-4b19-ac4b-08bd989ef070"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F27C9E-D461-47F6-8573-656696BCC703}">
  <ds:schemaRefs>
    <ds:schemaRef ds:uri="http://schemas.microsoft.com/office/2006/metadata/properties"/>
    <ds:schemaRef ds:uri="http://schemas.microsoft.com/office/infopath/2007/PartnerControls"/>
    <ds:schemaRef ds:uri="c94dc16f-4166-4759-b066-e0f7ff395439"/>
    <ds:schemaRef ds:uri="4e3c55e1-1e5c-4a10-870d-845a3106e290"/>
  </ds:schemaRefs>
</ds:datastoreItem>
</file>

<file path=customXml/itemProps2.xml><?xml version="1.0" encoding="utf-8"?>
<ds:datastoreItem xmlns:ds="http://schemas.openxmlformats.org/officeDocument/2006/customXml" ds:itemID="{5E758AD3-0B9D-430A-BC91-7A50C39C47B1}">
  <ds:schemaRefs>
    <ds:schemaRef ds:uri="http://schemas.microsoft.com/sharepoint/v3/contenttype/forms"/>
  </ds:schemaRefs>
</ds:datastoreItem>
</file>

<file path=customXml/itemProps3.xml><?xml version="1.0" encoding="utf-8"?>
<ds:datastoreItem xmlns:ds="http://schemas.openxmlformats.org/officeDocument/2006/customXml" ds:itemID="{5F0C5225-1A51-4D7C-9CF2-1E8EB20ADA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3c55e1-1e5c-4a10-870d-845a3106e290"/>
    <ds:schemaRef ds:uri="c94dc16f-4166-4759-b066-e0f7ff3954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437</TotalTime>
  <Words>1208</Words>
  <Application>Microsoft Office PowerPoint</Application>
  <PresentationFormat>Widescreen</PresentationFormat>
  <Paragraphs>69</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Garamond</vt:lpstr>
      <vt:lpstr>Organic</vt:lpstr>
      <vt:lpstr>Red Book From 5,000 feet to 50 Perhaps I should use Meters, but... Nah</vt:lpstr>
      <vt:lpstr>The Constitution of the State of Michigan</vt:lpstr>
      <vt:lpstr>The Constitution of the State of Michigan Continued</vt:lpstr>
      <vt:lpstr>The Mental Health Code Powers and Duties</vt:lpstr>
      <vt:lpstr>Governmental Immunity</vt:lpstr>
      <vt:lpstr>Governmental Immunity Legal</vt:lpstr>
      <vt:lpstr>Administrative Rules</vt:lpstr>
      <vt:lpstr>Administrative Rules Certification</vt:lpstr>
      <vt:lpstr>Board Governance</vt:lpstr>
      <vt:lpstr>Legal </vt:lpstr>
      <vt:lpstr>County Board/UCA/Authorities</vt:lpstr>
      <vt:lpstr>Name Changes</vt:lpstr>
      <vt:lpstr>History</vt:lpstr>
      <vt:lpstr>Federalization $$$</vt:lpstr>
      <vt:lpstr>Brief Summary</vt:lpstr>
      <vt:lpstr>Medicaid Waivers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Director  Red Book</dc:title>
  <dc:creator>Nicole Warlin</dc:creator>
  <cp:lastModifiedBy>Chip Johnston</cp:lastModifiedBy>
  <cp:revision>31</cp:revision>
  <dcterms:created xsi:type="dcterms:W3CDTF">2018-09-25T14:18:52Z</dcterms:created>
  <dcterms:modified xsi:type="dcterms:W3CDTF">2024-12-11T19:13:39Z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0x010100BAD822603084A143880765E5295D6028</vt:lpwstr>
  </property>
  <property fmtid="{D5CDD505-2E9C-101B-9397-08002B2CF9AE}" pid="3" name="MediaServiceImageTags">
    <vt:lpwstr/>
  </property>
</Properties>
</file>