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3304" autoAdjust="0"/>
  </p:normalViewPr>
  <p:slideViewPr>
    <p:cSldViewPr snapToGrid="0">
      <p:cViewPr varScale="1">
        <p:scale>
          <a:sx n="103" d="100"/>
          <a:sy n="103" d="100"/>
        </p:scale>
        <p:origin x="72" y="64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8"/>
    </p:cViewPr>
  </p:sorterViewPr>
  <p:notesViewPr>
    <p:cSldViewPr snapToGrid="0">
      <p:cViewPr varScale="1">
        <p:scale>
          <a:sx n="47" d="100"/>
          <a:sy n="47" d="100"/>
        </p:scale>
        <p:origin x="27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p Johnston" userId="91dafcae-3ec2-4721-93c6-2da772b91365" providerId="ADAL" clId="{0BECC9D5-FC1E-4037-82FA-DE9960092ADE}"/>
    <pc:docChg chg="undo custSel addSld modSld">
      <pc:chgData name="Chip Johnston" userId="91dafcae-3ec2-4721-93c6-2da772b91365" providerId="ADAL" clId="{0BECC9D5-FC1E-4037-82FA-DE9960092ADE}" dt="2023-05-30T17:57:58.221" v="65" actId="20577"/>
      <pc:docMkLst>
        <pc:docMk/>
      </pc:docMkLst>
      <pc:sldChg chg="modSp mod">
        <pc:chgData name="Chip Johnston" userId="91dafcae-3ec2-4721-93c6-2da772b91365" providerId="ADAL" clId="{0BECC9D5-FC1E-4037-82FA-DE9960092ADE}" dt="2023-05-30T17:55:26.860" v="25" actId="255"/>
        <pc:sldMkLst>
          <pc:docMk/>
          <pc:sldMk cId="526105315" sldId="258"/>
        </pc:sldMkLst>
      </pc:sldChg>
      <pc:sldChg chg="modSp mod">
        <pc:chgData name="Chip Johnston" userId="91dafcae-3ec2-4721-93c6-2da772b91365" providerId="ADAL" clId="{0BECC9D5-FC1E-4037-82FA-DE9960092ADE}" dt="2023-05-30T17:56:47.124" v="45" actId="6549"/>
        <pc:sldMkLst>
          <pc:docMk/>
          <pc:sldMk cId="3603068799" sldId="263"/>
        </pc:sldMkLst>
      </pc:sldChg>
      <pc:sldChg chg="modSp mod">
        <pc:chgData name="Chip Johnston" userId="91dafcae-3ec2-4721-93c6-2da772b91365" providerId="ADAL" clId="{0BECC9D5-FC1E-4037-82FA-DE9960092ADE}" dt="2023-05-30T17:57:00.405" v="55" actId="6549"/>
        <pc:sldMkLst>
          <pc:docMk/>
          <pc:sldMk cId="2834185867" sldId="264"/>
        </pc:sldMkLst>
      </pc:sldChg>
      <pc:sldChg chg="modSp mod">
        <pc:chgData name="Chip Johnston" userId="91dafcae-3ec2-4721-93c6-2da772b91365" providerId="ADAL" clId="{0BECC9D5-FC1E-4037-82FA-DE9960092ADE}" dt="2023-05-30T17:57:21.095" v="56" actId="6549"/>
        <pc:sldMkLst>
          <pc:docMk/>
          <pc:sldMk cId="1640139682" sldId="267"/>
        </pc:sldMkLst>
      </pc:sldChg>
      <pc:sldChg chg="modSp mod">
        <pc:chgData name="Chip Johnston" userId="91dafcae-3ec2-4721-93c6-2da772b91365" providerId="ADAL" clId="{0BECC9D5-FC1E-4037-82FA-DE9960092ADE}" dt="2023-05-30T17:57:58.221" v="65" actId="20577"/>
        <pc:sldMkLst>
          <pc:docMk/>
          <pc:sldMk cId="1504710332" sldId="271"/>
        </pc:sldMkLst>
      </pc:sldChg>
      <pc:sldChg chg="modSp new mod">
        <pc:chgData name="Chip Johnston" userId="91dafcae-3ec2-4721-93c6-2da772b91365" providerId="ADAL" clId="{0BECC9D5-FC1E-4037-82FA-DE9960092ADE}" dt="2023-05-30T17:55:11.296" v="24"/>
        <pc:sldMkLst>
          <pc:docMk/>
          <pc:sldMk cId="171141280" sldId="272"/>
        </pc:sldMkLst>
      </pc:sldChg>
    </pc:docChg>
  </pc:docChgLst>
  <pc:docChgLst>
    <pc:chgData name="Chip Johnston" userId="91dafcae-3ec2-4721-93c6-2da772b91365" providerId="ADAL" clId="{A5859F5E-B119-4033-A637-4402E2584A7A}"/>
    <pc:docChg chg="modSld">
      <pc:chgData name="Chip Johnston" userId="91dafcae-3ec2-4721-93c6-2da772b91365" providerId="ADAL" clId="{A5859F5E-B119-4033-A637-4402E2584A7A}" dt="2023-05-02T12:58:38.037" v="6" actId="20577"/>
      <pc:docMkLst>
        <pc:docMk/>
      </pc:docMkLst>
      <pc:sldChg chg="modSp mod">
        <pc:chgData name="Chip Johnston" userId="91dafcae-3ec2-4721-93c6-2da772b91365" providerId="ADAL" clId="{A5859F5E-B119-4033-A637-4402E2584A7A}" dt="2023-05-02T12:56:51.497" v="0" actId="20577"/>
        <pc:sldMkLst>
          <pc:docMk/>
          <pc:sldMk cId="2834185867" sldId="264"/>
        </pc:sldMkLst>
      </pc:sldChg>
      <pc:sldChg chg="modSp mod">
        <pc:chgData name="Chip Johnston" userId="91dafcae-3ec2-4721-93c6-2da772b91365" providerId="ADAL" clId="{A5859F5E-B119-4033-A637-4402E2584A7A}" dt="2023-05-02T12:57:37.984" v="2" actId="20577"/>
        <pc:sldMkLst>
          <pc:docMk/>
          <pc:sldMk cId="1614309293" sldId="265"/>
        </pc:sldMkLst>
      </pc:sldChg>
      <pc:sldChg chg="modSp mod">
        <pc:chgData name="Chip Johnston" userId="91dafcae-3ec2-4721-93c6-2da772b91365" providerId="ADAL" clId="{A5859F5E-B119-4033-A637-4402E2584A7A}" dt="2023-05-02T12:58:38.037" v="6" actId="20577"/>
        <pc:sldMkLst>
          <pc:docMk/>
          <pc:sldMk cId="1504710332" sldId="271"/>
        </pc:sldMkLst>
      </pc:sldChg>
    </pc:docChg>
  </pc:docChgLst>
  <pc:docChgLst>
    <pc:chgData name="Chip Johnston" userId="91dafcae-3ec2-4721-93c6-2da772b91365" providerId="ADAL" clId="{844D9A29-86B3-46B3-885F-AE5243D87321}"/>
    <pc:docChg chg="modSld">
      <pc:chgData name="Chip Johnston" userId="91dafcae-3ec2-4721-93c6-2da772b91365" providerId="ADAL" clId="{844D9A29-86B3-46B3-885F-AE5243D87321}" dt="2024-12-11T19:13:37.208" v="27" actId="20577"/>
      <pc:docMkLst>
        <pc:docMk/>
      </pc:docMkLst>
      <pc:sldChg chg="modSp mod">
        <pc:chgData name="Chip Johnston" userId="91dafcae-3ec2-4721-93c6-2da772b91365" providerId="ADAL" clId="{844D9A29-86B3-46B3-885F-AE5243D87321}" dt="2024-12-11T19:13:37.208" v="27" actId="20577"/>
        <pc:sldMkLst>
          <pc:docMk/>
          <pc:sldMk cId="1613864384" sldId="269"/>
        </pc:sldMkLst>
        <pc:spChg chg="mod">
          <ac:chgData name="Chip Johnston" userId="91dafcae-3ec2-4721-93c6-2da772b91365" providerId="ADAL" clId="{844D9A29-86B3-46B3-885F-AE5243D87321}" dt="2024-12-11T19:13:37.208" v="27" actId="20577"/>
          <ac:spMkLst>
            <pc:docMk/>
            <pc:sldMk cId="1613864384" sldId="269"/>
            <ac:spMk id="3" creationId="{1B088D11-AC89-9B35-E1FF-6D05660B3A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AFC93-8D53-47F7-9D83-989B881473B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6CDC-4287-4CAC-8947-14C0BC93F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examples – prevention RFP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6CDC-4287-4CAC-8947-14C0BC93F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9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ocurement.pdf" TargetMode="External"/><Relationship Id="rId2" Type="http://schemas.openxmlformats.org/officeDocument/2006/relationships/hyperlink" Target="NMRE%20Procurement%20Polic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Procurement-MDHHS%20Technical-Requirement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FY2023%20Network%20Adequacy%20Reporting%20Template%20due%205.31.2024.xl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Prevention%20proposal/REQUEST%20FOR%20PROPOSAL%20FY2024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Prevention%20proposal/Attachment%20J%20-%20NMRE%20RFP%20Checklist.xlsx" TargetMode="External"/><Relationship Id="rId4" Type="http://schemas.openxmlformats.org/officeDocument/2006/relationships/hyperlink" Target="../Prevention%20proposal/Attachment%20I%20-%20NMRE%20RFP%20Schedule.doc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FY2024%20Grant%20RFP%20Group%20Scoring.xlsx" TargetMode="External"/><Relationship Id="rId2" Type="http://schemas.openxmlformats.org/officeDocument/2006/relationships/hyperlink" Target="../FY24%20RFP%20Blank%20Score%20Sheet%20Group%20Scoring.xls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5E58-CD7C-4BE2-A2E1-2CA4E3D91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746607"/>
            <a:ext cx="6815669" cy="2619910"/>
          </a:xfrm>
        </p:spPr>
        <p:txBody>
          <a:bodyPr/>
          <a:lstStyle/>
          <a:p>
            <a:r>
              <a:rPr lang="en-US" dirty="0"/>
              <a:t>Procurement</a:t>
            </a:r>
            <a:br>
              <a:rPr lang="en-US" dirty="0"/>
            </a:br>
            <a:r>
              <a:rPr lang="en-US" dirty="0"/>
              <a:t>Methodology</a:t>
            </a:r>
            <a:br>
              <a:rPr lang="en-US" dirty="0"/>
            </a:br>
            <a:r>
              <a:rPr lang="en-US" dirty="0"/>
              <a:t>(in practice)</a:t>
            </a:r>
          </a:p>
        </p:txBody>
      </p:sp>
    </p:spTree>
    <p:extLst>
      <p:ext uri="{BB962C8B-B14F-4D97-AF65-F5344CB8AC3E}">
        <p14:creationId xmlns:p14="http://schemas.microsoft.com/office/powerpoint/2010/main" val="324760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D7FE-72A9-44F6-8976-70DD9B5A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80" y="1366446"/>
            <a:ext cx="9601196" cy="846668"/>
          </a:xfrm>
        </p:spPr>
        <p:txBody>
          <a:bodyPr>
            <a:normAutofit/>
          </a:bodyPr>
          <a:lstStyle/>
          <a:p>
            <a:r>
              <a:rPr lang="en-US" dirty="0"/>
              <a:t>Review Policy and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DB4D7-70D5-456C-9225-0BF80AAD7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45072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Review legal requirements for citations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Frequency, under which circumstances do you competitively procure, and under what circumstances can you sole source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Review </a:t>
            </a:r>
            <a:r>
              <a:rPr lang="en-US" sz="2600" dirty="0">
                <a:hlinkClick r:id="rId2" action="ppaction://hlinkfile"/>
              </a:rPr>
              <a:t>PIHP</a:t>
            </a:r>
            <a:r>
              <a:rPr lang="en-US" sz="2600" dirty="0">
                <a:hlinkClick r:id="rId3" action="ppaction://hlinkfile"/>
              </a:rPr>
              <a:t> </a:t>
            </a:r>
            <a:r>
              <a:rPr lang="en-US" sz="2600" dirty="0"/>
              <a:t>and </a:t>
            </a:r>
            <a:r>
              <a:rPr lang="en-US" sz="2600" dirty="0">
                <a:hlinkClick r:id="rId4" action="ppaction://hlinkfile"/>
              </a:rPr>
              <a:t>MDHHS policy </a:t>
            </a: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Look at how your agency actually goes about competitive proposals operationally– include responsible persons, timeframes, process description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0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62610-C310-5A08-499C-1181F6AD5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16B0-B3B8-4CD7-D988-578DB37A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80" y="1366446"/>
            <a:ext cx="9601196" cy="846668"/>
          </a:xfrm>
        </p:spPr>
        <p:txBody>
          <a:bodyPr>
            <a:normAutofit/>
          </a:bodyPr>
          <a:lstStyle/>
          <a:p>
            <a:r>
              <a:rPr lang="en-US" dirty="0"/>
              <a:t>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06A5D-4C5D-3357-026A-A8B0186B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450720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kern="100" dirty="0">
                <a:effectLst/>
                <a:ea typeface="Gadugi" panose="020B0502040204020203" pitchFamily="34" charset="0"/>
                <a:cs typeface="Times New Roman" panose="02020603050405020304" pitchFamily="18" charset="0"/>
              </a:rPr>
              <a:t>Identify gaps in coverage or services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</a:rPr>
              <a:t>For NMRE, this is based on </a:t>
            </a: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  <a:hlinkClick r:id="rId2" action="ppaction://hlinkfile"/>
              </a:rPr>
              <a:t>network adequacy </a:t>
            </a: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</a:rPr>
              <a:t>(mileage/drivetime/service availability)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</a:rPr>
              <a:t>For CMH, may be based on different factors related to needs assessment, etc.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kern="100" dirty="0">
                <a:effectLst/>
                <a:ea typeface="Gadugi" panose="020B0502040204020203" pitchFamily="34" charset="0"/>
                <a:cs typeface="Times New Roman" panose="02020603050405020304" pitchFamily="18" charset="0"/>
              </a:rPr>
              <a:t>“after solicitation of multiple sources” “limited quantity” “available from a single source” ... c</a:t>
            </a: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</a:rPr>
              <a:t>ompetitive procurement demonstrates</a:t>
            </a:r>
            <a:r>
              <a:rPr lang="en-US" sz="2600" kern="100" dirty="0">
                <a:effectLst/>
                <a:ea typeface="Gadugi" panose="020B0502040204020203" pitchFamily="34" charset="0"/>
                <a:cs typeface="Times New Roman" panose="02020603050405020304" pitchFamily="18" charset="0"/>
              </a:rPr>
              <a:t> solicitation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7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8D772-CA72-AEC2-BBD3-3E0AF30B0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0606-9D3C-B1EE-297F-0F5C867D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80" y="1366446"/>
            <a:ext cx="9601196" cy="846668"/>
          </a:xfrm>
        </p:spPr>
        <p:txBody>
          <a:bodyPr>
            <a:normAutofit/>
          </a:bodyPr>
          <a:lstStyle/>
          <a:p>
            <a:r>
              <a:rPr lang="en-US" dirty="0"/>
              <a:t>Determining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FED3D-6028-B65E-127F-C5B4A68BB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740874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kern="100" dirty="0">
                <a:effectLst/>
                <a:ea typeface="Gadugi" panose="020B0502040204020203" pitchFamily="34" charset="0"/>
                <a:cs typeface="Times New Roman" panose="02020603050405020304" pitchFamily="18" charset="0"/>
              </a:rPr>
              <a:t>NMRE requests typically include: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  <a:hlinkClick r:id="rId3" action="ppaction://hlinkfile"/>
              </a:rPr>
              <a:t>Proposal information </a:t>
            </a:r>
            <a:endParaRPr lang="en-US" sz="2600" kern="100" dirty="0"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</a:rPr>
              <a:t>Application (can be included as part of above)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  <a:hlinkClick r:id="rId4" action="ppaction://hlinkfile"/>
              </a:rPr>
              <a:t>Timeline/schedule of events</a:t>
            </a:r>
            <a:endParaRPr lang="en-US" sz="2600" kern="100" dirty="0"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</a:rPr>
              <a:t>Budget forms, staffing forms, program description forms as applicable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</a:rPr>
              <a:t>Includes </a:t>
            </a: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  <a:hlinkClick r:id="rId5" action="ppaction://hlinkfile"/>
              </a:rPr>
              <a:t>checklist, </a:t>
            </a:r>
            <a:r>
              <a:rPr lang="en-US" sz="2600" kern="100" dirty="0">
                <a:ea typeface="Gadugi" panose="020B0502040204020203" pitchFamily="34" charset="0"/>
                <a:cs typeface="Times New Roman" panose="02020603050405020304" pitchFamily="18" charset="0"/>
              </a:rPr>
              <a:t>r</a:t>
            </a:r>
            <a:r>
              <a:rPr lang="en-US" sz="2600" kern="100" dirty="0">
                <a:effectLst/>
                <a:ea typeface="Gadugi" panose="020B0502040204020203" pitchFamily="34" charset="0"/>
                <a:cs typeface="Times New Roman" panose="02020603050405020304" pitchFamily="18" charset="0"/>
              </a:rPr>
              <a:t>equiring inclusion of accreditation, licensure, certification(s), insurance documents, applicable releases of information, budget forms, financial audit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1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028E8-1441-A06F-9948-C69E3DAC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1059-8709-6B35-AFC7-D81B39D9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80" y="1366446"/>
            <a:ext cx="9601196" cy="846668"/>
          </a:xfrm>
        </p:spPr>
        <p:txBody>
          <a:bodyPr>
            <a:normAutofit/>
          </a:bodyPr>
          <a:lstStyle/>
          <a:p>
            <a:r>
              <a:rPr lang="en-US" dirty="0"/>
              <a:t>Public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9A44F-7703-9CE7-AF74-20FD51E35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450720"/>
          </a:xfrm>
        </p:spPr>
        <p:txBody>
          <a:bodyPr>
            <a:normAutofit/>
          </a:bodyPr>
          <a:lstStyle/>
          <a:p>
            <a:pPr marL="457200" marR="0" lvl="1" indent="0" algn="ctr">
              <a:lnSpc>
                <a:spcPct val="107000"/>
              </a:lnSpc>
              <a:buNone/>
            </a:pPr>
            <a:r>
              <a:rPr lang="en-US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RFI can be used prior to an RFP to gather information)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Who to notify</a:t>
            </a:r>
          </a:p>
          <a:p>
            <a:pPr lvl="2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Copy all stakeholders. Define who can apply (qualifications)</a:t>
            </a:r>
            <a:endParaRPr lang="en-US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Where to publish (website, where else?)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Preconference vs. No preconference</a:t>
            </a:r>
          </a:p>
          <a:p>
            <a:pPr lvl="2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Forward and post notes and answers to questions</a:t>
            </a:r>
            <a:endParaRPr lang="en-US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2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D0D06-E41E-EFC0-EF4F-B74614E5F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BEF9B2-C831-8169-7BA8-8BF0D6C14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49" y="4624853"/>
            <a:ext cx="8319299" cy="13547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32373B-BF93-0B7C-1935-504A904E4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899" y="672956"/>
            <a:ext cx="9552200" cy="38113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72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F09C8-72A0-3D55-F05C-60B4ADFB9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C5C1-65AD-16C3-4A93-C7585AB5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80" y="1366446"/>
            <a:ext cx="9601196" cy="846668"/>
          </a:xfrm>
        </p:spPr>
        <p:txBody>
          <a:bodyPr>
            <a:normAutofit/>
          </a:bodyPr>
          <a:lstStyle/>
          <a:p>
            <a:r>
              <a:rPr lang="en-US" dirty="0"/>
              <a:t>Scoring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07B35-7087-9AD3-857E-1FA63C9D0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45072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hlinkClick r:id="rId2" action="ppaction://hlinkfile"/>
              </a:rPr>
              <a:t>Scoresheet</a:t>
            </a:r>
            <a:r>
              <a:rPr lang="en-US" dirty="0"/>
              <a:t> should only include criteria contained in the RFP. </a:t>
            </a:r>
            <a:r>
              <a:rPr lang="en-US" dirty="0">
                <a:hlinkClick r:id="rId3" action="ppaction://hlinkfile"/>
              </a:rPr>
              <a:t>Another example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Be prepared to share scoring data—vendors can request this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Score team should include qualified stakeholders familiar with the need or service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Scores should be numeric in value, or otherwise weighted or measurable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4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94E6F-9D23-4C27-7D02-E0D284301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5C4D-685F-E34D-808A-4C90CBBD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80" y="1366446"/>
            <a:ext cx="9601196" cy="846668"/>
          </a:xfrm>
        </p:spPr>
        <p:txBody>
          <a:bodyPr>
            <a:normAutofit/>
          </a:bodyPr>
          <a:lstStyle/>
          <a:p>
            <a:r>
              <a:rPr lang="en-US" dirty="0"/>
              <a:t>Contract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17132-E1B4-5C4D-29D3-F0BF2101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45072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Should include board approval to extend contract award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Communication with provider (upon receipt of submission and after board approval)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Provider onboarding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1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33BA6-1909-9CB1-5261-6C390416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745E-A07C-42B5-357F-8D848A32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55524"/>
            <a:ext cx="9601196" cy="846668"/>
          </a:xfrm>
        </p:spPr>
        <p:txBody>
          <a:bodyPr>
            <a:normAutofit/>
          </a:bodyPr>
          <a:lstStyle/>
          <a:p>
            <a:r>
              <a:rPr lang="en-US" dirty="0"/>
              <a:t>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64185-9BDC-F580-EB6E-0353E25CB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254" y="1479479"/>
            <a:ext cx="5208997" cy="4849401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107000"/>
              </a:lnSpc>
              <a:buFont typeface="+mj-lt"/>
              <a:buAutoNum type="alphaLcPeriod"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LcPeriod"/>
            </a:pP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LcPeriod"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Set up trainings</a:t>
            </a: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Orientation to agency – includes policy, procedures and where to find them. Could be site visits –ORR, quality, HCBS</a:t>
            </a: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Authorization and billing</a:t>
            </a:r>
          </a:p>
          <a:p>
            <a:pPr marL="742950" marR="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Send contract materials</a:t>
            </a: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Contract</a:t>
            </a: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ACH forms and W9</a:t>
            </a: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Disclosure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23D1EE-B7ED-9519-8656-6838F9037280}"/>
              </a:ext>
            </a:extLst>
          </p:cNvPr>
          <p:cNvSpPr txBox="1">
            <a:spLocks/>
          </p:cNvSpPr>
          <p:nvPr/>
        </p:nvSpPr>
        <p:spPr>
          <a:xfrm>
            <a:off x="6541216" y="2508496"/>
            <a:ext cx="4653336" cy="4197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buFont typeface="+mj-lt"/>
              <a:buAutoNum type="alphaLcPeriod"/>
            </a:pP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+mj-lt"/>
              <a:buAutoNum type="alphaLcPeriod"/>
            </a:pP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+mj-lt"/>
              <a:buAutoNum type="alphaLcPeriod"/>
            </a:pP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en-US" sz="1800" kern="100" dirty="0">
                <a:solidFill>
                  <a:schemeClr val="accent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1900" kern="100" dirty="0">
                <a:ea typeface="Aptos" panose="020B0004020202020204" pitchFamily="34" charset="0"/>
                <a:cs typeface="Times New Roman" panose="02020603050405020304" pitchFamily="18" charset="0"/>
              </a:rPr>
              <a:t>Set up folders as applicable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900" kern="100" dirty="0">
                <a:ea typeface="Aptos" panose="020B0004020202020204" pitchFamily="34" charset="0"/>
                <a:cs typeface="Times New Roman" panose="02020603050405020304" pitchFamily="18" charset="0"/>
              </a:rPr>
              <a:t>Confidential </a:t>
            </a:r>
            <a:r>
              <a:rPr lang="en-US" sz="19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sharefolders</a:t>
            </a:r>
            <a:endParaRPr lang="en-US" sz="19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sz="1900" kern="100" dirty="0">
                <a:ea typeface="Aptos" panose="020B0004020202020204" pitchFamily="34" charset="0"/>
                <a:cs typeface="Times New Roman" panose="02020603050405020304" pitchFamily="18" charset="0"/>
              </a:rPr>
              <a:t>Internal record folders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41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4dc16f-4166-4759-b066-e0f7ff395439">
      <Terms xmlns="http://schemas.microsoft.com/office/infopath/2007/PartnerControls"/>
    </lcf76f155ced4ddcb4097134ff3c332f>
    <TaxCatchAll xmlns="4e3c55e1-1e5c-4a10-870d-845a3106e2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822603084A143880765E5295D6028" ma:contentTypeVersion="15" ma:contentTypeDescription="Create a new document." ma:contentTypeScope="" ma:versionID="fcda45794db4224237c407eb17fc74eb">
  <xsd:schema xmlns:xsd="http://www.w3.org/2001/XMLSchema" xmlns:xs="http://www.w3.org/2001/XMLSchema" xmlns:p="http://schemas.microsoft.com/office/2006/metadata/properties" xmlns:ns2="4e3c55e1-1e5c-4a10-870d-845a3106e290" xmlns:ns3="c94dc16f-4166-4759-b066-e0f7ff395439" targetNamespace="http://schemas.microsoft.com/office/2006/metadata/properties" ma:root="true" ma:fieldsID="36c79b73732a06acb730cf92260f2e0c" ns2:_="" ns3:_="">
    <xsd:import namespace="4e3c55e1-1e5c-4a10-870d-845a3106e290"/>
    <xsd:import namespace="c94dc16f-4166-4759-b066-e0f7ff3954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c55e1-1e5c-4a10-870d-845a3106e2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0775a86-ee2e-467a-b2fb-244327117491}" ma:internalName="TaxCatchAll" ma:showField="CatchAllData" ma:web="4e3c55e1-1e5c-4a10-870d-845a3106e2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dc16f-4166-4759-b066-e0f7ff395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025ec59-4b49-4b19-ac4b-08bd989ef0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F27C9E-D461-47F6-8573-656696BCC703}">
  <ds:schemaRefs>
    <ds:schemaRef ds:uri="http://schemas.microsoft.com/office/2006/metadata/properties"/>
    <ds:schemaRef ds:uri="http://schemas.microsoft.com/office/infopath/2007/PartnerControls"/>
    <ds:schemaRef ds:uri="c94dc16f-4166-4759-b066-e0f7ff395439"/>
    <ds:schemaRef ds:uri="4e3c55e1-1e5c-4a10-870d-845a3106e290"/>
  </ds:schemaRefs>
</ds:datastoreItem>
</file>

<file path=customXml/itemProps2.xml><?xml version="1.0" encoding="utf-8"?>
<ds:datastoreItem xmlns:ds="http://schemas.openxmlformats.org/officeDocument/2006/customXml" ds:itemID="{5E758AD3-0B9D-430A-BC91-7A50C39C4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0C5225-1A51-4D7C-9CF2-1E8EB20AD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3c55e1-1e5c-4a10-870d-845a3106e290"/>
    <ds:schemaRef ds:uri="c94dc16f-4166-4759-b066-e0f7ff3954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606</TotalTime>
  <Words>367</Words>
  <Application>Microsoft Office PowerPoint</Application>
  <PresentationFormat>Widescreen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Courier New</vt:lpstr>
      <vt:lpstr>Gadugi</vt:lpstr>
      <vt:lpstr>Garamond</vt:lpstr>
      <vt:lpstr>Organic</vt:lpstr>
      <vt:lpstr>Procurement Methodology (in practice)</vt:lpstr>
      <vt:lpstr>Review Policy and Procedure</vt:lpstr>
      <vt:lpstr>Basis</vt:lpstr>
      <vt:lpstr>Determining Contents</vt:lpstr>
      <vt:lpstr>Public Release</vt:lpstr>
      <vt:lpstr>PowerPoint Presentation</vt:lpstr>
      <vt:lpstr>Scoring</vt:lpstr>
      <vt:lpstr>Contract Award</vt:lpstr>
      <vt:lpstr>Onboarding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Director  Red Book</dc:title>
  <dc:creator>Nicole Warlin</dc:creator>
  <cp:lastModifiedBy>Chris VanWagoner (NMRE)</cp:lastModifiedBy>
  <cp:revision>44</cp:revision>
  <dcterms:created xsi:type="dcterms:W3CDTF">2018-09-25T14:18:52Z</dcterms:created>
  <dcterms:modified xsi:type="dcterms:W3CDTF">2025-01-09T20:07:56Z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0x010100BAD822603084A143880765E5295D6028</vt:lpwstr>
  </property>
  <property fmtid="{D5CDD505-2E9C-101B-9397-08002B2CF9AE}" pid="3" name="MediaServiceImageTags">
    <vt:lpwstr/>
  </property>
</Properties>
</file>