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4"/>
    <p:sldMasterId id="2147483724" r:id="rId5"/>
  </p:sldMasterIdLst>
  <p:notesMasterIdLst>
    <p:notesMasterId r:id="rId38"/>
  </p:notesMasterIdLst>
  <p:sldIdLst>
    <p:sldId id="275" r:id="rId6"/>
    <p:sldId id="1013" r:id="rId7"/>
    <p:sldId id="1045" r:id="rId8"/>
    <p:sldId id="1028" r:id="rId9"/>
    <p:sldId id="1029" r:id="rId10"/>
    <p:sldId id="1041" r:id="rId11"/>
    <p:sldId id="1043" r:id="rId12"/>
    <p:sldId id="1055" r:id="rId13"/>
    <p:sldId id="1042" r:id="rId14"/>
    <p:sldId id="1044" r:id="rId15"/>
    <p:sldId id="1047" r:id="rId16"/>
    <p:sldId id="1026" r:id="rId17"/>
    <p:sldId id="1051" r:id="rId18"/>
    <p:sldId id="1052" r:id="rId19"/>
    <p:sldId id="1054" r:id="rId20"/>
    <p:sldId id="1053" r:id="rId21"/>
    <p:sldId id="1018" r:id="rId22"/>
    <p:sldId id="1057" r:id="rId23"/>
    <p:sldId id="1031" r:id="rId24"/>
    <p:sldId id="1032" r:id="rId25"/>
    <p:sldId id="1033" r:id="rId26"/>
    <p:sldId id="1038" r:id="rId27"/>
    <p:sldId id="1046" r:id="rId28"/>
    <p:sldId id="1023" r:id="rId29"/>
    <p:sldId id="1048" r:id="rId30"/>
    <p:sldId id="1024" r:id="rId31"/>
    <p:sldId id="1049" r:id="rId32"/>
    <p:sldId id="1039" r:id="rId33"/>
    <p:sldId id="1050" r:id="rId34"/>
    <p:sldId id="1040" r:id="rId35"/>
    <p:sldId id="1037" r:id="rId36"/>
    <p:sldId id="1056" r:id="rId37"/>
  </p:sldIdLst>
  <p:sldSz cx="12192000" cy="6858000"/>
  <p:notesSz cx="9388475" cy="7102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form Final" id="{0D905BF0-AB80-4B47-AF72-A39B4E25446D}">
          <p14:sldIdLst>
            <p14:sldId id="275"/>
            <p14:sldId id="1013"/>
            <p14:sldId id="1045"/>
            <p14:sldId id="1028"/>
            <p14:sldId id="1029"/>
            <p14:sldId id="1041"/>
            <p14:sldId id="1043"/>
            <p14:sldId id="1055"/>
            <p14:sldId id="1042"/>
            <p14:sldId id="1044"/>
            <p14:sldId id="1047"/>
            <p14:sldId id="1026"/>
            <p14:sldId id="1051"/>
            <p14:sldId id="1052"/>
            <p14:sldId id="1054"/>
            <p14:sldId id="1053"/>
            <p14:sldId id="1018"/>
            <p14:sldId id="1057"/>
            <p14:sldId id="1031"/>
            <p14:sldId id="1032"/>
            <p14:sldId id="1033"/>
            <p14:sldId id="1038"/>
            <p14:sldId id="1046"/>
            <p14:sldId id="1023"/>
            <p14:sldId id="1048"/>
            <p14:sldId id="1024"/>
            <p14:sldId id="1049"/>
            <p14:sldId id="1039"/>
            <p14:sldId id="1050"/>
            <p14:sldId id="1040"/>
            <p14:sldId id="1037"/>
            <p14:sldId id="105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844A04-590C-6F0D-FE24-60312C544D2D}" name="Deromedi, Lyndia (DHHS)" initials="LD" userId="S::DeromediL@michigan.gov::58be06a0-39ca-47f4-98fd-ca51a0ef1999" providerId="AD"/>
  <p188:author id="{2D2D8105-1508-236A-4CE7-822B6BB43469}" name="Galarneau, Rae-Anne (DHHS)" initials="G(" userId="S::galarneaur1@michigan.gov::a16da21e-46f8-465c-83ee-54e13b19c8e8" providerId="AD"/>
  <p188:author id="{5E365325-4BE4-66C7-F643-B571C2BAC131}" name="Erickson, Monica (DHHS)" initials="E(" userId="S::ericksonm6@michigan.gov::acb81268-032b-46a6-91c5-e0549bd9215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atrick O'Brien" initials="PO" lastIdx="9" clrIdx="0">
    <p:extLst>
      <p:ext uri="{19B8F6BF-5375-455C-9EA6-DF929625EA0E}">
        <p15:presenceInfo xmlns:p15="http://schemas.microsoft.com/office/powerpoint/2012/main" userId="S::patricko@tbdsolutions.com::28cf0c26-acbe-41f6-b362-6a3da47acc81" providerId="AD"/>
      </p:ext>
    </p:extLst>
  </p:cmAuthor>
  <p:cmAuthor id="2" name="Remi Romanowski" initials="RR" lastIdx="5" clrIdx="1">
    <p:extLst>
      <p:ext uri="{19B8F6BF-5375-455C-9EA6-DF929625EA0E}">
        <p15:presenceInfo xmlns:p15="http://schemas.microsoft.com/office/powerpoint/2012/main" userId="S::remir@tbdsolutions.com::8941005e-756f-4f3b-8564-755a2af0db0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FFF5"/>
    <a:srgbClr val="F7FFFB"/>
    <a:srgbClr val="FFFFFF"/>
    <a:srgbClr val="DFE8FD"/>
    <a:srgbClr val="FFF8E5"/>
    <a:srgbClr val="FFFDF7"/>
    <a:srgbClr val="E3EBFD"/>
    <a:srgbClr val="F4F7FE"/>
    <a:srgbClr val="014E27"/>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5BB50F-2A6C-5A10-3CB9-99A3F45BC20E}" v="4" dt="2024-08-21T05:27:44.094"/>
    <p1510:client id="{C8B60EAD-CAC0-3505-3BC1-8C860F9ABB0C}" v="66" dt="2024-08-21T11:44:34.798"/>
    <p1510:client id="{D48E7A22-86FD-4B19-8AC9-A6C8049062A2}" v="60" dt="2024-08-21T14:10:03.0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785" autoAdjust="0"/>
    <p:restoredTop sz="94118" autoAdjust="0"/>
  </p:normalViewPr>
  <p:slideViewPr>
    <p:cSldViewPr snapToGrid="0">
      <p:cViewPr varScale="1">
        <p:scale>
          <a:sx n="111" d="100"/>
          <a:sy n="111" d="100"/>
        </p:scale>
        <p:origin x="1008" y="96"/>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commentAuthors" Target="commentAuthor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4068339" cy="356357"/>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5317964" y="2"/>
            <a:ext cx="4068339" cy="356357"/>
          </a:xfrm>
          <a:prstGeom prst="rect">
            <a:avLst/>
          </a:prstGeom>
        </p:spPr>
        <p:txBody>
          <a:bodyPr vert="horz" lIns="94229" tIns="47114" rIns="94229" bIns="47114" rtlCol="0"/>
          <a:lstStyle>
            <a:lvl1pPr algn="r">
              <a:defRPr sz="1200"/>
            </a:lvl1pPr>
          </a:lstStyle>
          <a:p>
            <a:fld id="{70C0913C-E309-4CA2-BF12-32585A9BC5AC}" type="datetimeFigureOut">
              <a:rPr lang="en-US" smtClean="0"/>
              <a:t>8/29/2024</a:t>
            </a:fld>
            <a:endParaRPr lang="en-US"/>
          </a:p>
        </p:txBody>
      </p:sp>
      <p:sp>
        <p:nvSpPr>
          <p:cNvPr id="4" name="Slide Image Placeholder 3"/>
          <p:cNvSpPr>
            <a:spLocks noGrp="1" noRot="1" noChangeAspect="1"/>
          </p:cNvSpPr>
          <p:nvPr>
            <p:ph type="sldImg" idx="2"/>
          </p:nvPr>
        </p:nvSpPr>
        <p:spPr>
          <a:xfrm>
            <a:off x="2563813" y="887413"/>
            <a:ext cx="4260850" cy="2397125"/>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938848" y="3418066"/>
            <a:ext cx="7510780" cy="2796600"/>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746119"/>
            <a:ext cx="4068339" cy="356356"/>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5317964" y="6746119"/>
            <a:ext cx="4068339" cy="356356"/>
          </a:xfrm>
          <a:prstGeom prst="rect">
            <a:avLst/>
          </a:prstGeom>
        </p:spPr>
        <p:txBody>
          <a:bodyPr vert="horz" lIns="94229" tIns="47114" rIns="94229" bIns="47114" rtlCol="0" anchor="b"/>
          <a:lstStyle>
            <a:lvl1pPr algn="r">
              <a:defRPr sz="1200"/>
            </a:lvl1pPr>
          </a:lstStyle>
          <a:p>
            <a:fld id="{37DAF65A-0E05-4FB3-832C-CEFBAA3C2DCB}" type="slidenum">
              <a:rPr lang="en-US" smtClean="0"/>
              <a:t>‹#›</a:t>
            </a:fld>
            <a:endParaRPr lang="en-US"/>
          </a:p>
        </p:txBody>
      </p:sp>
    </p:spTree>
    <p:extLst>
      <p:ext uri="{BB962C8B-B14F-4D97-AF65-F5344CB8AC3E}">
        <p14:creationId xmlns:p14="http://schemas.microsoft.com/office/powerpoint/2010/main" val="2373930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Relevant Regulations: HCBS final rule, 1915(</a:t>
            </a:r>
            <a:r>
              <a:rPr lang="en-US" dirty="0" err="1"/>
              <a:t>i</a:t>
            </a:r>
            <a:r>
              <a:rPr lang="en-US" dirty="0"/>
              <a:t>), and 1915(c) waivers. </a:t>
            </a:r>
          </a:p>
          <a:p>
            <a:endParaRPr lang="en-US" dirty="0"/>
          </a:p>
          <a:p>
            <a:r>
              <a:rPr lang="en-US" dirty="0"/>
              <a:t>Requirement: Final rule requires bifurcation of access and planning from direct service planning. </a:t>
            </a:r>
          </a:p>
          <a:p>
            <a:endParaRPr lang="en-US" dirty="0"/>
          </a:p>
          <a:p>
            <a:r>
              <a:rPr lang="en-US" dirty="0"/>
              <a:t>Michigan’s current system relies primarily on procedural mitigation.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2E8D91-6B97-4882-ACC2-FC9D9546EC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3723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Relevant Regulations: HCBS final rule, 1915(</a:t>
            </a:r>
            <a:r>
              <a:rPr lang="en-US" dirty="0" err="1"/>
              <a:t>i</a:t>
            </a:r>
            <a:r>
              <a:rPr lang="en-US" dirty="0"/>
              <a:t>), and 1915(c) waivers. </a:t>
            </a:r>
          </a:p>
          <a:p>
            <a:endParaRPr lang="en-US" dirty="0"/>
          </a:p>
          <a:p>
            <a:r>
              <a:rPr lang="en-US" dirty="0"/>
              <a:t>Requirement: Final rule requires bifurcation of access and planning from direct service planning. </a:t>
            </a:r>
          </a:p>
          <a:p>
            <a:endParaRPr lang="en-US" dirty="0"/>
          </a:p>
          <a:p>
            <a:r>
              <a:rPr lang="en-US" dirty="0"/>
              <a:t>Michigan’s current system relies primarily on procedural mitigation.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2E8D91-6B97-4882-ACC2-FC9D9546EC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0347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Relevant Regulations: HCBS final rule, 1915(</a:t>
            </a:r>
            <a:r>
              <a:rPr lang="en-US" dirty="0" err="1"/>
              <a:t>i</a:t>
            </a:r>
            <a:r>
              <a:rPr lang="en-US" dirty="0"/>
              <a:t>), and 1915(c) waivers. </a:t>
            </a:r>
          </a:p>
          <a:p>
            <a:endParaRPr lang="en-US" dirty="0"/>
          </a:p>
          <a:p>
            <a:r>
              <a:rPr lang="en-US" dirty="0"/>
              <a:t>Requirement: Final rule requires bifurcation of access and planning from direct service planning. </a:t>
            </a:r>
          </a:p>
          <a:p>
            <a:endParaRPr lang="en-US" dirty="0"/>
          </a:p>
          <a:p>
            <a:r>
              <a:rPr lang="en-US" dirty="0"/>
              <a:t>Michigan’s current system relies primarily on procedural mitigation.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2E8D91-6B97-4882-ACC2-FC9D9546EC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8109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Relevant Regulations: HCBS final rule, 1915(</a:t>
            </a:r>
            <a:r>
              <a:rPr lang="en-US" dirty="0" err="1"/>
              <a:t>i</a:t>
            </a:r>
            <a:r>
              <a:rPr lang="en-US" dirty="0"/>
              <a:t>), and 1915(c) waivers. </a:t>
            </a:r>
          </a:p>
          <a:p>
            <a:endParaRPr lang="en-US" dirty="0"/>
          </a:p>
          <a:p>
            <a:r>
              <a:rPr lang="en-US" dirty="0"/>
              <a:t>Requirement: Final rule requires bifurcation of access and planning from direct service planning. </a:t>
            </a:r>
          </a:p>
          <a:p>
            <a:endParaRPr lang="en-US" dirty="0"/>
          </a:p>
          <a:p>
            <a:r>
              <a:rPr lang="en-US" dirty="0"/>
              <a:t>Michigan’s current system relies primarily on procedural mitigation.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2E8D91-6B97-4882-ACC2-FC9D9546EC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6300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Relevant Regulations: HCBS final rule, 1915(</a:t>
            </a:r>
            <a:r>
              <a:rPr lang="en-US" dirty="0" err="1"/>
              <a:t>i</a:t>
            </a:r>
            <a:r>
              <a:rPr lang="en-US" dirty="0"/>
              <a:t>), and 1915(c) waivers. </a:t>
            </a:r>
          </a:p>
          <a:p>
            <a:endParaRPr lang="en-US" dirty="0"/>
          </a:p>
          <a:p>
            <a:r>
              <a:rPr lang="en-US" dirty="0"/>
              <a:t>Requirement: Final rule requires bifurcation of access and planning from direct service planning. </a:t>
            </a:r>
          </a:p>
          <a:p>
            <a:endParaRPr lang="en-US" dirty="0"/>
          </a:p>
          <a:p>
            <a:r>
              <a:rPr lang="en-US" dirty="0"/>
              <a:t>Michigan’s current system relies primarily on procedural mitigation.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2E8D91-6B97-4882-ACC2-FC9D9546EC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69522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Relevant Regulations: HCBS final rule, 1915(</a:t>
            </a:r>
            <a:r>
              <a:rPr lang="en-US" dirty="0" err="1"/>
              <a:t>i</a:t>
            </a:r>
            <a:r>
              <a:rPr lang="en-US" dirty="0"/>
              <a:t>), and 1915(c) waivers. </a:t>
            </a:r>
          </a:p>
          <a:p>
            <a:endParaRPr lang="en-US" dirty="0"/>
          </a:p>
          <a:p>
            <a:r>
              <a:rPr lang="en-US" dirty="0"/>
              <a:t>Requirement: Final rule requires bifurcation of access and planning from direct service planning. </a:t>
            </a:r>
          </a:p>
          <a:p>
            <a:endParaRPr lang="en-US" dirty="0"/>
          </a:p>
          <a:p>
            <a:r>
              <a:rPr lang="en-US" dirty="0"/>
              <a:t>Michigan’s current system relies primarily on procedural mitigation.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2E8D91-6B97-4882-ACC2-FC9D9546EC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6234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Relevant Regulations: HCBS final rule, 1915(</a:t>
            </a:r>
            <a:r>
              <a:rPr lang="en-US" dirty="0" err="1"/>
              <a:t>i</a:t>
            </a:r>
            <a:r>
              <a:rPr lang="en-US" dirty="0"/>
              <a:t>), and 1915(c) waivers. </a:t>
            </a:r>
          </a:p>
          <a:p>
            <a:endParaRPr lang="en-US" dirty="0"/>
          </a:p>
          <a:p>
            <a:r>
              <a:rPr lang="en-US" dirty="0"/>
              <a:t>Requirement: Final rule requires bifurcation of access and planning from direct service planning. </a:t>
            </a:r>
          </a:p>
          <a:p>
            <a:endParaRPr lang="en-US" dirty="0"/>
          </a:p>
          <a:p>
            <a:r>
              <a:rPr lang="en-US" dirty="0"/>
              <a:t>Michigan’s current system relies primarily on procedural mitigation.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2E8D91-6B97-4882-ACC2-FC9D9546EC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32959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Relevant Regulations: HCBS final rule, 1915(</a:t>
            </a:r>
            <a:r>
              <a:rPr lang="en-US" dirty="0" err="1"/>
              <a:t>i</a:t>
            </a:r>
            <a:r>
              <a:rPr lang="en-US" dirty="0"/>
              <a:t>), and 1915(c) waivers. </a:t>
            </a:r>
          </a:p>
          <a:p>
            <a:endParaRPr lang="en-US" dirty="0"/>
          </a:p>
          <a:p>
            <a:r>
              <a:rPr lang="en-US" dirty="0"/>
              <a:t>Requirement: Final rule requires bifurcation of access and planning from direct service planning. </a:t>
            </a:r>
          </a:p>
          <a:p>
            <a:endParaRPr lang="en-US" dirty="0"/>
          </a:p>
          <a:p>
            <a:r>
              <a:rPr lang="en-US" dirty="0"/>
              <a:t>Michigan’s current system relies primarily on procedural mitigation.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2E8D91-6B97-4882-ACC2-FC9D9546EC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351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Relevant Regulations: HCBS final rule, 1915(</a:t>
            </a:r>
            <a:r>
              <a:rPr lang="en-US" dirty="0" err="1"/>
              <a:t>i</a:t>
            </a:r>
            <a:r>
              <a:rPr lang="en-US" dirty="0"/>
              <a:t>), and 1915(c) waivers. </a:t>
            </a:r>
          </a:p>
          <a:p>
            <a:endParaRPr lang="en-US" dirty="0"/>
          </a:p>
          <a:p>
            <a:r>
              <a:rPr lang="en-US" dirty="0"/>
              <a:t>Requirement: Final rule requires bifurcation of access and planning from direct service planning. </a:t>
            </a:r>
          </a:p>
          <a:p>
            <a:endParaRPr lang="en-US" dirty="0"/>
          </a:p>
          <a:p>
            <a:r>
              <a:rPr lang="en-US" dirty="0"/>
              <a:t>Michigan’s current system relies primarily on procedural mitigation.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2E8D91-6B97-4882-ACC2-FC9D9546EC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1953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Relevant Regulations: HCBS final rule, 1915(</a:t>
            </a:r>
            <a:r>
              <a:rPr lang="en-US" dirty="0" err="1"/>
              <a:t>i</a:t>
            </a:r>
            <a:r>
              <a:rPr lang="en-US" dirty="0"/>
              <a:t>), and 1915(c) waivers. </a:t>
            </a:r>
          </a:p>
          <a:p>
            <a:endParaRPr lang="en-US" dirty="0"/>
          </a:p>
          <a:p>
            <a:r>
              <a:rPr lang="en-US" dirty="0"/>
              <a:t>Requirement: Final rule requires bifurcation of access and planning from direct service planning. </a:t>
            </a:r>
          </a:p>
          <a:p>
            <a:endParaRPr lang="en-US" dirty="0"/>
          </a:p>
          <a:p>
            <a:r>
              <a:rPr lang="en-US" dirty="0"/>
              <a:t>Michigan’s current system relies primarily on procedural mitigation.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2E8D91-6B97-4882-ACC2-FC9D9546EC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5417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Relevant Regulations: HCBS final rule, 1915(</a:t>
            </a:r>
            <a:r>
              <a:rPr lang="en-US" dirty="0" err="1"/>
              <a:t>i</a:t>
            </a:r>
            <a:r>
              <a:rPr lang="en-US" dirty="0"/>
              <a:t>), and 1915(c) waivers. </a:t>
            </a:r>
          </a:p>
          <a:p>
            <a:endParaRPr lang="en-US" dirty="0"/>
          </a:p>
          <a:p>
            <a:r>
              <a:rPr lang="en-US" dirty="0"/>
              <a:t>Requirement: Final rule requires bifurcation of access and planning from direct service planning. </a:t>
            </a:r>
          </a:p>
          <a:p>
            <a:endParaRPr lang="en-US" dirty="0"/>
          </a:p>
          <a:p>
            <a:r>
              <a:rPr lang="en-US" dirty="0"/>
              <a:t>Michigan’s current system relies primarily on procedural mitigation.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2E8D91-6B97-4882-ACC2-FC9D9546EC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6349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Relevant Regulations: HCBS final rule, 1915(</a:t>
            </a:r>
            <a:r>
              <a:rPr lang="en-US" dirty="0" err="1"/>
              <a:t>i</a:t>
            </a:r>
            <a:r>
              <a:rPr lang="en-US" dirty="0"/>
              <a:t>), and 1915(c) waivers. </a:t>
            </a:r>
          </a:p>
          <a:p>
            <a:endParaRPr lang="en-US" dirty="0"/>
          </a:p>
          <a:p>
            <a:r>
              <a:rPr lang="en-US" dirty="0"/>
              <a:t>Requirement: Final rule requires bifurcation of access and planning from direct service planning. </a:t>
            </a:r>
          </a:p>
          <a:p>
            <a:endParaRPr lang="en-US" dirty="0"/>
          </a:p>
          <a:p>
            <a:r>
              <a:rPr lang="en-US" dirty="0"/>
              <a:t>Michigan’s current system relies primarily on procedural mitigation.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2E8D91-6B97-4882-ACC2-FC9D9546EC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4270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Relevant Regulations: HCBS final rule, 1915(</a:t>
            </a:r>
            <a:r>
              <a:rPr lang="en-US" dirty="0" err="1"/>
              <a:t>i</a:t>
            </a:r>
            <a:r>
              <a:rPr lang="en-US" dirty="0"/>
              <a:t>), and 1915(c) waivers. </a:t>
            </a:r>
          </a:p>
          <a:p>
            <a:endParaRPr lang="en-US" dirty="0"/>
          </a:p>
          <a:p>
            <a:r>
              <a:rPr lang="en-US" dirty="0"/>
              <a:t>Requirement: Final rule requires bifurcation of access and planning from direct service planning. </a:t>
            </a:r>
          </a:p>
          <a:p>
            <a:endParaRPr lang="en-US" dirty="0"/>
          </a:p>
          <a:p>
            <a:r>
              <a:rPr lang="en-US" dirty="0"/>
              <a:t>Michigan’s current system relies primarily on procedural mitigation.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2E8D91-6B97-4882-ACC2-FC9D9546EC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041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Relevant Regulations: HCBS final rule, 1915(</a:t>
            </a:r>
            <a:r>
              <a:rPr lang="en-US" dirty="0" err="1"/>
              <a:t>i</a:t>
            </a:r>
            <a:r>
              <a:rPr lang="en-US" dirty="0"/>
              <a:t>), and 1915(c) waivers. </a:t>
            </a:r>
          </a:p>
          <a:p>
            <a:endParaRPr lang="en-US" dirty="0"/>
          </a:p>
          <a:p>
            <a:r>
              <a:rPr lang="en-US" dirty="0"/>
              <a:t>Requirement: Final rule requires bifurcation of access and planning from direct service planning. </a:t>
            </a:r>
          </a:p>
          <a:p>
            <a:endParaRPr lang="en-US" dirty="0"/>
          </a:p>
          <a:p>
            <a:r>
              <a:rPr lang="en-US" dirty="0"/>
              <a:t>Michigan’s current system relies primarily on procedural mitigation.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2E8D91-6B97-4882-ACC2-FC9D9546EC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1355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Relevant Regulations: HCBS final rule, 1915(</a:t>
            </a:r>
            <a:r>
              <a:rPr lang="en-US" dirty="0" err="1"/>
              <a:t>i</a:t>
            </a:r>
            <a:r>
              <a:rPr lang="en-US" dirty="0"/>
              <a:t>), and 1915(c) waivers. </a:t>
            </a:r>
          </a:p>
          <a:p>
            <a:endParaRPr lang="en-US" dirty="0"/>
          </a:p>
          <a:p>
            <a:r>
              <a:rPr lang="en-US" dirty="0"/>
              <a:t>Requirement: Final rule requires bifurcation of access and planning from direct service planning. </a:t>
            </a:r>
          </a:p>
          <a:p>
            <a:endParaRPr lang="en-US" dirty="0"/>
          </a:p>
          <a:p>
            <a:r>
              <a:rPr lang="en-US" dirty="0"/>
              <a:t>Michigan’s current system relies primarily on procedural mitigation.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2E8D91-6B97-4882-ACC2-FC9D9546EC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8268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Relevant Regulations: HCBS final rule, 1915(</a:t>
            </a:r>
            <a:r>
              <a:rPr lang="en-US" dirty="0" err="1"/>
              <a:t>i</a:t>
            </a:r>
            <a:r>
              <a:rPr lang="en-US" dirty="0"/>
              <a:t>), and 1915(c) waivers. </a:t>
            </a:r>
          </a:p>
          <a:p>
            <a:endParaRPr lang="en-US" dirty="0"/>
          </a:p>
          <a:p>
            <a:r>
              <a:rPr lang="en-US" dirty="0"/>
              <a:t>Requirement: Final rule requires bifurcation of access and planning from direct service planning. </a:t>
            </a:r>
          </a:p>
          <a:p>
            <a:endParaRPr lang="en-US" dirty="0"/>
          </a:p>
          <a:p>
            <a:r>
              <a:rPr lang="en-US" dirty="0"/>
              <a:t>Michigan’s current system relies primarily on procedural mitigation.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2E8D91-6B97-4882-ACC2-FC9D9546EC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9795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Relevant Regulations: HCBS final rule, 1915(</a:t>
            </a:r>
            <a:r>
              <a:rPr lang="en-US" dirty="0" err="1"/>
              <a:t>i</a:t>
            </a:r>
            <a:r>
              <a:rPr lang="en-US" dirty="0"/>
              <a:t>), and 1915(c) waivers. </a:t>
            </a:r>
          </a:p>
          <a:p>
            <a:endParaRPr lang="en-US" dirty="0"/>
          </a:p>
          <a:p>
            <a:r>
              <a:rPr lang="en-US" dirty="0"/>
              <a:t>Requirement: Final rule requires bifurcation of access and planning from direct service planning. </a:t>
            </a:r>
          </a:p>
          <a:p>
            <a:endParaRPr lang="en-US" dirty="0"/>
          </a:p>
          <a:p>
            <a:r>
              <a:rPr lang="en-US" dirty="0"/>
              <a:t>Michigan’s current system relies primarily on procedural mitigation.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2E8D91-6B97-4882-ACC2-FC9D9546EC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9472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BF769-E433-4909-88F6-9C6A94F626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E0EBD5-56CE-4F9F-AB72-11B065D342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F7E3E2D-9D5D-4D48-8B6B-D3800B120857}"/>
              </a:ext>
            </a:extLst>
          </p:cNvPr>
          <p:cNvSpPr>
            <a:spLocks noGrp="1"/>
          </p:cNvSpPr>
          <p:nvPr>
            <p:ph type="dt" sz="half" idx="10"/>
          </p:nvPr>
        </p:nvSpPr>
        <p:spPr/>
        <p:txBody>
          <a:bodyPr/>
          <a:lstStyle/>
          <a:p>
            <a:fld id="{E2EF038C-4EA5-453F-BDB8-32660ACFE74C}" type="datetimeFigureOut">
              <a:rPr lang="en-US" smtClean="0"/>
              <a:t>8/29/2024</a:t>
            </a:fld>
            <a:endParaRPr lang="en-US"/>
          </a:p>
        </p:txBody>
      </p:sp>
      <p:sp>
        <p:nvSpPr>
          <p:cNvPr id="5" name="Footer Placeholder 4">
            <a:extLst>
              <a:ext uri="{FF2B5EF4-FFF2-40B4-BE49-F238E27FC236}">
                <a16:creationId xmlns:a16="http://schemas.microsoft.com/office/drawing/2014/main" id="{F7F7252C-9AB5-4C4F-9E43-3857D1D953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46CEFE-66A1-48E8-9594-9AF0D5281C7D}"/>
              </a:ext>
            </a:extLst>
          </p:cNvPr>
          <p:cNvSpPr>
            <a:spLocks noGrp="1"/>
          </p:cNvSpPr>
          <p:nvPr>
            <p:ph type="sldNum" sz="quarter" idx="12"/>
          </p:nvPr>
        </p:nvSpPr>
        <p:spPr/>
        <p:txBody>
          <a:bodyPr/>
          <a:lstStyle/>
          <a:p>
            <a:fld id="{098DAAE8-5720-49DC-885C-C146B9F43524}" type="slidenum">
              <a:rPr lang="en-US" smtClean="0"/>
              <a:t>‹#›</a:t>
            </a:fld>
            <a:endParaRPr lang="en-US"/>
          </a:p>
        </p:txBody>
      </p:sp>
    </p:spTree>
    <p:extLst>
      <p:ext uri="{BB962C8B-B14F-4D97-AF65-F5344CB8AC3E}">
        <p14:creationId xmlns:p14="http://schemas.microsoft.com/office/powerpoint/2010/main" val="527776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21643-3496-41FC-8060-D13165D58A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229F07-6260-4F94-A4A9-913408BE8E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889C29-57E3-4CF2-9887-FEEFFFCB6DAF}"/>
              </a:ext>
            </a:extLst>
          </p:cNvPr>
          <p:cNvSpPr>
            <a:spLocks noGrp="1"/>
          </p:cNvSpPr>
          <p:nvPr>
            <p:ph type="dt" sz="half" idx="10"/>
          </p:nvPr>
        </p:nvSpPr>
        <p:spPr/>
        <p:txBody>
          <a:bodyPr/>
          <a:lstStyle/>
          <a:p>
            <a:fld id="{E2EF038C-4EA5-453F-BDB8-32660ACFE74C}" type="datetimeFigureOut">
              <a:rPr lang="en-US" smtClean="0"/>
              <a:t>8/29/2024</a:t>
            </a:fld>
            <a:endParaRPr lang="en-US"/>
          </a:p>
        </p:txBody>
      </p:sp>
      <p:sp>
        <p:nvSpPr>
          <p:cNvPr id="5" name="Footer Placeholder 4">
            <a:extLst>
              <a:ext uri="{FF2B5EF4-FFF2-40B4-BE49-F238E27FC236}">
                <a16:creationId xmlns:a16="http://schemas.microsoft.com/office/drawing/2014/main" id="{F741567D-455C-4E16-8E05-0603D3A582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642737-363F-43F4-B1C5-6AE8269D6D68}"/>
              </a:ext>
            </a:extLst>
          </p:cNvPr>
          <p:cNvSpPr>
            <a:spLocks noGrp="1"/>
          </p:cNvSpPr>
          <p:nvPr>
            <p:ph type="sldNum" sz="quarter" idx="12"/>
          </p:nvPr>
        </p:nvSpPr>
        <p:spPr/>
        <p:txBody>
          <a:bodyPr/>
          <a:lstStyle/>
          <a:p>
            <a:fld id="{098DAAE8-5720-49DC-885C-C146B9F43524}" type="slidenum">
              <a:rPr lang="en-US" smtClean="0"/>
              <a:t>‹#›</a:t>
            </a:fld>
            <a:endParaRPr lang="en-US"/>
          </a:p>
        </p:txBody>
      </p:sp>
    </p:spTree>
    <p:extLst>
      <p:ext uri="{BB962C8B-B14F-4D97-AF65-F5344CB8AC3E}">
        <p14:creationId xmlns:p14="http://schemas.microsoft.com/office/powerpoint/2010/main" val="1234451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F9E344-1122-409E-8668-BA95208718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E9F336-CA36-453B-A960-8172AE4F464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E7202E-96F7-4946-8E69-2C68A4FA9B7D}"/>
              </a:ext>
            </a:extLst>
          </p:cNvPr>
          <p:cNvSpPr>
            <a:spLocks noGrp="1"/>
          </p:cNvSpPr>
          <p:nvPr>
            <p:ph type="dt" sz="half" idx="10"/>
          </p:nvPr>
        </p:nvSpPr>
        <p:spPr/>
        <p:txBody>
          <a:bodyPr/>
          <a:lstStyle/>
          <a:p>
            <a:fld id="{E2EF038C-4EA5-453F-BDB8-32660ACFE74C}" type="datetimeFigureOut">
              <a:rPr lang="en-US" smtClean="0"/>
              <a:t>8/29/2024</a:t>
            </a:fld>
            <a:endParaRPr lang="en-US"/>
          </a:p>
        </p:txBody>
      </p:sp>
      <p:sp>
        <p:nvSpPr>
          <p:cNvPr id="5" name="Footer Placeholder 4">
            <a:extLst>
              <a:ext uri="{FF2B5EF4-FFF2-40B4-BE49-F238E27FC236}">
                <a16:creationId xmlns:a16="http://schemas.microsoft.com/office/drawing/2014/main" id="{83614265-CD0A-4BCF-8916-1B4E4B57B8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0E0B3C-A1E8-498A-93F5-0292EB55E5DD}"/>
              </a:ext>
            </a:extLst>
          </p:cNvPr>
          <p:cNvSpPr>
            <a:spLocks noGrp="1"/>
          </p:cNvSpPr>
          <p:nvPr>
            <p:ph type="sldNum" sz="quarter" idx="12"/>
          </p:nvPr>
        </p:nvSpPr>
        <p:spPr/>
        <p:txBody>
          <a:bodyPr/>
          <a:lstStyle/>
          <a:p>
            <a:fld id="{098DAAE8-5720-49DC-885C-C146B9F43524}" type="slidenum">
              <a:rPr lang="en-US" smtClean="0"/>
              <a:t>‹#›</a:t>
            </a:fld>
            <a:endParaRPr lang="en-US"/>
          </a:p>
        </p:txBody>
      </p:sp>
    </p:spTree>
    <p:extLst>
      <p:ext uri="{BB962C8B-B14F-4D97-AF65-F5344CB8AC3E}">
        <p14:creationId xmlns:p14="http://schemas.microsoft.com/office/powerpoint/2010/main" val="35764144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A picture containing water, outdoor, sky, sunset&#10;&#10;Description automatically generated">
            <a:extLst>
              <a:ext uri="{FF2B5EF4-FFF2-40B4-BE49-F238E27FC236}">
                <a16:creationId xmlns:a16="http://schemas.microsoft.com/office/drawing/2014/main" id="{8A82B93A-D7AD-1259-74A2-15874A9A5834}"/>
              </a:ext>
            </a:extLst>
          </p:cNvPr>
          <p:cNvPicPr>
            <a:picLocks noChangeAspect="1"/>
          </p:cNvPicPr>
          <p:nvPr userDrawn="1"/>
        </p:nvPicPr>
        <p:blipFill>
          <a:blip r:embed="rId2"/>
          <a:stretch>
            <a:fillRect/>
          </a:stretch>
        </p:blipFill>
        <p:spPr>
          <a:xfrm>
            <a:off x="-11170" y="1777254"/>
            <a:ext cx="12203168" cy="5089954"/>
          </a:xfrm>
          <a:prstGeom prst="rect">
            <a:avLst/>
          </a:prstGeom>
        </p:spPr>
      </p:pic>
      <p:sp>
        <p:nvSpPr>
          <p:cNvPr id="9" name="Rectangle 8">
            <a:extLst>
              <a:ext uri="{FF2B5EF4-FFF2-40B4-BE49-F238E27FC236}">
                <a16:creationId xmlns:a16="http://schemas.microsoft.com/office/drawing/2014/main" id="{810B70B9-E621-00A9-2A37-454C118A6285}"/>
              </a:ext>
            </a:extLst>
          </p:cNvPr>
          <p:cNvSpPr/>
          <p:nvPr userDrawn="1"/>
        </p:nvSpPr>
        <p:spPr>
          <a:xfrm>
            <a:off x="-22337" y="-6394"/>
            <a:ext cx="12214337" cy="2040645"/>
          </a:xfrm>
          <a:prstGeom prst="rect">
            <a:avLst/>
          </a:prstGeom>
          <a:solidFill>
            <a:srgbClr val="0F4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824AD7E-8E07-025E-1C1B-43AC6C5221F5}"/>
              </a:ext>
            </a:extLst>
          </p:cNvPr>
          <p:cNvSpPr/>
          <p:nvPr userDrawn="1"/>
        </p:nvSpPr>
        <p:spPr>
          <a:xfrm>
            <a:off x="2144110" y="1273008"/>
            <a:ext cx="7903780" cy="1535275"/>
          </a:xfrm>
          <a:prstGeom prst="rect">
            <a:avLst/>
          </a:prstGeom>
          <a:solidFill>
            <a:srgbClr val="0093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01AFED-6283-EF14-828F-F1564B66E2AB}"/>
              </a:ext>
            </a:extLst>
          </p:cNvPr>
          <p:cNvSpPr>
            <a:spLocks noGrp="1"/>
          </p:cNvSpPr>
          <p:nvPr>
            <p:ph type="ctrTitle"/>
          </p:nvPr>
        </p:nvSpPr>
        <p:spPr>
          <a:xfrm>
            <a:off x="2144110" y="1330904"/>
            <a:ext cx="7903780" cy="1363020"/>
          </a:xfrm>
        </p:spPr>
        <p:txBody>
          <a:bodyPr anchor="ctr">
            <a:normAutofit/>
          </a:bodyPr>
          <a:lstStyle>
            <a:lvl1pPr algn="ctr">
              <a:defRPr sz="4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476C3C61-8C36-77AD-9E0A-9FA62B81BB46}"/>
              </a:ext>
            </a:extLst>
          </p:cNvPr>
          <p:cNvSpPr>
            <a:spLocks noGrp="1"/>
          </p:cNvSpPr>
          <p:nvPr>
            <p:ph type="subTitle" idx="1"/>
          </p:nvPr>
        </p:nvSpPr>
        <p:spPr>
          <a:xfrm>
            <a:off x="2144110" y="3005959"/>
            <a:ext cx="7903780" cy="762738"/>
          </a:xfrm>
        </p:spPr>
        <p:txBody>
          <a:bodyPr/>
          <a:lstStyle>
            <a:lvl1pPr marL="0" indent="0" algn="ctr">
              <a:buNone/>
              <a:defRPr sz="2400">
                <a:solidFill>
                  <a:srgbClr val="0F406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descr="Logo&#10;&#10;Description automatically generated">
            <a:extLst>
              <a:ext uri="{FF2B5EF4-FFF2-40B4-BE49-F238E27FC236}">
                <a16:creationId xmlns:a16="http://schemas.microsoft.com/office/drawing/2014/main" id="{515041FA-E847-47B2-5F7E-1D188F076630}"/>
              </a:ext>
            </a:extLst>
          </p:cNvPr>
          <p:cNvPicPr>
            <a:picLocks noChangeAspect="1"/>
          </p:cNvPicPr>
          <p:nvPr userDrawn="1"/>
        </p:nvPicPr>
        <p:blipFill>
          <a:blip r:embed="rId3"/>
          <a:stretch>
            <a:fillRect/>
          </a:stretch>
        </p:blipFill>
        <p:spPr>
          <a:xfrm>
            <a:off x="5148752" y="284361"/>
            <a:ext cx="1872158" cy="704286"/>
          </a:xfrm>
          <a:prstGeom prst="rect">
            <a:avLst/>
          </a:prstGeom>
        </p:spPr>
      </p:pic>
    </p:spTree>
    <p:extLst>
      <p:ext uri="{BB962C8B-B14F-4D97-AF65-F5344CB8AC3E}">
        <p14:creationId xmlns:p14="http://schemas.microsoft.com/office/powerpoint/2010/main" val="27790139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pic>
        <p:nvPicPr>
          <p:cNvPr id="6" name="Picture 5" descr="A picture containing water, distance, shore&#10;&#10;Description automatically generated">
            <a:extLst>
              <a:ext uri="{FF2B5EF4-FFF2-40B4-BE49-F238E27FC236}">
                <a16:creationId xmlns:a16="http://schemas.microsoft.com/office/drawing/2014/main" id="{A702518F-9638-3C2D-3953-62373141EAE1}"/>
              </a:ext>
            </a:extLst>
          </p:cNvPr>
          <p:cNvPicPr>
            <a:picLocks noChangeAspect="1"/>
          </p:cNvPicPr>
          <p:nvPr userDrawn="1"/>
        </p:nvPicPr>
        <p:blipFill rotWithShape="1">
          <a:blip r:embed="rId2"/>
          <a:srcRect l="4322" t="-1776" r="5906" b="11552"/>
          <a:stretch/>
        </p:blipFill>
        <p:spPr>
          <a:xfrm>
            <a:off x="0" y="284361"/>
            <a:ext cx="12191999" cy="6573639"/>
          </a:xfrm>
          <a:prstGeom prst="rect">
            <a:avLst/>
          </a:prstGeom>
        </p:spPr>
      </p:pic>
      <p:sp>
        <p:nvSpPr>
          <p:cNvPr id="9" name="Rectangle 8">
            <a:extLst>
              <a:ext uri="{FF2B5EF4-FFF2-40B4-BE49-F238E27FC236}">
                <a16:creationId xmlns:a16="http://schemas.microsoft.com/office/drawing/2014/main" id="{810B70B9-E621-00A9-2A37-454C118A6285}"/>
              </a:ext>
            </a:extLst>
          </p:cNvPr>
          <p:cNvSpPr/>
          <p:nvPr userDrawn="1"/>
        </p:nvSpPr>
        <p:spPr>
          <a:xfrm>
            <a:off x="-11168" y="-641"/>
            <a:ext cx="12214335" cy="2028498"/>
          </a:xfrm>
          <a:prstGeom prst="rect">
            <a:avLst/>
          </a:prstGeom>
          <a:solidFill>
            <a:srgbClr val="0F4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824AD7E-8E07-025E-1C1B-43AC6C5221F5}"/>
              </a:ext>
            </a:extLst>
          </p:cNvPr>
          <p:cNvSpPr/>
          <p:nvPr userDrawn="1"/>
        </p:nvSpPr>
        <p:spPr>
          <a:xfrm>
            <a:off x="2144110" y="1273008"/>
            <a:ext cx="7903780" cy="1535275"/>
          </a:xfrm>
          <a:prstGeom prst="rect">
            <a:avLst/>
          </a:prstGeom>
          <a:solidFill>
            <a:srgbClr val="8A25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01AFED-6283-EF14-828F-F1564B66E2AB}"/>
              </a:ext>
            </a:extLst>
          </p:cNvPr>
          <p:cNvSpPr>
            <a:spLocks noGrp="1"/>
          </p:cNvSpPr>
          <p:nvPr>
            <p:ph type="ctrTitle"/>
          </p:nvPr>
        </p:nvSpPr>
        <p:spPr>
          <a:xfrm>
            <a:off x="2144110" y="1330904"/>
            <a:ext cx="7903780" cy="1363020"/>
          </a:xfrm>
        </p:spPr>
        <p:txBody>
          <a:bodyPr anchor="ctr">
            <a:normAutofit/>
          </a:bodyPr>
          <a:lstStyle>
            <a:lvl1pPr algn="ctr">
              <a:defRPr sz="4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476C3C61-8C36-77AD-9E0A-9FA62B81BB46}"/>
              </a:ext>
            </a:extLst>
          </p:cNvPr>
          <p:cNvSpPr>
            <a:spLocks noGrp="1"/>
          </p:cNvSpPr>
          <p:nvPr>
            <p:ph type="subTitle" idx="1"/>
          </p:nvPr>
        </p:nvSpPr>
        <p:spPr>
          <a:xfrm>
            <a:off x="2144110" y="3005959"/>
            <a:ext cx="7903780" cy="762738"/>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descr="Logo&#10;&#10;Description automatically generated">
            <a:extLst>
              <a:ext uri="{FF2B5EF4-FFF2-40B4-BE49-F238E27FC236}">
                <a16:creationId xmlns:a16="http://schemas.microsoft.com/office/drawing/2014/main" id="{515041FA-E847-47B2-5F7E-1D188F076630}"/>
              </a:ext>
            </a:extLst>
          </p:cNvPr>
          <p:cNvPicPr>
            <a:picLocks noChangeAspect="1"/>
          </p:cNvPicPr>
          <p:nvPr userDrawn="1"/>
        </p:nvPicPr>
        <p:blipFill>
          <a:blip r:embed="rId3"/>
          <a:stretch>
            <a:fillRect/>
          </a:stretch>
        </p:blipFill>
        <p:spPr>
          <a:xfrm>
            <a:off x="5148752" y="284361"/>
            <a:ext cx="1872158" cy="704286"/>
          </a:xfrm>
          <a:prstGeom prst="rect">
            <a:avLst/>
          </a:prstGeom>
        </p:spPr>
      </p:pic>
    </p:spTree>
    <p:extLst>
      <p:ext uri="{BB962C8B-B14F-4D97-AF65-F5344CB8AC3E}">
        <p14:creationId xmlns:p14="http://schemas.microsoft.com/office/powerpoint/2010/main" val="32039063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pic>
        <p:nvPicPr>
          <p:cNvPr id="5" name="Picture 4" descr="A picture containing sky, outdoor, grass, nature&#10;&#10;Description automatically generated">
            <a:extLst>
              <a:ext uri="{FF2B5EF4-FFF2-40B4-BE49-F238E27FC236}">
                <a16:creationId xmlns:a16="http://schemas.microsoft.com/office/drawing/2014/main" id="{65FF3543-2E30-1994-3168-2EDCD83C9600}"/>
              </a:ext>
            </a:extLst>
          </p:cNvPr>
          <p:cNvPicPr>
            <a:picLocks noChangeAspect="1"/>
          </p:cNvPicPr>
          <p:nvPr userDrawn="1"/>
        </p:nvPicPr>
        <p:blipFill rotWithShape="1">
          <a:blip r:embed="rId2"/>
          <a:srcRect t="-6652" r="13698" b="48640"/>
          <a:stretch/>
        </p:blipFill>
        <p:spPr>
          <a:xfrm>
            <a:off x="7958" y="1395078"/>
            <a:ext cx="12190436" cy="5462922"/>
          </a:xfrm>
          <a:prstGeom prst="rect">
            <a:avLst/>
          </a:prstGeom>
        </p:spPr>
      </p:pic>
      <p:sp>
        <p:nvSpPr>
          <p:cNvPr id="9" name="Rectangle 8">
            <a:extLst>
              <a:ext uri="{FF2B5EF4-FFF2-40B4-BE49-F238E27FC236}">
                <a16:creationId xmlns:a16="http://schemas.microsoft.com/office/drawing/2014/main" id="{810B70B9-E621-00A9-2A37-454C118A6285}"/>
              </a:ext>
            </a:extLst>
          </p:cNvPr>
          <p:cNvSpPr/>
          <p:nvPr userDrawn="1"/>
        </p:nvSpPr>
        <p:spPr>
          <a:xfrm>
            <a:off x="-15941" y="-7035"/>
            <a:ext cx="12214335" cy="2028498"/>
          </a:xfrm>
          <a:prstGeom prst="rect">
            <a:avLst/>
          </a:prstGeom>
          <a:solidFill>
            <a:srgbClr val="0F4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824AD7E-8E07-025E-1C1B-43AC6C5221F5}"/>
              </a:ext>
            </a:extLst>
          </p:cNvPr>
          <p:cNvSpPr/>
          <p:nvPr userDrawn="1"/>
        </p:nvSpPr>
        <p:spPr>
          <a:xfrm>
            <a:off x="2144110" y="1273008"/>
            <a:ext cx="7903780" cy="1535275"/>
          </a:xfrm>
          <a:prstGeom prst="rect">
            <a:avLst/>
          </a:prstGeom>
          <a:solidFill>
            <a:srgbClr val="009D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01AFED-6283-EF14-828F-F1564B66E2AB}"/>
              </a:ext>
            </a:extLst>
          </p:cNvPr>
          <p:cNvSpPr>
            <a:spLocks noGrp="1"/>
          </p:cNvSpPr>
          <p:nvPr>
            <p:ph type="ctrTitle"/>
          </p:nvPr>
        </p:nvSpPr>
        <p:spPr>
          <a:xfrm>
            <a:off x="2144110" y="1330904"/>
            <a:ext cx="7903780" cy="1363020"/>
          </a:xfrm>
        </p:spPr>
        <p:txBody>
          <a:bodyPr anchor="ctr">
            <a:normAutofit/>
          </a:bodyPr>
          <a:lstStyle>
            <a:lvl1pPr algn="ctr">
              <a:defRPr sz="4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476C3C61-8C36-77AD-9E0A-9FA62B81BB46}"/>
              </a:ext>
            </a:extLst>
          </p:cNvPr>
          <p:cNvSpPr>
            <a:spLocks noGrp="1"/>
          </p:cNvSpPr>
          <p:nvPr>
            <p:ph type="subTitle" idx="1"/>
          </p:nvPr>
        </p:nvSpPr>
        <p:spPr>
          <a:xfrm>
            <a:off x="2144110" y="3005959"/>
            <a:ext cx="7903780" cy="762738"/>
          </a:xfrm>
        </p:spPr>
        <p:txBody>
          <a:bodyPr/>
          <a:lstStyle>
            <a:lvl1pPr marL="0" indent="0" algn="ctr">
              <a:buNone/>
              <a:defRPr sz="2400">
                <a:solidFill>
                  <a:srgbClr val="0F406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descr="Logo&#10;&#10;Description automatically generated">
            <a:extLst>
              <a:ext uri="{FF2B5EF4-FFF2-40B4-BE49-F238E27FC236}">
                <a16:creationId xmlns:a16="http://schemas.microsoft.com/office/drawing/2014/main" id="{515041FA-E847-47B2-5F7E-1D188F076630}"/>
              </a:ext>
            </a:extLst>
          </p:cNvPr>
          <p:cNvPicPr>
            <a:picLocks noChangeAspect="1"/>
          </p:cNvPicPr>
          <p:nvPr userDrawn="1"/>
        </p:nvPicPr>
        <p:blipFill>
          <a:blip r:embed="rId3"/>
          <a:stretch>
            <a:fillRect/>
          </a:stretch>
        </p:blipFill>
        <p:spPr>
          <a:xfrm>
            <a:off x="5148752" y="284361"/>
            <a:ext cx="1872158" cy="704286"/>
          </a:xfrm>
          <a:prstGeom prst="rect">
            <a:avLst/>
          </a:prstGeom>
        </p:spPr>
      </p:pic>
    </p:spTree>
    <p:extLst>
      <p:ext uri="{BB962C8B-B14F-4D97-AF65-F5344CB8AC3E}">
        <p14:creationId xmlns:p14="http://schemas.microsoft.com/office/powerpoint/2010/main" val="23835127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6" name="Picture 5" descr="A waterfall in a forest&#10;&#10;Description automatically generated with low confidence">
            <a:extLst>
              <a:ext uri="{FF2B5EF4-FFF2-40B4-BE49-F238E27FC236}">
                <a16:creationId xmlns:a16="http://schemas.microsoft.com/office/drawing/2014/main" id="{35CAF9F3-4A97-814B-2CD0-35EDF366AF03}"/>
              </a:ext>
            </a:extLst>
          </p:cNvPr>
          <p:cNvPicPr>
            <a:picLocks noChangeAspect="1"/>
          </p:cNvPicPr>
          <p:nvPr userDrawn="1"/>
        </p:nvPicPr>
        <p:blipFill rotWithShape="1">
          <a:blip r:embed="rId2"/>
          <a:srcRect b="10391"/>
          <a:stretch/>
        </p:blipFill>
        <p:spPr>
          <a:xfrm>
            <a:off x="-1" y="1375668"/>
            <a:ext cx="12192001" cy="5499271"/>
          </a:xfrm>
          <a:prstGeom prst="rect">
            <a:avLst/>
          </a:prstGeom>
        </p:spPr>
      </p:pic>
      <p:sp>
        <p:nvSpPr>
          <p:cNvPr id="9" name="Rectangle 8">
            <a:extLst>
              <a:ext uri="{FF2B5EF4-FFF2-40B4-BE49-F238E27FC236}">
                <a16:creationId xmlns:a16="http://schemas.microsoft.com/office/drawing/2014/main" id="{810B70B9-E621-00A9-2A37-454C118A6285}"/>
              </a:ext>
            </a:extLst>
          </p:cNvPr>
          <p:cNvSpPr/>
          <p:nvPr userDrawn="1"/>
        </p:nvSpPr>
        <p:spPr>
          <a:xfrm>
            <a:off x="-15941" y="-6394"/>
            <a:ext cx="12207941" cy="2028498"/>
          </a:xfrm>
          <a:prstGeom prst="rect">
            <a:avLst/>
          </a:prstGeom>
          <a:solidFill>
            <a:srgbClr val="0F4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824AD7E-8E07-025E-1C1B-43AC6C5221F5}"/>
              </a:ext>
            </a:extLst>
          </p:cNvPr>
          <p:cNvSpPr/>
          <p:nvPr userDrawn="1"/>
        </p:nvSpPr>
        <p:spPr>
          <a:xfrm>
            <a:off x="2144110" y="1273008"/>
            <a:ext cx="7903780" cy="1535275"/>
          </a:xfrm>
          <a:prstGeom prst="rect">
            <a:avLst/>
          </a:prstGeom>
          <a:solidFill>
            <a:srgbClr val="F371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01AFED-6283-EF14-828F-F1564B66E2AB}"/>
              </a:ext>
            </a:extLst>
          </p:cNvPr>
          <p:cNvSpPr>
            <a:spLocks noGrp="1"/>
          </p:cNvSpPr>
          <p:nvPr>
            <p:ph type="ctrTitle"/>
          </p:nvPr>
        </p:nvSpPr>
        <p:spPr>
          <a:xfrm>
            <a:off x="2144110" y="1330904"/>
            <a:ext cx="7903780" cy="1363020"/>
          </a:xfrm>
        </p:spPr>
        <p:txBody>
          <a:bodyPr anchor="ctr">
            <a:normAutofit/>
          </a:bodyPr>
          <a:lstStyle>
            <a:lvl1pPr algn="ctr">
              <a:defRPr sz="4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476C3C61-8C36-77AD-9E0A-9FA62B81BB46}"/>
              </a:ext>
            </a:extLst>
          </p:cNvPr>
          <p:cNvSpPr>
            <a:spLocks noGrp="1"/>
          </p:cNvSpPr>
          <p:nvPr>
            <p:ph type="subTitle" idx="1"/>
          </p:nvPr>
        </p:nvSpPr>
        <p:spPr>
          <a:xfrm>
            <a:off x="2144110" y="3005959"/>
            <a:ext cx="7903780" cy="762738"/>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descr="Logo&#10;&#10;Description automatically generated">
            <a:extLst>
              <a:ext uri="{FF2B5EF4-FFF2-40B4-BE49-F238E27FC236}">
                <a16:creationId xmlns:a16="http://schemas.microsoft.com/office/drawing/2014/main" id="{515041FA-E847-47B2-5F7E-1D188F076630}"/>
              </a:ext>
            </a:extLst>
          </p:cNvPr>
          <p:cNvPicPr>
            <a:picLocks noChangeAspect="1"/>
          </p:cNvPicPr>
          <p:nvPr userDrawn="1"/>
        </p:nvPicPr>
        <p:blipFill>
          <a:blip r:embed="rId3"/>
          <a:stretch>
            <a:fillRect/>
          </a:stretch>
        </p:blipFill>
        <p:spPr>
          <a:xfrm>
            <a:off x="5148752" y="284361"/>
            <a:ext cx="1872158" cy="704286"/>
          </a:xfrm>
          <a:prstGeom prst="rect">
            <a:avLst/>
          </a:prstGeom>
        </p:spPr>
      </p:pic>
    </p:spTree>
    <p:extLst>
      <p:ext uri="{BB962C8B-B14F-4D97-AF65-F5344CB8AC3E}">
        <p14:creationId xmlns:p14="http://schemas.microsoft.com/office/powerpoint/2010/main" val="15675890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5" name="Picture 4" descr="A river running through a forest&#10;&#10;Description automatically generated with medium confidence">
            <a:extLst>
              <a:ext uri="{FF2B5EF4-FFF2-40B4-BE49-F238E27FC236}">
                <a16:creationId xmlns:a16="http://schemas.microsoft.com/office/drawing/2014/main" id="{EB1294DF-7532-21DA-141F-9DBED48960CB}"/>
              </a:ext>
            </a:extLst>
          </p:cNvPr>
          <p:cNvPicPr>
            <a:picLocks noChangeAspect="1"/>
          </p:cNvPicPr>
          <p:nvPr userDrawn="1"/>
        </p:nvPicPr>
        <p:blipFill>
          <a:blip r:embed="rId2"/>
          <a:stretch>
            <a:fillRect/>
          </a:stretch>
        </p:blipFill>
        <p:spPr>
          <a:xfrm>
            <a:off x="-20595" y="-3007"/>
            <a:ext cx="12212595" cy="6861007"/>
          </a:xfrm>
          <a:prstGeom prst="rect">
            <a:avLst/>
          </a:prstGeom>
        </p:spPr>
      </p:pic>
      <p:sp>
        <p:nvSpPr>
          <p:cNvPr id="2" name="Title 1">
            <a:extLst>
              <a:ext uri="{FF2B5EF4-FFF2-40B4-BE49-F238E27FC236}">
                <a16:creationId xmlns:a16="http://schemas.microsoft.com/office/drawing/2014/main" id="{F901AFED-6283-EF14-828F-F1564B66E2AB}"/>
              </a:ext>
            </a:extLst>
          </p:cNvPr>
          <p:cNvSpPr>
            <a:spLocks noGrp="1"/>
          </p:cNvSpPr>
          <p:nvPr>
            <p:ph type="ctrTitle"/>
          </p:nvPr>
        </p:nvSpPr>
        <p:spPr>
          <a:xfrm>
            <a:off x="773061" y="1513877"/>
            <a:ext cx="4866290" cy="1862796"/>
          </a:xfrm>
        </p:spPr>
        <p:txBody>
          <a:bodyPr anchor="b">
            <a:normAutofit/>
          </a:bodyPr>
          <a:lstStyle>
            <a:lvl1pPr algn="l">
              <a:defRPr sz="4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476C3C61-8C36-77AD-9E0A-9FA62B81BB46}"/>
              </a:ext>
            </a:extLst>
          </p:cNvPr>
          <p:cNvSpPr>
            <a:spLocks noGrp="1"/>
          </p:cNvSpPr>
          <p:nvPr>
            <p:ph type="subTitle" idx="1"/>
          </p:nvPr>
        </p:nvSpPr>
        <p:spPr>
          <a:xfrm>
            <a:off x="773061" y="3714691"/>
            <a:ext cx="3668111" cy="82402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Rectangle 5">
            <a:extLst>
              <a:ext uri="{FF2B5EF4-FFF2-40B4-BE49-F238E27FC236}">
                <a16:creationId xmlns:a16="http://schemas.microsoft.com/office/drawing/2014/main" id="{31D87334-3F42-BCCD-F9B0-6007B3EC79FC}"/>
              </a:ext>
            </a:extLst>
          </p:cNvPr>
          <p:cNvSpPr/>
          <p:nvPr userDrawn="1"/>
        </p:nvSpPr>
        <p:spPr>
          <a:xfrm>
            <a:off x="-20595" y="0"/>
            <a:ext cx="294290" cy="6858000"/>
          </a:xfrm>
          <a:prstGeom prst="rect">
            <a:avLst/>
          </a:prstGeom>
          <a:solidFill>
            <a:srgbClr val="8A25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a:extLst>
              <a:ext uri="{FF2B5EF4-FFF2-40B4-BE49-F238E27FC236}">
                <a16:creationId xmlns:a16="http://schemas.microsoft.com/office/drawing/2014/main" id="{17165DEF-2B20-B73E-706F-7F5D73901427}"/>
              </a:ext>
            </a:extLst>
          </p:cNvPr>
          <p:cNvPicPr>
            <a:picLocks noChangeAspect="1"/>
          </p:cNvPicPr>
          <p:nvPr userDrawn="1"/>
        </p:nvPicPr>
        <p:blipFill>
          <a:blip r:embed="rId3"/>
          <a:stretch>
            <a:fillRect/>
          </a:stretch>
        </p:blipFill>
        <p:spPr>
          <a:xfrm>
            <a:off x="873114" y="4633021"/>
            <a:ext cx="1422965" cy="535304"/>
          </a:xfrm>
          <a:prstGeom prst="rect">
            <a:avLst/>
          </a:prstGeom>
        </p:spPr>
      </p:pic>
    </p:spTree>
    <p:extLst>
      <p:ext uri="{BB962C8B-B14F-4D97-AF65-F5344CB8AC3E}">
        <p14:creationId xmlns:p14="http://schemas.microsoft.com/office/powerpoint/2010/main" val="16853389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5" name="Picture 4" descr="A picture containing sky, water, outdoor, scene&#10;&#10;Description automatically generated">
            <a:extLst>
              <a:ext uri="{FF2B5EF4-FFF2-40B4-BE49-F238E27FC236}">
                <a16:creationId xmlns:a16="http://schemas.microsoft.com/office/drawing/2014/main" id="{0CED7941-C211-759F-7E5F-AE40BB22E3D6}"/>
              </a:ext>
            </a:extLst>
          </p:cNvPr>
          <p:cNvPicPr>
            <a:picLocks noChangeAspect="1"/>
          </p:cNvPicPr>
          <p:nvPr userDrawn="1"/>
        </p:nvPicPr>
        <p:blipFill rotWithShape="1">
          <a:blip r:embed="rId2"/>
          <a:srcRect l="-1" t="7764" r="155" b="8122"/>
          <a:stretch/>
        </p:blipFill>
        <p:spPr>
          <a:xfrm>
            <a:off x="-9475" y="0"/>
            <a:ext cx="12210949" cy="6858000"/>
          </a:xfrm>
          <a:prstGeom prst="rect">
            <a:avLst/>
          </a:prstGeom>
        </p:spPr>
      </p:pic>
      <p:sp>
        <p:nvSpPr>
          <p:cNvPr id="2" name="Title 1">
            <a:extLst>
              <a:ext uri="{FF2B5EF4-FFF2-40B4-BE49-F238E27FC236}">
                <a16:creationId xmlns:a16="http://schemas.microsoft.com/office/drawing/2014/main" id="{F901AFED-6283-EF14-828F-F1564B66E2AB}"/>
              </a:ext>
            </a:extLst>
          </p:cNvPr>
          <p:cNvSpPr>
            <a:spLocks noGrp="1"/>
          </p:cNvSpPr>
          <p:nvPr>
            <p:ph type="ctrTitle"/>
          </p:nvPr>
        </p:nvSpPr>
        <p:spPr>
          <a:xfrm>
            <a:off x="555346" y="14604"/>
            <a:ext cx="4866290" cy="1862796"/>
          </a:xfrm>
        </p:spPr>
        <p:txBody>
          <a:bodyPr anchor="b">
            <a:normAutofit/>
          </a:bodyPr>
          <a:lstStyle>
            <a:lvl1pPr algn="l">
              <a:defRPr sz="4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476C3C61-8C36-77AD-9E0A-9FA62B81BB46}"/>
              </a:ext>
            </a:extLst>
          </p:cNvPr>
          <p:cNvSpPr>
            <a:spLocks noGrp="1"/>
          </p:cNvSpPr>
          <p:nvPr>
            <p:ph type="subTitle" idx="1"/>
          </p:nvPr>
        </p:nvSpPr>
        <p:spPr>
          <a:xfrm>
            <a:off x="555346" y="1975366"/>
            <a:ext cx="3668111" cy="82402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Rectangle 5">
            <a:extLst>
              <a:ext uri="{FF2B5EF4-FFF2-40B4-BE49-F238E27FC236}">
                <a16:creationId xmlns:a16="http://schemas.microsoft.com/office/drawing/2014/main" id="{31D87334-3F42-BCCD-F9B0-6007B3EC79FC}"/>
              </a:ext>
            </a:extLst>
          </p:cNvPr>
          <p:cNvSpPr/>
          <p:nvPr userDrawn="1"/>
        </p:nvSpPr>
        <p:spPr>
          <a:xfrm>
            <a:off x="-18949" y="0"/>
            <a:ext cx="294290" cy="6858000"/>
          </a:xfrm>
          <a:prstGeom prst="rect">
            <a:avLst/>
          </a:prstGeom>
          <a:solidFill>
            <a:srgbClr val="009D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a:extLst>
              <a:ext uri="{FF2B5EF4-FFF2-40B4-BE49-F238E27FC236}">
                <a16:creationId xmlns:a16="http://schemas.microsoft.com/office/drawing/2014/main" id="{17165DEF-2B20-B73E-706F-7F5D73901427}"/>
              </a:ext>
            </a:extLst>
          </p:cNvPr>
          <p:cNvPicPr>
            <a:picLocks noChangeAspect="1"/>
          </p:cNvPicPr>
          <p:nvPr userDrawn="1"/>
        </p:nvPicPr>
        <p:blipFill>
          <a:blip r:embed="rId3"/>
          <a:stretch>
            <a:fillRect/>
          </a:stretch>
        </p:blipFill>
        <p:spPr>
          <a:xfrm>
            <a:off x="655399" y="2893696"/>
            <a:ext cx="1422965" cy="535304"/>
          </a:xfrm>
          <a:prstGeom prst="rect">
            <a:avLst/>
          </a:prstGeom>
        </p:spPr>
      </p:pic>
    </p:spTree>
    <p:extLst>
      <p:ext uri="{BB962C8B-B14F-4D97-AF65-F5344CB8AC3E}">
        <p14:creationId xmlns:p14="http://schemas.microsoft.com/office/powerpoint/2010/main" val="41993893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5" name="Picture 4" descr="A bridge with lights at night&#10;&#10;Description automatically generated with medium confidence">
            <a:extLst>
              <a:ext uri="{FF2B5EF4-FFF2-40B4-BE49-F238E27FC236}">
                <a16:creationId xmlns:a16="http://schemas.microsoft.com/office/drawing/2014/main" id="{3FC6DAF6-AB25-8045-EA65-C98076F53F8C}"/>
              </a:ext>
            </a:extLst>
          </p:cNvPr>
          <p:cNvPicPr>
            <a:picLocks noChangeAspect="1"/>
          </p:cNvPicPr>
          <p:nvPr userDrawn="1"/>
        </p:nvPicPr>
        <p:blipFill rotWithShape="1">
          <a:blip r:embed="rId2"/>
          <a:srcRect t="8632" b="6974"/>
          <a:stretch/>
        </p:blipFill>
        <p:spPr>
          <a:xfrm>
            <a:off x="-18949" y="0"/>
            <a:ext cx="12210949" cy="6858000"/>
          </a:xfrm>
          <a:prstGeom prst="rect">
            <a:avLst/>
          </a:prstGeom>
        </p:spPr>
      </p:pic>
      <p:sp>
        <p:nvSpPr>
          <p:cNvPr id="2" name="Title 1">
            <a:extLst>
              <a:ext uri="{FF2B5EF4-FFF2-40B4-BE49-F238E27FC236}">
                <a16:creationId xmlns:a16="http://schemas.microsoft.com/office/drawing/2014/main" id="{F901AFED-6283-EF14-828F-F1564B66E2AB}"/>
              </a:ext>
            </a:extLst>
          </p:cNvPr>
          <p:cNvSpPr>
            <a:spLocks noGrp="1"/>
          </p:cNvSpPr>
          <p:nvPr>
            <p:ph type="ctrTitle"/>
          </p:nvPr>
        </p:nvSpPr>
        <p:spPr>
          <a:xfrm>
            <a:off x="572764" y="468849"/>
            <a:ext cx="4866290" cy="1862796"/>
          </a:xfrm>
        </p:spPr>
        <p:txBody>
          <a:bodyPr anchor="b">
            <a:normAutofit/>
          </a:bodyPr>
          <a:lstStyle>
            <a:lvl1pPr algn="l">
              <a:defRPr sz="4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476C3C61-8C36-77AD-9E0A-9FA62B81BB46}"/>
              </a:ext>
            </a:extLst>
          </p:cNvPr>
          <p:cNvSpPr>
            <a:spLocks noGrp="1"/>
          </p:cNvSpPr>
          <p:nvPr>
            <p:ph type="subTitle" idx="1"/>
          </p:nvPr>
        </p:nvSpPr>
        <p:spPr>
          <a:xfrm>
            <a:off x="572764" y="2949675"/>
            <a:ext cx="3668111" cy="82402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Rectangle 5">
            <a:extLst>
              <a:ext uri="{FF2B5EF4-FFF2-40B4-BE49-F238E27FC236}">
                <a16:creationId xmlns:a16="http://schemas.microsoft.com/office/drawing/2014/main" id="{31D87334-3F42-BCCD-F9B0-6007B3EC79FC}"/>
              </a:ext>
            </a:extLst>
          </p:cNvPr>
          <p:cNvSpPr/>
          <p:nvPr userDrawn="1"/>
        </p:nvSpPr>
        <p:spPr>
          <a:xfrm>
            <a:off x="-18949" y="0"/>
            <a:ext cx="294290" cy="6858000"/>
          </a:xfrm>
          <a:prstGeom prst="rect">
            <a:avLst/>
          </a:prstGeom>
          <a:solidFill>
            <a:srgbClr val="DEA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a:extLst>
              <a:ext uri="{FF2B5EF4-FFF2-40B4-BE49-F238E27FC236}">
                <a16:creationId xmlns:a16="http://schemas.microsoft.com/office/drawing/2014/main" id="{17165DEF-2B20-B73E-706F-7F5D73901427}"/>
              </a:ext>
            </a:extLst>
          </p:cNvPr>
          <p:cNvPicPr>
            <a:picLocks noChangeAspect="1"/>
          </p:cNvPicPr>
          <p:nvPr userDrawn="1"/>
        </p:nvPicPr>
        <p:blipFill>
          <a:blip r:embed="rId3"/>
          <a:stretch>
            <a:fillRect/>
          </a:stretch>
        </p:blipFill>
        <p:spPr>
          <a:xfrm>
            <a:off x="672817" y="3868005"/>
            <a:ext cx="1422965" cy="535304"/>
          </a:xfrm>
          <a:prstGeom prst="rect">
            <a:avLst/>
          </a:prstGeom>
        </p:spPr>
      </p:pic>
    </p:spTree>
    <p:extLst>
      <p:ext uri="{BB962C8B-B14F-4D97-AF65-F5344CB8AC3E}">
        <p14:creationId xmlns:p14="http://schemas.microsoft.com/office/powerpoint/2010/main" val="11633632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pic>
        <p:nvPicPr>
          <p:cNvPr id="8" name="Picture 7" descr="A picture containing sky, outdoor, light, sunset&#10;&#10;Description automatically generated">
            <a:extLst>
              <a:ext uri="{FF2B5EF4-FFF2-40B4-BE49-F238E27FC236}">
                <a16:creationId xmlns:a16="http://schemas.microsoft.com/office/drawing/2014/main" id="{E0CE6C28-70C5-6313-B913-C306D4BA1692}"/>
              </a:ext>
            </a:extLst>
          </p:cNvPr>
          <p:cNvPicPr>
            <a:picLocks noChangeAspect="1"/>
          </p:cNvPicPr>
          <p:nvPr userDrawn="1"/>
        </p:nvPicPr>
        <p:blipFill rotWithShape="1">
          <a:blip r:embed="rId2"/>
          <a:srcRect b="15784"/>
          <a:stretch/>
        </p:blipFill>
        <p:spPr>
          <a:xfrm>
            <a:off x="-23004" y="0"/>
            <a:ext cx="12215004" cy="6858000"/>
          </a:xfrm>
          <a:prstGeom prst="rect">
            <a:avLst/>
          </a:prstGeom>
        </p:spPr>
      </p:pic>
      <p:sp>
        <p:nvSpPr>
          <p:cNvPr id="2" name="Title 1">
            <a:extLst>
              <a:ext uri="{FF2B5EF4-FFF2-40B4-BE49-F238E27FC236}">
                <a16:creationId xmlns:a16="http://schemas.microsoft.com/office/drawing/2014/main" id="{F901AFED-6283-EF14-828F-F1564B66E2AB}"/>
              </a:ext>
            </a:extLst>
          </p:cNvPr>
          <p:cNvSpPr>
            <a:spLocks noGrp="1"/>
          </p:cNvSpPr>
          <p:nvPr>
            <p:ph type="ctrTitle"/>
          </p:nvPr>
        </p:nvSpPr>
        <p:spPr>
          <a:xfrm>
            <a:off x="572764" y="137923"/>
            <a:ext cx="4866290" cy="1862796"/>
          </a:xfrm>
        </p:spPr>
        <p:txBody>
          <a:bodyPr anchor="b">
            <a:normAutofit/>
          </a:bodyPr>
          <a:lstStyle>
            <a:lvl1pPr algn="l">
              <a:defRPr sz="4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476C3C61-8C36-77AD-9E0A-9FA62B81BB46}"/>
              </a:ext>
            </a:extLst>
          </p:cNvPr>
          <p:cNvSpPr>
            <a:spLocks noGrp="1"/>
          </p:cNvSpPr>
          <p:nvPr>
            <p:ph type="subTitle" idx="1"/>
          </p:nvPr>
        </p:nvSpPr>
        <p:spPr>
          <a:xfrm>
            <a:off x="572764" y="2179744"/>
            <a:ext cx="3668111" cy="82402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Rectangle 5">
            <a:extLst>
              <a:ext uri="{FF2B5EF4-FFF2-40B4-BE49-F238E27FC236}">
                <a16:creationId xmlns:a16="http://schemas.microsoft.com/office/drawing/2014/main" id="{31D87334-3F42-BCCD-F9B0-6007B3EC79FC}"/>
              </a:ext>
            </a:extLst>
          </p:cNvPr>
          <p:cNvSpPr/>
          <p:nvPr userDrawn="1"/>
        </p:nvSpPr>
        <p:spPr>
          <a:xfrm>
            <a:off x="-8660" y="0"/>
            <a:ext cx="294290" cy="6858000"/>
          </a:xfrm>
          <a:prstGeom prst="rect">
            <a:avLst/>
          </a:prstGeom>
          <a:solidFill>
            <a:srgbClr val="DEA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a:extLst>
              <a:ext uri="{FF2B5EF4-FFF2-40B4-BE49-F238E27FC236}">
                <a16:creationId xmlns:a16="http://schemas.microsoft.com/office/drawing/2014/main" id="{17165DEF-2B20-B73E-706F-7F5D73901427}"/>
              </a:ext>
            </a:extLst>
          </p:cNvPr>
          <p:cNvPicPr>
            <a:picLocks noChangeAspect="1"/>
          </p:cNvPicPr>
          <p:nvPr userDrawn="1"/>
        </p:nvPicPr>
        <p:blipFill>
          <a:blip r:embed="rId3"/>
          <a:stretch>
            <a:fillRect/>
          </a:stretch>
        </p:blipFill>
        <p:spPr>
          <a:xfrm>
            <a:off x="672817" y="3098074"/>
            <a:ext cx="1422965" cy="535304"/>
          </a:xfrm>
          <a:prstGeom prst="rect">
            <a:avLst/>
          </a:prstGeom>
        </p:spPr>
      </p:pic>
    </p:spTree>
    <p:extLst>
      <p:ext uri="{BB962C8B-B14F-4D97-AF65-F5344CB8AC3E}">
        <p14:creationId xmlns:p14="http://schemas.microsoft.com/office/powerpoint/2010/main" val="3962249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A0E3F-9844-4A5B-A5FC-7B79BC7350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A74F74-8971-4FC6-A560-3BC9E23F65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4F668-BA6E-44D3-B216-527BED89F434}"/>
              </a:ext>
            </a:extLst>
          </p:cNvPr>
          <p:cNvSpPr>
            <a:spLocks noGrp="1"/>
          </p:cNvSpPr>
          <p:nvPr>
            <p:ph type="dt" sz="half" idx="10"/>
          </p:nvPr>
        </p:nvSpPr>
        <p:spPr/>
        <p:txBody>
          <a:bodyPr/>
          <a:lstStyle/>
          <a:p>
            <a:fld id="{E2EF038C-4EA5-453F-BDB8-32660ACFE74C}" type="datetimeFigureOut">
              <a:rPr lang="en-US" smtClean="0"/>
              <a:t>8/29/2024</a:t>
            </a:fld>
            <a:endParaRPr lang="en-US"/>
          </a:p>
        </p:txBody>
      </p:sp>
      <p:sp>
        <p:nvSpPr>
          <p:cNvPr id="5" name="Footer Placeholder 4">
            <a:extLst>
              <a:ext uri="{FF2B5EF4-FFF2-40B4-BE49-F238E27FC236}">
                <a16:creationId xmlns:a16="http://schemas.microsoft.com/office/drawing/2014/main" id="{40E67B24-A041-4925-AD4F-C0BD10F545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8D1466-D779-4AFE-A170-86C776A64289}"/>
              </a:ext>
            </a:extLst>
          </p:cNvPr>
          <p:cNvSpPr>
            <a:spLocks noGrp="1"/>
          </p:cNvSpPr>
          <p:nvPr>
            <p:ph type="sldNum" sz="quarter" idx="12"/>
          </p:nvPr>
        </p:nvSpPr>
        <p:spPr/>
        <p:txBody>
          <a:bodyPr/>
          <a:lstStyle/>
          <a:p>
            <a:fld id="{098DAAE8-5720-49DC-885C-C146B9F43524}" type="slidenum">
              <a:rPr lang="en-US" smtClean="0"/>
              <a:t>‹#›</a:t>
            </a:fld>
            <a:endParaRPr lang="en-US"/>
          </a:p>
        </p:txBody>
      </p:sp>
    </p:spTree>
    <p:extLst>
      <p:ext uri="{BB962C8B-B14F-4D97-AF65-F5344CB8AC3E}">
        <p14:creationId xmlns:p14="http://schemas.microsoft.com/office/powerpoint/2010/main" val="42445729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B33613A-4836-249B-1D02-75268402FFE5}"/>
              </a:ext>
            </a:extLst>
          </p:cNvPr>
          <p:cNvSpPr/>
          <p:nvPr userDrawn="1"/>
        </p:nvSpPr>
        <p:spPr>
          <a:xfrm>
            <a:off x="0" y="0"/>
            <a:ext cx="12192000" cy="6858000"/>
          </a:xfrm>
          <a:prstGeom prst="rect">
            <a:avLst/>
          </a:prstGeom>
          <a:solidFill>
            <a:srgbClr val="0093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73C2B83-950D-446E-C1BD-1E58F255B1BD}"/>
              </a:ext>
            </a:extLst>
          </p:cNvPr>
          <p:cNvSpPr>
            <a:spLocks noGrp="1"/>
          </p:cNvSpPr>
          <p:nvPr>
            <p:ph idx="1"/>
          </p:nvPr>
        </p:nvSpPr>
        <p:spPr>
          <a:xfrm>
            <a:off x="973667" y="1825625"/>
            <a:ext cx="10380133" cy="4351338"/>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551294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B33613A-4836-249B-1D02-75268402FFE5}"/>
              </a:ext>
            </a:extLst>
          </p:cNvPr>
          <p:cNvSpPr/>
          <p:nvPr userDrawn="1"/>
        </p:nvSpPr>
        <p:spPr>
          <a:xfrm>
            <a:off x="0" y="0"/>
            <a:ext cx="12192000" cy="6858000"/>
          </a:xfrm>
          <a:prstGeom prst="rect">
            <a:avLst/>
          </a:prstGeom>
          <a:solidFill>
            <a:srgbClr val="009D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73C2B83-950D-446E-C1BD-1E58F255B1BD}"/>
              </a:ext>
            </a:extLst>
          </p:cNvPr>
          <p:cNvSpPr>
            <a:spLocks noGrp="1"/>
          </p:cNvSpPr>
          <p:nvPr>
            <p:ph idx="1"/>
          </p:nvPr>
        </p:nvSpPr>
        <p:spPr>
          <a:xfrm>
            <a:off x="973667" y="1825625"/>
            <a:ext cx="10380133" cy="4351338"/>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860722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B33613A-4836-249B-1D02-75268402FFE5}"/>
              </a:ext>
            </a:extLst>
          </p:cNvPr>
          <p:cNvSpPr/>
          <p:nvPr userDrawn="1"/>
        </p:nvSpPr>
        <p:spPr>
          <a:xfrm>
            <a:off x="0" y="0"/>
            <a:ext cx="12192000" cy="6858000"/>
          </a:xfrm>
          <a:prstGeom prst="rect">
            <a:avLst/>
          </a:prstGeom>
          <a:solidFill>
            <a:srgbClr val="DEA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73C2B83-950D-446E-C1BD-1E58F255B1BD}"/>
              </a:ext>
            </a:extLst>
          </p:cNvPr>
          <p:cNvSpPr>
            <a:spLocks noGrp="1"/>
          </p:cNvSpPr>
          <p:nvPr>
            <p:ph idx="1"/>
          </p:nvPr>
        </p:nvSpPr>
        <p:spPr>
          <a:xfrm>
            <a:off x="973667" y="1825625"/>
            <a:ext cx="10380133" cy="4351338"/>
          </a:xfrm>
        </p:spPr>
        <p:txBody>
          <a:bodyPr/>
          <a:lstStyle>
            <a:lvl1pPr>
              <a:buClrTx/>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578903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A picture containing outdoor, sky&#10;&#10;Description automatically generated">
            <a:extLst>
              <a:ext uri="{FF2B5EF4-FFF2-40B4-BE49-F238E27FC236}">
                <a16:creationId xmlns:a16="http://schemas.microsoft.com/office/drawing/2014/main" id="{C9C8E6D7-558B-6C56-F094-FBBDF7632FD2}"/>
              </a:ext>
            </a:extLst>
          </p:cNvPr>
          <p:cNvPicPr>
            <a:picLocks noChangeAspect="1"/>
          </p:cNvPicPr>
          <p:nvPr userDrawn="1"/>
        </p:nvPicPr>
        <p:blipFill rotWithShape="1">
          <a:blip r:embed="rId2"/>
          <a:srcRect l="6681" r="6681"/>
          <a:stretch/>
        </p:blipFill>
        <p:spPr>
          <a:xfrm>
            <a:off x="-18949" y="0"/>
            <a:ext cx="4357269" cy="6858000"/>
          </a:xfrm>
          <a:prstGeom prst="rect">
            <a:avLst/>
          </a:prstGeom>
        </p:spPr>
      </p:pic>
      <p:sp>
        <p:nvSpPr>
          <p:cNvPr id="12" name="Rectangle 11">
            <a:extLst>
              <a:ext uri="{FF2B5EF4-FFF2-40B4-BE49-F238E27FC236}">
                <a16:creationId xmlns:a16="http://schemas.microsoft.com/office/drawing/2014/main" id="{8B33613A-4836-249B-1D02-75268402FFE5}"/>
              </a:ext>
            </a:extLst>
          </p:cNvPr>
          <p:cNvSpPr/>
          <p:nvPr userDrawn="1"/>
        </p:nvSpPr>
        <p:spPr>
          <a:xfrm>
            <a:off x="4338320" y="0"/>
            <a:ext cx="7853680" cy="6858000"/>
          </a:xfrm>
          <a:prstGeom prst="rect">
            <a:avLst/>
          </a:prstGeom>
          <a:solidFill>
            <a:srgbClr val="F371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73C2B83-950D-446E-C1BD-1E58F255B1BD}"/>
              </a:ext>
            </a:extLst>
          </p:cNvPr>
          <p:cNvSpPr>
            <a:spLocks noGrp="1"/>
          </p:cNvSpPr>
          <p:nvPr>
            <p:ph idx="1"/>
          </p:nvPr>
        </p:nvSpPr>
        <p:spPr>
          <a:xfrm>
            <a:off x="4876800" y="1825625"/>
            <a:ext cx="6477000" cy="4351338"/>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26A7D5A9-33DD-B771-774B-D7DF5A6BB05D}"/>
              </a:ext>
            </a:extLst>
          </p:cNvPr>
          <p:cNvSpPr/>
          <p:nvPr userDrawn="1"/>
        </p:nvSpPr>
        <p:spPr>
          <a:xfrm>
            <a:off x="-18949" y="465858"/>
            <a:ext cx="3412389" cy="1137920"/>
          </a:xfrm>
          <a:prstGeom prst="rect">
            <a:avLst/>
          </a:prstGeom>
          <a:solidFill>
            <a:srgbClr val="C32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F34B63-C06B-E934-D5FE-35E3A6DF4B28}"/>
              </a:ext>
            </a:extLst>
          </p:cNvPr>
          <p:cNvSpPr>
            <a:spLocks noGrp="1"/>
          </p:cNvSpPr>
          <p:nvPr>
            <p:ph type="title"/>
          </p:nvPr>
        </p:nvSpPr>
        <p:spPr>
          <a:xfrm>
            <a:off x="419100" y="465858"/>
            <a:ext cx="2801620" cy="1137919"/>
          </a:xfrm>
        </p:spPr>
        <p:txBody>
          <a:bodyPr>
            <a:normAutofit/>
          </a:bodyPr>
          <a:lstStyle>
            <a:lvl1pPr>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0254353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5" name="Picture 4" descr="A river running through a forest&#10;&#10;Description automatically generated with medium confidence">
            <a:extLst>
              <a:ext uri="{FF2B5EF4-FFF2-40B4-BE49-F238E27FC236}">
                <a16:creationId xmlns:a16="http://schemas.microsoft.com/office/drawing/2014/main" id="{77D2EE92-2247-E398-B71A-2E686E579350}"/>
              </a:ext>
            </a:extLst>
          </p:cNvPr>
          <p:cNvPicPr>
            <a:picLocks noChangeAspect="1"/>
          </p:cNvPicPr>
          <p:nvPr userDrawn="1"/>
        </p:nvPicPr>
        <p:blipFill rotWithShape="1">
          <a:blip r:embed="rId2"/>
          <a:srcRect l="30045" r="34428"/>
          <a:stretch/>
        </p:blipFill>
        <p:spPr>
          <a:xfrm>
            <a:off x="0" y="12700"/>
            <a:ext cx="4338320" cy="6845300"/>
          </a:xfrm>
          <a:prstGeom prst="rect">
            <a:avLst/>
          </a:prstGeom>
        </p:spPr>
      </p:pic>
      <p:sp>
        <p:nvSpPr>
          <p:cNvPr id="12" name="Rectangle 11">
            <a:extLst>
              <a:ext uri="{FF2B5EF4-FFF2-40B4-BE49-F238E27FC236}">
                <a16:creationId xmlns:a16="http://schemas.microsoft.com/office/drawing/2014/main" id="{8B33613A-4836-249B-1D02-75268402FFE5}"/>
              </a:ext>
            </a:extLst>
          </p:cNvPr>
          <p:cNvSpPr/>
          <p:nvPr userDrawn="1"/>
        </p:nvSpPr>
        <p:spPr>
          <a:xfrm>
            <a:off x="4338320" y="0"/>
            <a:ext cx="7853680" cy="6858000"/>
          </a:xfrm>
          <a:prstGeom prst="rect">
            <a:avLst/>
          </a:prstGeom>
          <a:solidFill>
            <a:srgbClr val="DEA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73C2B83-950D-446E-C1BD-1E58F255B1BD}"/>
              </a:ext>
            </a:extLst>
          </p:cNvPr>
          <p:cNvSpPr>
            <a:spLocks noGrp="1"/>
          </p:cNvSpPr>
          <p:nvPr>
            <p:ph idx="1"/>
          </p:nvPr>
        </p:nvSpPr>
        <p:spPr>
          <a:xfrm>
            <a:off x="4876800" y="1825625"/>
            <a:ext cx="6477000" cy="4351338"/>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26A7D5A9-33DD-B771-774B-D7DF5A6BB05D}"/>
              </a:ext>
            </a:extLst>
          </p:cNvPr>
          <p:cNvSpPr/>
          <p:nvPr userDrawn="1"/>
        </p:nvSpPr>
        <p:spPr>
          <a:xfrm>
            <a:off x="0" y="465858"/>
            <a:ext cx="3393440" cy="1137920"/>
          </a:xfrm>
          <a:prstGeom prst="rect">
            <a:avLst/>
          </a:prstGeom>
          <a:solidFill>
            <a:srgbClr val="F371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F34B63-C06B-E934-D5FE-35E3A6DF4B28}"/>
              </a:ext>
            </a:extLst>
          </p:cNvPr>
          <p:cNvSpPr>
            <a:spLocks noGrp="1"/>
          </p:cNvSpPr>
          <p:nvPr>
            <p:ph type="title"/>
          </p:nvPr>
        </p:nvSpPr>
        <p:spPr>
          <a:xfrm>
            <a:off x="419100" y="465858"/>
            <a:ext cx="2801620" cy="1137919"/>
          </a:xfrm>
        </p:spPr>
        <p:txBody>
          <a:bodyPr>
            <a:normAutofit/>
          </a:bodyPr>
          <a:lstStyle>
            <a:lvl1pPr>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4404460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5" name="Picture 4" descr="A close-up of a bridge&#10;&#10;Description automatically generated with medium confidence">
            <a:extLst>
              <a:ext uri="{FF2B5EF4-FFF2-40B4-BE49-F238E27FC236}">
                <a16:creationId xmlns:a16="http://schemas.microsoft.com/office/drawing/2014/main" id="{B6907F62-2805-85B1-C44D-40680DFD378C}"/>
              </a:ext>
            </a:extLst>
          </p:cNvPr>
          <p:cNvPicPr>
            <a:picLocks noChangeAspect="1"/>
          </p:cNvPicPr>
          <p:nvPr userDrawn="1"/>
        </p:nvPicPr>
        <p:blipFill rotWithShape="1">
          <a:blip r:embed="rId2"/>
          <a:srcRect l="3127" r="13711"/>
          <a:stretch/>
        </p:blipFill>
        <p:spPr>
          <a:xfrm>
            <a:off x="-18950" y="0"/>
            <a:ext cx="4357269" cy="6858000"/>
          </a:xfrm>
          <a:prstGeom prst="rect">
            <a:avLst/>
          </a:prstGeom>
        </p:spPr>
      </p:pic>
      <p:sp>
        <p:nvSpPr>
          <p:cNvPr id="12" name="Rectangle 11">
            <a:extLst>
              <a:ext uri="{FF2B5EF4-FFF2-40B4-BE49-F238E27FC236}">
                <a16:creationId xmlns:a16="http://schemas.microsoft.com/office/drawing/2014/main" id="{8B33613A-4836-249B-1D02-75268402FFE5}"/>
              </a:ext>
            </a:extLst>
          </p:cNvPr>
          <p:cNvSpPr/>
          <p:nvPr userDrawn="1"/>
        </p:nvSpPr>
        <p:spPr>
          <a:xfrm>
            <a:off x="4338320" y="0"/>
            <a:ext cx="7853680" cy="6858000"/>
          </a:xfrm>
          <a:prstGeom prst="rect">
            <a:avLst/>
          </a:prstGeom>
          <a:solidFill>
            <a:srgbClr val="0093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73C2B83-950D-446E-C1BD-1E58F255B1BD}"/>
              </a:ext>
            </a:extLst>
          </p:cNvPr>
          <p:cNvSpPr>
            <a:spLocks noGrp="1"/>
          </p:cNvSpPr>
          <p:nvPr>
            <p:ph idx="1"/>
          </p:nvPr>
        </p:nvSpPr>
        <p:spPr>
          <a:xfrm>
            <a:off x="4876800" y="1825625"/>
            <a:ext cx="6477000" cy="4351338"/>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26A7D5A9-33DD-B771-774B-D7DF5A6BB05D}"/>
              </a:ext>
            </a:extLst>
          </p:cNvPr>
          <p:cNvSpPr/>
          <p:nvPr userDrawn="1"/>
        </p:nvSpPr>
        <p:spPr>
          <a:xfrm>
            <a:off x="-8709" y="465858"/>
            <a:ext cx="3393440" cy="1137920"/>
          </a:xfrm>
          <a:prstGeom prst="rect">
            <a:avLst/>
          </a:prstGeom>
          <a:solidFill>
            <a:srgbClr val="009D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F34B63-C06B-E934-D5FE-35E3A6DF4B28}"/>
              </a:ext>
            </a:extLst>
          </p:cNvPr>
          <p:cNvSpPr>
            <a:spLocks noGrp="1"/>
          </p:cNvSpPr>
          <p:nvPr>
            <p:ph type="title"/>
          </p:nvPr>
        </p:nvSpPr>
        <p:spPr>
          <a:xfrm>
            <a:off x="419100" y="465858"/>
            <a:ext cx="2801620" cy="1137919"/>
          </a:xfrm>
        </p:spPr>
        <p:txBody>
          <a:bodyPr>
            <a:normAutofit/>
          </a:bodyPr>
          <a:lstStyle>
            <a:lvl1pPr>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6904504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pic>
        <p:nvPicPr>
          <p:cNvPr id="5" name="Picture 4" descr="A lighthouse on a beach&#10;&#10;Description automatically generated with low confidence">
            <a:extLst>
              <a:ext uri="{FF2B5EF4-FFF2-40B4-BE49-F238E27FC236}">
                <a16:creationId xmlns:a16="http://schemas.microsoft.com/office/drawing/2014/main" id="{B2B660D4-E4D1-D8CD-D71F-1BA4C15F542A}"/>
              </a:ext>
            </a:extLst>
          </p:cNvPr>
          <p:cNvPicPr>
            <a:picLocks noChangeAspect="1"/>
          </p:cNvPicPr>
          <p:nvPr userDrawn="1"/>
        </p:nvPicPr>
        <p:blipFill rotWithShape="1">
          <a:blip r:embed="rId2"/>
          <a:srcRect l="7355" r="2701" b="9569"/>
          <a:stretch/>
        </p:blipFill>
        <p:spPr>
          <a:xfrm>
            <a:off x="-1" y="0"/>
            <a:ext cx="4338317" cy="6858000"/>
          </a:xfrm>
          <a:prstGeom prst="rect">
            <a:avLst/>
          </a:prstGeom>
        </p:spPr>
      </p:pic>
      <p:sp>
        <p:nvSpPr>
          <p:cNvPr id="12" name="Rectangle 11">
            <a:extLst>
              <a:ext uri="{FF2B5EF4-FFF2-40B4-BE49-F238E27FC236}">
                <a16:creationId xmlns:a16="http://schemas.microsoft.com/office/drawing/2014/main" id="{8B33613A-4836-249B-1D02-75268402FFE5}"/>
              </a:ext>
            </a:extLst>
          </p:cNvPr>
          <p:cNvSpPr/>
          <p:nvPr userDrawn="1"/>
        </p:nvSpPr>
        <p:spPr>
          <a:xfrm>
            <a:off x="4338320" y="0"/>
            <a:ext cx="7853680" cy="6858000"/>
          </a:xfrm>
          <a:prstGeom prst="rect">
            <a:avLst/>
          </a:prstGeom>
          <a:solidFill>
            <a:srgbClr val="0093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73C2B83-950D-446E-C1BD-1E58F255B1BD}"/>
              </a:ext>
            </a:extLst>
          </p:cNvPr>
          <p:cNvSpPr>
            <a:spLocks noGrp="1"/>
          </p:cNvSpPr>
          <p:nvPr>
            <p:ph idx="1"/>
          </p:nvPr>
        </p:nvSpPr>
        <p:spPr>
          <a:xfrm>
            <a:off x="4876800" y="1825625"/>
            <a:ext cx="6477000" cy="4351338"/>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26A7D5A9-33DD-B771-774B-D7DF5A6BB05D}"/>
              </a:ext>
            </a:extLst>
          </p:cNvPr>
          <p:cNvSpPr/>
          <p:nvPr userDrawn="1"/>
        </p:nvSpPr>
        <p:spPr>
          <a:xfrm>
            <a:off x="0" y="465858"/>
            <a:ext cx="3393440" cy="1137920"/>
          </a:xfrm>
          <a:prstGeom prst="rect">
            <a:avLst/>
          </a:prstGeom>
          <a:solidFill>
            <a:srgbClr val="C32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F34B63-C06B-E934-D5FE-35E3A6DF4B28}"/>
              </a:ext>
            </a:extLst>
          </p:cNvPr>
          <p:cNvSpPr>
            <a:spLocks noGrp="1"/>
          </p:cNvSpPr>
          <p:nvPr>
            <p:ph type="title"/>
          </p:nvPr>
        </p:nvSpPr>
        <p:spPr>
          <a:xfrm>
            <a:off x="419100" y="465858"/>
            <a:ext cx="2801620" cy="1137919"/>
          </a:xfrm>
        </p:spPr>
        <p:txBody>
          <a:bodyPr>
            <a:normAutofit/>
          </a:bodyPr>
          <a:lstStyle>
            <a:lvl1pPr>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0627123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510561-6342-B832-FF50-E32136307C9C}"/>
              </a:ext>
            </a:extLst>
          </p:cNvPr>
          <p:cNvSpPr/>
          <p:nvPr userDrawn="1"/>
        </p:nvSpPr>
        <p:spPr>
          <a:xfrm>
            <a:off x="0" y="474506"/>
            <a:ext cx="3393440" cy="1137920"/>
          </a:xfrm>
          <a:prstGeom prst="rect">
            <a:avLst/>
          </a:prstGeom>
          <a:solidFill>
            <a:srgbClr val="0093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F34B63-C06B-E934-D5FE-35E3A6DF4B28}"/>
              </a:ext>
            </a:extLst>
          </p:cNvPr>
          <p:cNvSpPr>
            <a:spLocks noGrp="1"/>
          </p:cNvSpPr>
          <p:nvPr>
            <p:ph type="title"/>
          </p:nvPr>
        </p:nvSpPr>
        <p:spPr>
          <a:xfrm>
            <a:off x="436880" y="474506"/>
            <a:ext cx="2885440" cy="1137919"/>
          </a:xfrm>
        </p:spPr>
        <p:txBody>
          <a:bodyPr>
            <a:normAutofit/>
          </a:bodyPr>
          <a:lstStyle>
            <a:lvl1pPr>
              <a:defRPr sz="28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C73C2B83-950D-446E-C1BD-1E58F255B1BD}"/>
              </a:ext>
            </a:extLst>
          </p:cNvPr>
          <p:cNvSpPr>
            <a:spLocks noGrp="1"/>
          </p:cNvSpPr>
          <p:nvPr>
            <p:ph idx="1"/>
          </p:nvPr>
        </p:nvSpPr>
        <p:spPr>
          <a:xfrm>
            <a:off x="3830320" y="474506"/>
            <a:ext cx="7523480" cy="5702458"/>
          </a:xfrm>
        </p:spPr>
        <p:txBody>
          <a:bodyPr/>
          <a:lstStyle>
            <a:lvl1pPr>
              <a:buClr>
                <a:srgbClr val="0093D1"/>
              </a:buClr>
              <a:defRPr/>
            </a:lvl1pPr>
            <a:lvl2pPr>
              <a:buClr>
                <a:srgbClr val="0093D1"/>
              </a:buClr>
              <a:defRPr/>
            </a:lvl2pPr>
            <a:lvl3pPr>
              <a:buClr>
                <a:srgbClr val="0093D1"/>
              </a:buClr>
              <a:defRPr/>
            </a:lvl3pPr>
            <a:lvl4pPr>
              <a:buClr>
                <a:srgbClr val="0093D1"/>
              </a:buClr>
              <a:defRPr/>
            </a:lvl4pPr>
            <a:lvl5pPr>
              <a:buClr>
                <a:srgbClr val="0093D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73147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510561-6342-B832-FF50-E32136307C9C}"/>
              </a:ext>
            </a:extLst>
          </p:cNvPr>
          <p:cNvSpPr/>
          <p:nvPr userDrawn="1"/>
        </p:nvSpPr>
        <p:spPr>
          <a:xfrm>
            <a:off x="0" y="474506"/>
            <a:ext cx="3393440" cy="1137920"/>
          </a:xfrm>
          <a:prstGeom prst="rect">
            <a:avLst/>
          </a:prstGeom>
          <a:solidFill>
            <a:srgbClr val="8A25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F34B63-C06B-E934-D5FE-35E3A6DF4B28}"/>
              </a:ext>
            </a:extLst>
          </p:cNvPr>
          <p:cNvSpPr>
            <a:spLocks noGrp="1"/>
          </p:cNvSpPr>
          <p:nvPr>
            <p:ph type="title"/>
          </p:nvPr>
        </p:nvSpPr>
        <p:spPr>
          <a:xfrm>
            <a:off x="436880" y="474506"/>
            <a:ext cx="2885440" cy="1137919"/>
          </a:xfrm>
        </p:spPr>
        <p:txBody>
          <a:bodyPr>
            <a:normAutofit/>
          </a:bodyPr>
          <a:lstStyle>
            <a:lvl1pPr>
              <a:defRPr sz="28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C73C2B83-950D-446E-C1BD-1E58F255B1BD}"/>
              </a:ext>
            </a:extLst>
          </p:cNvPr>
          <p:cNvSpPr>
            <a:spLocks noGrp="1"/>
          </p:cNvSpPr>
          <p:nvPr>
            <p:ph idx="1"/>
          </p:nvPr>
        </p:nvSpPr>
        <p:spPr>
          <a:xfrm>
            <a:off x="3830320" y="474506"/>
            <a:ext cx="7523480" cy="5702458"/>
          </a:xfrm>
        </p:spPr>
        <p:txBody>
          <a:bodyPr/>
          <a:lstStyle>
            <a:lvl1pPr>
              <a:buClr>
                <a:srgbClr val="8A2580"/>
              </a:buClr>
              <a:defRPr/>
            </a:lvl1pPr>
            <a:lvl2pPr>
              <a:buClr>
                <a:srgbClr val="8A2580"/>
              </a:buClr>
              <a:defRPr/>
            </a:lvl2pPr>
            <a:lvl3pPr>
              <a:buClr>
                <a:srgbClr val="8A2580"/>
              </a:buClr>
              <a:defRPr/>
            </a:lvl3pPr>
            <a:lvl4pPr>
              <a:buClr>
                <a:srgbClr val="8A2580"/>
              </a:buClr>
              <a:defRPr/>
            </a:lvl4pPr>
            <a:lvl5pPr>
              <a:buClr>
                <a:srgbClr val="8A258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484133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510561-6342-B832-FF50-E32136307C9C}"/>
              </a:ext>
            </a:extLst>
          </p:cNvPr>
          <p:cNvSpPr/>
          <p:nvPr userDrawn="1"/>
        </p:nvSpPr>
        <p:spPr>
          <a:xfrm>
            <a:off x="0" y="474506"/>
            <a:ext cx="3393440" cy="1137920"/>
          </a:xfrm>
          <a:prstGeom prst="rect">
            <a:avLst/>
          </a:prstGeom>
          <a:solidFill>
            <a:srgbClr val="009D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F34B63-C06B-E934-D5FE-35E3A6DF4B28}"/>
              </a:ext>
            </a:extLst>
          </p:cNvPr>
          <p:cNvSpPr>
            <a:spLocks noGrp="1"/>
          </p:cNvSpPr>
          <p:nvPr>
            <p:ph type="title"/>
          </p:nvPr>
        </p:nvSpPr>
        <p:spPr>
          <a:xfrm>
            <a:off x="436880" y="474506"/>
            <a:ext cx="2885440" cy="1137919"/>
          </a:xfrm>
        </p:spPr>
        <p:txBody>
          <a:bodyPr>
            <a:normAutofit/>
          </a:bodyPr>
          <a:lstStyle>
            <a:lvl1pPr>
              <a:defRPr sz="28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C73C2B83-950D-446E-C1BD-1E58F255B1BD}"/>
              </a:ext>
            </a:extLst>
          </p:cNvPr>
          <p:cNvSpPr>
            <a:spLocks noGrp="1"/>
          </p:cNvSpPr>
          <p:nvPr>
            <p:ph idx="1"/>
          </p:nvPr>
        </p:nvSpPr>
        <p:spPr>
          <a:xfrm>
            <a:off x="3830320" y="474506"/>
            <a:ext cx="7523480" cy="5702458"/>
          </a:xfrm>
        </p:spPr>
        <p:txBody>
          <a:bodyPr/>
          <a:lstStyle>
            <a:lvl1pPr>
              <a:buClr>
                <a:srgbClr val="009D4E"/>
              </a:buClr>
              <a:defRPr/>
            </a:lvl1pPr>
            <a:lvl2pPr>
              <a:buClr>
                <a:srgbClr val="009D4E"/>
              </a:buClr>
              <a:defRPr/>
            </a:lvl2pPr>
            <a:lvl3pPr>
              <a:buClr>
                <a:srgbClr val="009D4E"/>
              </a:buClr>
              <a:defRPr/>
            </a:lvl3pPr>
            <a:lvl4pPr>
              <a:buClr>
                <a:srgbClr val="009D4E"/>
              </a:buClr>
              <a:defRPr/>
            </a:lvl4pPr>
            <a:lvl5pPr>
              <a:buClr>
                <a:srgbClr val="009D4E"/>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6471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FFBA3-96AD-44CC-9F95-29E59A9EF6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F7A306-A34D-4FE0-8485-389B3D949D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DF35CE-57DC-4274-9880-1614B5059CA7}"/>
              </a:ext>
            </a:extLst>
          </p:cNvPr>
          <p:cNvSpPr>
            <a:spLocks noGrp="1"/>
          </p:cNvSpPr>
          <p:nvPr>
            <p:ph type="dt" sz="half" idx="10"/>
          </p:nvPr>
        </p:nvSpPr>
        <p:spPr/>
        <p:txBody>
          <a:bodyPr/>
          <a:lstStyle/>
          <a:p>
            <a:fld id="{E2EF038C-4EA5-453F-BDB8-32660ACFE74C}" type="datetimeFigureOut">
              <a:rPr lang="en-US" smtClean="0"/>
              <a:t>8/29/2024</a:t>
            </a:fld>
            <a:endParaRPr lang="en-US"/>
          </a:p>
        </p:txBody>
      </p:sp>
      <p:sp>
        <p:nvSpPr>
          <p:cNvPr id="5" name="Footer Placeholder 4">
            <a:extLst>
              <a:ext uri="{FF2B5EF4-FFF2-40B4-BE49-F238E27FC236}">
                <a16:creationId xmlns:a16="http://schemas.microsoft.com/office/drawing/2014/main" id="{CAAFB400-66CA-49AD-81AF-9C8906EAE2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91B794-5F8B-460D-BC2E-A01E70E2CB51}"/>
              </a:ext>
            </a:extLst>
          </p:cNvPr>
          <p:cNvSpPr>
            <a:spLocks noGrp="1"/>
          </p:cNvSpPr>
          <p:nvPr>
            <p:ph type="sldNum" sz="quarter" idx="12"/>
          </p:nvPr>
        </p:nvSpPr>
        <p:spPr/>
        <p:txBody>
          <a:bodyPr/>
          <a:lstStyle/>
          <a:p>
            <a:fld id="{098DAAE8-5720-49DC-885C-C146B9F43524}" type="slidenum">
              <a:rPr lang="en-US" smtClean="0"/>
              <a:t>‹#›</a:t>
            </a:fld>
            <a:endParaRPr lang="en-US"/>
          </a:p>
        </p:txBody>
      </p:sp>
    </p:spTree>
    <p:extLst>
      <p:ext uri="{BB962C8B-B14F-4D97-AF65-F5344CB8AC3E}">
        <p14:creationId xmlns:p14="http://schemas.microsoft.com/office/powerpoint/2010/main" val="10379586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09FDA-4B9A-BE2A-B621-0055829471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3C8F63-449F-DE35-5768-2528F89862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202647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9B3B15-B613-95A9-B12D-1986BCB57B87}"/>
              </a:ext>
            </a:extLst>
          </p:cNvPr>
          <p:cNvSpPr/>
          <p:nvPr userDrawn="1"/>
        </p:nvSpPr>
        <p:spPr>
          <a:xfrm>
            <a:off x="0" y="0"/>
            <a:ext cx="12192000" cy="6858000"/>
          </a:xfrm>
          <a:prstGeom prst="rect">
            <a:avLst/>
          </a:prstGeom>
          <a:solidFill>
            <a:srgbClr val="0F4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a:extLst>
              <a:ext uri="{FF2B5EF4-FFF2-40B4-BE49-F238E27FC236}">
                <a16:creationId xmlns:a16="http://schemas.microsoft.com/office/drawing/2014/main" id="{D572CC5A-87C4-9C3E-6432-EA8C1EC05EA2}"/>
              </a:ext>
            </a:extLst>
          </p:cNvPr>
          <p:cNvPicPr>
            <a:picLocks noChangeAspect="1"/>
          </p:cNvPicPr>
          <p:nvPr userDrawn="1"/>
        </p:nvPicPr>
        <p:blipFill>
          <a:blip r:embed="rId2"/>
          <a:stretch>
            <a:fillRect/>
          </a:stretch>
        </p:blipFill>
        <p:spPr>
          <a:xfrm>
            <a:off x="5357169" y="5747265"/>
            <a:ext cx="1477662" cy="555882"/>
          </a:xfrm>
          <a:prstGeom prst="rect">
            <a:avLst/>
          </a:prstGeom>
        </p:spPr>
      </p:pic>
      <p:sp>
        <p:nvSpPr>
          <p:cNvPr id="4" name="Rectangle 3">
            <a:extLst>
              <a:ext uri="{FF2B5EF4-FFF2-40B4-BE49-F238E27FC236}">
                <a16:creationId xmlns:a16="http://schemas.microsoft.com/office/drawing/2014/main" id="{1A63BBC8-9C7C-4D4C-D5A5-52E3F13D8B39}"/>
              </a:ext>
            </a:extLst>
          </p:cNvPr>
          <p:cNvSpPr/>
          <p:nvPr userDrawn="1"/>
        </p:nvSpPr>
        <p:spPr>
          <a:xfrm>
            <a:off x="2144110" y="2661363"/>
            <a:ext cx="7903780" cy="1535275"/>
          </a:xfrm>
          <a:prstGeom prst="rect">
            <a:avLst/>
          </a:prstGeom>
          <a:solidFill>
            <a:srgbClr val="0093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42D213-47C3-6884-5268-D0240E7E157C}"/>
              </a:ext>
            </a:extLst>
          </p:cNvPr>
          <p:cNvSpPr>
            <a:spLocks noGrp="1"/>
          </p:cNvSpPr>
          <p:nvPr>
            <p:ph type="title"/>
          </p:nvPr>
        </p:nvSpPr>
        <p:spPr>
          <a:xfrm>
            <a:off x="2144110" y="2766218"/>
            <a:ext cx="7903780" cy="1325563"/>
          </a:xfrm>
        </p:spPr>
        <p:txBody>
          <a:bodyPr/>
          <a:lstStyle>
            <a:lvl1pPr algn="ct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0930924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ABCBC2B-1E5D-70D4-C2B0-10A8719BCB76}"/>
              </a:ext>
            </a:extLst>
          </p:cNvPr>
          <p:cNvSpPr/>
          <p:nvPr userDrawn="1"/>
        </p:nvSpPr>
        <p:spPr>
          <a:xfrm>
            <a:off x="0" y="0"/>
            <a:ext cx="12192000" cy="6858000"/>
          </a:xfrm>
          <a:prstGeom prst="rect">
            <a:avLst/>
          </a:prstGeom>
          <a:solidFill>
            <a:srgbClr val="8A25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a:extLst>
              <a:ext uri="{FF2B5EF4-FFF2-40B4-BE49-F238E27FC236}">
                <a16:creationId xmlns:a16="http://schemas.microsoft.com/office/drawing/2014/main" id="{D572CC5A-87C4-9C3E-6432-EA8C1EC05EA2}"/>
              </a:ext>
            </a:extLst>
          </p:cNvPr>
          <p:cNvPicPr>
            <a:picLocks noChangeAspect="1"/>
          </p:cNvPicPr>
          <p:nvPr userDrawn="1"/>
        </p:nvPicPr>
        <p:blipFill>
          <a:blip r:embed="rId2"/>
          <a:stretch>
            <a:fillRect/>
          </a:stretch>
        </p:blipFill>
        <p:spPr>
          <a:xfrm>
            <a:off x="5357169" y="5747265"/>
            <a:ext cx="1477662" cy="555882"/>
          </a:xfrm>
          <a:prstGeom prst="rect">
            <a:avLst/>
          </a:prstGeom>
        </p:spPr>
      </p:pic>
      <p:sp>
        <p:nvSpPr>
          <p:cNvPr id="8" name="Rectangle 7">
            <a:extLst>
              <a:ext uri="{FF2B5EF4-FFF2-40B4-BE49-F238E27FC236}">
                <a16:creationId xmlns:a16="http://schemas.microsoft.com/office/drawing/2014/main" id="{05174A2E-EFAA-5053-9140-621BC94ABC95}"/>
              </a:ext>
            </a:extLst>
          </p:cNvPr>
          <p:cNvSpPr/>
          <p:nvPr userDrawn="1"/>
        </p:nvSpPr>
        <p:spPr>
          <a:xfrm>
            <a:off x="2144110" y="2670963"/>
            <a:ext cx="7903780" cy="1535275"/>
          </a:xfrm>
          <a:prstGeom prst="rect">
            <a:avLst/>
          </a:prstGeom>
          <a:solidFill>
            <a:srgbClr val="F371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42D213-47C3-6884-5268-D0240E7E157C}"/>
              </a:ext>
            </a:extLst>
          </p:cNvPr>
          <p:cNvSpPr>
            <a:spLocks noGrp="1"/>
          </p:cNvSpPr>
          <p:nvPr>
            <p:ph type="title"/>
          </p:nvPr>
        </p:nvSpPr>
        <p:spPr>
          <a:xfrm>
            <a:off x="2144110" y="2766218"/>
            <a:ext cx="7903780" cy="1325563"/>
          </a:xfrm>
        </p:spPr>
        <p:txBody>
          <a:bodyPr/>
          <a:lstStyle>
            <a:lvl1pPr algn="ct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4557001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ABCBC2B-1E5D-70D4-C2B0-10A8719BCB76}"/>
              </a:ext>
            </a:extLst>
          </p:cNvPr>
          <p:cNvSpPr/>
          <p:nvPr userDrawn="1"/>
        </p:nvSpPr>
        <p:spPr>
          <a:xfrm>
            <a:off x="0" y="0"/>
            <a:ext cx="12192000" cy="6858000"/>
          </a:xfrm>
          <a:prstGeom prst="rect">
            <a:avLst/>
          </a:prstGeom>
          <a:solidFill>
            <a:srgbClr val="009D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a:extLst>
              <a:ext uri="{FF2B5EF4-FFF2-40B4-BE49-F238E27FC236}">
                <a16:creationId xmlns:a16="http://schemas.microsoft.com/office/drawing/2014/main" id="{D572CC5A-87C4-9C3E-6432-EA8C1EC05EA2}"/>
              </a:ext>
            </a:extLst>
          </p:cNvPr>
          <p:cNvPicPr>
            <a:picLocks noChangeAspect="1"/>
          </p:cNvPicPr>
          <p:nvPr userDrawn="1"/>
        </p:nvPicPr>
        <p:blipFill>
          <a:blip r:embed="rId2"/>
          <a:stretch>
            <a:fillRect/>
          </a:stretch>
        </p:blipFill>
        <p:spPr>
          <a:xfrm>
            <a:off x="5357169" y="5747265"/>
            <a:ext cx="1477662" cy="555882"/>
          </a:xfrm>
          <a:prstGeom prst="rect">
            <a:avLst/>
          </a:prstGeom>
        </p:spPr>
      </p:pic>
      <p:sp>
        <p:nvSpPr>
          <p:cNvPr id="8" name="Rectangle 7">
            <a:extLst>
              <a:ext uri="{FF2B5EF4-FFF2-40B4-BE49-F238E27FC236}">
                <a16:creationId xmlns:a16="http://schemas.microsoft.com/office/drawing/2014/main" id="{05174A2E-EFAA-5053-9140-621BC94ABC95}"/>
              </a:ext>
            </a:extLst>
          </p:cNvPr>
          <p:cNvSpPr/>
          <p:nvPr userDrawn="1"/>
        </p:nvSpPr>
        <p:spPr>
          <a:xfrm>
            <a:off x="2144110" y="2670963"/>
            <a:ext cx="7903780" cy="1535275"/>
          </a:xfrm>
          <a:prstGeom prst="rect">
            <a:avLst/>
          </a:prstGeom>
          <a:solidFill>
            <a:srgbClr val="DEA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42D213-47C3-6884-5268-D0240E7E157C}"/>
              </a:ext>
            </a:extLst>
          </p:cNvPr>
          <p:cNvSpPr>
            <a:spLocks noGrp="1"/>
          </p:cNvSpPr>
          <p:nvPr>
            <p:ph type="title"/>
          </p:nvPr>
        </p:nvSpPr>
        <p:spPr>
          <a:xfrm>
            <a:off x="2144110" y="2766218"/>
            <a:ext cx="7903780" cy="1325563"/>
          </a:xfrm>
        </p:spPr>
        <p:txBody>
          <a:bodyPr/>
          <a:lstStyle>
            <a:lvl1pPr algn="ct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1781203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D1D299B-0049-C495-7303-C7E7F2C5690A}"/>
              </a:ext>
            </a:extLst>
          </p:cNvPr>
          <p:cNvSpPr/>
          <p:nvPr userDrawn="1"/>
        </p:nvSpPr>
        <p:spPr>
          <a:xfrm>
            <a:off x="0" y="0"/>
            <a:ext cx="6096000" cy="6858000"/>
          </a:xfrm>
          <a:prstGeom prst="rect">
            <a:avLst/>
          </a:prstGeom>
          <a:solidFill>
            <a:srgbClr val="0F4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115CEE-E90C-859F-4450-7BFE02B8B860}"/>
              </a:ext>
            </a:extLst>
          </p:cNvPr>
          <p:cNvSpPr>
            <a:spLocks noGrp="1"/>
          </p:cNvSpPr>
          <p:nvPr>
            <p:ph type="title"/>
          </p:nvPr>
        </p:nvSpPr>
        <p:spPr>
          <a:xfrm>
            <a:off x="839788" y="457200"/>
            <a:ext cx="3932237" cy="1600200"/>
          </a:xfrm>
        </p:spPr>
        <p:txBody>
          <a:bodyPr anchor="b"/>
          <a:lstStyle>
            <a:lvl1pPr>
              <a:defRPr sz="3200">
                <a:solidFill>
                  <a:srgbClr val="0093D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84E435E-BBAF-A2E7-72ED-13955A61E686}"/>
              </a:ext>
            </a:extLst>
          </p:cNvPr>
          <p:cNvSpPr>
            <a:spLocks noGrp="1"/>
          </p:cNvSpPr>
          <p:nvPr>
            <p:ph idx="1"/>
          </p:nvPr>
        </p:nvSpPr>
        <p:spPr>
          <a:xfrm>
            <a:off x="6518030" y="987425"/>
            <a:ext cx="5263662" cy="4873625"/>
          </a:xfrm>
        </p:spPr>
        <p:txBody>
          <a:bodyPr/>
          <a:lstStyle>
            <a:lvl1pPr>
              <a:buClr>
                <a:srgbClr val="0093D1"/>
              </a:buClr>
              <a:defRPr sz="3200"/>
            </a:lvl1pPr>
            <a:lvl2pPr>
              <a:buClr>
                <a:srgbClr val="0093D1"/>
              </a:buClr>
              <a:defRPr sz="2800"/>
            </a:lvl2pPr>
            <a:lvl3pPr>
              <a:buClr>
                <a:srgbClr val="0093D1"/>
              </a:buClr>
              <a:defRPr sz="2400"/>
            </a:lvl3pPr>
            <a:lvl4pPr>
              <a:buClr>
                <a:srgbClr val="0093D1"/>
              </a:buClr>
              <a:defRPr sz="2000"/>
            </a:lvl4pPr>
            <a:lvl5pPr>
              <a:buClr>
                <a:srgbClr val="0093D1"/>
              </a:buCl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8B35BCC-586E-5461-F968-A677903C262C}"/>
              </a:ext>
            </a:extLst>
          </p:cNvPr>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32628225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D1D299B-0049-C495-7303-C7E7F2C5690A}"/>
              </a:ext>
            </a:extLst>
          </p:cNvPr>
          <p:cNvSpPr/>
          <p:nvPr userDrawn="1"/>
        </p:nvSpPr>
        <p:spPr>
          <a:xfrm>
            <a:off x="0" y="0"/>
            <a:ext cx="6096000" cy="6858000"/>
          </a:xfrm>
          <a:prstGeom prst="rect">
            <a:avLst/>
          </a:prstGeom>
          <a:solidFill>
            <a:srgbClr val="8A25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115CEE-E90C-859F-4450-7BFE02B8B860}"/>
              </a:ext>
            </a:extLst>
          </p:cNvPr>
          <p:cNvSpPr>
            <a:spLocks noGrp="1"/>
          </p:cNvSpPr>
          <p:nvPr>
            <p:ph type="title"/>
          </p:nvPr>
        </p:nvSpPr>
        <p:spPr>
          <a:xfrm>
            <a:off x="839788" y="457200"/>
            <a:ext cx="3932237" cy="1600200"/>
          </a:xfrm>
        </p:spPr>
        <p:txBody>
          <a:bodyPr anchor="b"/>
          <a:lstStyle>
            <a:lvl1pPr>
              <a:defRPr sz="3200">
                <a:solidFill>
                  <a:srgbClr val="F37120"/>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84E435E-BBAF-A2E7-72ED-13955A61E686}"/>
              </a:ext>
            </a:extLst>
          </p:cNvPr>
          <p:cNvSpPr>
            <a:spLocks noGrp="1"/>
          </p:cNvSpPr>
          <p:nvPr>
            <p:ph idx="1"/>
          </p:nvPr>
        </p:nvSpPr>
        <p:spPr>
          <a:xfrm>
            <a:off x="6518030" y="987425"/>
            <a:ext cx="5263662" cy="4873625"/>
          </a:xfrm>
        </p:spPr>
        <p:txBody>
          <a:bodyPr/>
          <a:lstStyle>
            <a:lvl1pPr>
              <a:buClr>
                <a:srgbClr val="8A2580"/>
              </a:buClr>
              <a:defRPr sz="3200"/>
            </a:lvl1pPr>
            <a:lvl2pPr>
              <a:buClr>
                <a:srgbClr val="8A2580"/>
              </a:buClr>
              <a:defRPr sz="2800"/>
            </a:lvl2pPr>
            <a:lvl3pPr>
              <a:buClr>
                <a:srgbClr val="8A2580"/>
              </a:buClr>
              <a:defRPr sz="2400"/>
            </a:lvl3pPr>
            <a:lvl4pPr>
              <a:buClr>
                <a:srgbClr val="8A2580"/>
              </a:buClr>
              <a:defRPr sz="2000"/>
            </a:lvl4pPr>
            <a:lvl5pPr>
              <a:buClr>
                <a:srgbClr val="8A2580"/>
              </a:buCl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8B35BCC-586E-5461-F968-A677903C262C}"/>
              </a:ext>
            </a:extLst>
          </p:cNvPr>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0793368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95E3212-1013-E0B9-F253-D720381EDC2C}"/>
              </a:ext>
            </a:extLst>
          </p:cNvPr>
          <p:cNvSpPr/>
          <p:nvPr userDrawn="1"/>
        </p:nvSpPr>
        <p:spPr>
          <a:xfrm>
            <a:off x="0" y="0"/>
            <a:ext cx="6096000" cy="6858000"/>
          </a:xfrm>
          <a:prstGeom prst="rect">
            <a:avLst/>
          </a:prstGeom>
          <a:solidFill>
            <a:srgbClr val="009D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115CEE-E90C-859F-4450-7BFE02B8B860}"/>
              </a:ext>
            </a:extLst>
          </p:cNvPr>
          <p:cNvSpPr>
            <a:spLocks noGrp="1"/>
          </p:cNvSpPr>
          <p:nvPr>
            <p:ph type="title"/>
          </p:nvPr>
        </p:nvSpPr>
        <p:spPr>
          <a:xfrm>
            <a:off x="839788" y="457200"/>
            <a:ext cx="3932237" cy="1600200"/>
          </a:xfrm>
        </p:spPr>
        <p:txBody>
          <a:bodyPr anchor="b"/>
          <a:lstStyle>
            <a:lvl1pPr>
              <a:defRPr sz="3200">
                <a:solidFill>
                  <a:srgbClr val="DEA91E"/>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84E435E-BBAF-A2E7-72ED-13955A61E686}"/>
              </a:ext>
            </a:extLst>
          </p:cNvPr>
          <p:cNvSpPr>
            <a:spLocks noGrp="1"/>
          </p:cNvSpPr>
          <p:nvPr>
            <p:ph idx="1"/>
          </p:nvPr>
        </p:nvSpPr>
        <p:spPr>
          <a:xfrm>
            <a:off x="6518030" y="987425"/>
            <a:ext cx="5263662" cy="4873625"/>
          </a:xfrm>
        </p:spPr>
        <p:txBody>
          <a:bodyPr/>
          <a:lstStyle>
            <a:lvl1pPr>
              <a:buClr>
                <a:srgbClr val="009D4E"/>
              </a:buClr>
              <a:defRPr sz="3200"/>
            </a:lvl1pPr>
            <a:lvl2pPr>
              <a:buClr>
                <a:srgbClr val="009D4E"/>
              </a:buClr>
              <a:defRPr sz="2800"/>
            </a:lvl2pPr>
            <a:lvl3pPr>
              <a:buClr>
                <a:srgbClr val="009D4E"/>
              </a:buClr>
              <a:defRPr sz="2400"/>
            </a:lvl3pPr>
            <a:lvl4pPr>
              <a:buClr>
                <a:srgbClr val="009D4E"/>
              </a:buClr>
              <a:defRPr sz="2000"/>
            </a:lvl4pPr>
            <a:lvl5pPr>
              <a:buClr>
                <a:srgbClr val="009D4E"/>
              </a:buCl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8B35BCC-586E-5461-F968-A677903C262C}"/>
              </a:ext>
            </a:extLst>
          </p:cNvPr>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42637739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ADE34-B508-5EA4-A7DD-B2547FCC4B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62E915-6E0C-CDEF-B898-CC9BC1FF26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83CF40-EE2C-F6C1-4A5C-A0B8996466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9523A05F-7391-3BA5-66B9-DBFA40B081AD}"/>
              </a:ext>
            </a:extLst>
          </p:cNvPr>
          <p:cNvSpPr>
            <a:spLocks noGrp="1"/>
          </p:cNvSpPr>
          <p:nvPr>
            <p:ph type="sldNum" sz="quarter" idx="12"/>
          </p:nvPr>
        </p:nvSpPr>
        <p:spPr>
          <a:xfrm>
            <a:off x="11466785" y="6013670"/>
            <a:ext cx="725214" cy="489384"/>
          </a:xfrm>
          <a:prstGeom prst="rect">
            <a:avLst/>
          </a:prstGeom>
        </p:spPr>
        <p:txBody>
          <a:bodyPr/>
          <a:lstStyle/>
          <a:p>
            <a:fld id="{809B3C54-BE60-8D42-B958-D833F7DCCF0A}" type="slidenum">
              <a:rPr lang="en-US" smtClean="0"/>
              <a:t>‹#›</a:t>
            </a:fld>
            <a:endParaRPr lang="en-US"/>
          </a:p>
        </p:txBody>
      </p:sp>
    </p:spTree>
    <p:extLst>
      <p:ext uri="{BB962C8B-B14F-4D97-AF65-F5344CB8AC3E}">
        <p14:creationId xmlns:p14="http://schemas.microsoft.com/office/powerpoint/2010/main" val="27024880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A632D-1587-8BBF-987D-73D0553F28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3D30CE-0100-C31E-C67C-59D9DC2407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C201053-E4FF-3304-A78F-4E6CE3FA083C}"/>
              </a:ext>
            </a:extLst>
          </p:cNvPr>
          <p:cNvSpPr>
            <a:spLocks noGrp="1"/>
          </p:cNvSpPr>
          <p:nvPr>
            <p:ph type="sldNum" sz="quarter" idx="12"/>
          </p:nvPr>
        </p:nvSpPr>
        <p:spPr>
          <a:xfrm>
            <a:off x="11466785" y="6013670"/>
            <a:ext cx="725214" cy="489384"/>
          </a:xfrm>
          <a:prstGeom prst="rect">
            <a:avLst/>
          </a:prstGeom>
        </p:spPr>
        <p:txBody>
          <a:bodyPr/>
          <a:lstStyle/>
          <a:p>
            <a:fld id="{809B3C54-BE60-8D42-B958-D833F7DCCF0A}" type="slidenum">
              <a:rPr lang="en-US" smtClean="0"/>
              <a:t>‹#›</a:t>
            </a:fld>
            <a:endParaRPr lang="en-US"/>
          </a:p>
        </p:txBody>
      </p:sp>
    </p:spTree>
    <p:extLst>
      <p:ext uri="{BB962C8B-B14F-4D97-AF65-F5344CB8AC3E}">
        <p14:creationId xmlns:p14="http://schemas.microsoft.com/office/powerpoint/2010/main" val="17532151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1FD0D6-B10A-B2B8-A1A6-F50589A92A4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05A245-94A3-005B-BF71-F1E5A8ABC89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220FF3C-0E25-A3A3-C189-F10F3B4C46A3}"/>
              </a:ext>
            </a:extLst>
          </p:cNvPr>
          <p:cNvSpPr>
            <a:spLocks noGrp="1"/>
          </p:cNvSpPr>
          <p:nvPr>
            <p:ph type="sldNum" sz="quarter" idx="12"/>
          </p:nvPr>
        </p:nvSpPr>
        <p:spPr>
          <a:xfrm>
            <a:off x="11466785" y="6013670"/>
            <a:ext cx="725214" cy="489384"/>
          </a:xfrm>
          <a:prstGeom prst="rect">
            <a:avLst/>
          </a:prstGeom>
        </p:spPr>
        <p:txBody>
          <a:bodyPr/>
          <a:lstStyle/>
          <a:p>
            <a:fld id="{809B3C54-BE60-8D42-B958-D833F7DCCF0A}" type="slidenum">
              <a:rPr lang="en-US" smtClean="0"/>
              <a:t>‹#›</a:t>
            </a:fld>
            <a:endParaRPr lang="en-US"/>
          </a:p>
        </p:txBody>
      </p:sp>
    </p:spTree>
    <p:extLst>
      <p:ext uri="{BB962C8B-B14F-4D97-AF65-F5344CB8AC3E}">
        <p14:creationId xmlns:p14="http://schemas.microsoft.com/office/powerpoint/2010/main" val="781606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B7028-DED4-46E3-A31A-2EB249DA74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06E9EE-8C3E-4F4F-98C1-73B5C7D30E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6D0D1E-F2F0-4659-BC80-7D370F7359A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27E657-2240-45DA-8813-F197229E6F93}"/>
              </a:ext>
            </a:extLst>
          </p:cNvPr>
          <p:cNvSpPr>
            <a:spLocks noGrp="1"/>
          </p:cNvSpPr>
          <p:nvPr>
            <p:ph type="dt" sz="half" idx="10"/>
          </p:nvPr>
        </p:nvSpPr>
        <p:spPr/>
        <p:txBody>
          <a:bodyPr/>
          <a:lstStyle/>
          <a:p>
            <a:fld id="{E2EF038C-4EA5-453F-BDB8-32660ACFE74C}" type="datetimeFigureOut">
              <a:rPr lang="en-US" smtClean="0"/>
              <a:t>8/29/2024</a:t>
            </a:fld>
            <a:endParaRPr lang="en-US"/>
          </a:p>
        </p:txBody>
      </p:sp>
      <p:sp>
        <p:nvSpPr>
          <p:cNvPr id="6" name="Footer Placeholder 5">
            <a:extLst>
              <a:ext uri="{FF2B5EF4-FFF2-40B4-BE49-F238E27FC236}">
                <a16:creationId xmlns:a16="http://schemas.microsoft.com/office/drawing/2014/main" id="{547717D2-A5DE-458C-9109-6689AC0F74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D35360-5432-4C38-9B23-4A10AF6C43A4}"/>
              </a:ext>
            </a:extLst>
          </p:cNvPr>
          <p:cNvSpPr>
            <a:spLocks noGrp="1"/>
          </p:cNvSpPr>
          <p:nvPr>
            <p:ph type="sldNum" sz="quarter" idx="12"/>
          </p:nvPr>
        </p:nvSpPr>
        <p:spPr/>
        <p:txBody>
          <a:bodyPr/>
          <a:lstStyle/>
          <a:p>
            <a:fld id="{098DAAE8-5720-49DC-885C-C146B9F43524}" type="slidenum">
              <a:rPr lang="en-US" smtClean="0"/>
              <a:t>‹#›</a:t>
            </a:fld>
            <a:endParaRPr lang="en-US"/>
          </a:p>
        </p:txBody>
      </p:sp>
    </p:spTree>
    <p:extLst>
      <p:ext uri="{BB962C8B-B14F-4D97-AF65-F5344CB8AC3E}">
        <p14:creationId xmlns:p14="http://schemas.microsoft.com/office/powerpoint/2010/main" val="1659880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AD7EA-2916-49DE-B52B-B4BF2B9EBC9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D00D25-FF94-4BBC-A37D-6A2BC61419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013AED-E8E9-4933-8494-D40F5AC68B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5D5E53-575C-428F-9173-3AC7321E6E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9A5F71-25D9-41BE-A043-2CBD74221C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1FF92E-B364-4DB1-A0BF-3F679785E65F}"/>
              </a:ext>
            </a:extLst>
          </p:cNvPr>
          <p:cNvSpPr>
            <a:spLocks noGrp="1"/>
          </p:cNvSpPr>
          <p:nvPr>
            <p:ph type="dt" sz="half" idx="10"/>
          </p:nvPr>
        </p:nvSpPr>
        <p:spPr/>
        <p:txBody>
          <a:bodyPr/>
          <a:lstStyle/>
          <a:p>
            <a:fld id="{E2EF038C-4EA5-453F-BDB8-32660ACFE74C}" type="datetimeFigureOut">
              <a:rPr lang="en-US" smtClean="0"/>
              <a:t>8/29/2024</a:t>
            </a:fld>
            <a:endParaRPr lang="en-US"/>
          </a:p>
        </p:txBody>
      </p:sp>
      <p:sp>
        <p:nvSpPr>
          <p:cNvPr id="8" name="Footer Placeholder 7">
            <a:extLst>
              <a:ext uri="{FF2B5EF4-FFF2-40B4-BE49-F238E27FC236}">
                <a16:creationId xmlns:a16="http://schemas.microsoft.com/office/drawing/2014/main" id="{C55C6029-DC49-42D4-A4F4-B8CFB19CDB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9E766D7-246E-4EBD-90C5-A82EAFBBCBED}"/>
              </a:ext>
            </a:extLst>
          </p:cNvPr>
          <p:cNvSpPr>
            <a:spLocks noGrp="1"/>
          </p:cNvSpPr>
          <p:nvPr>
            <p:ph type="sldNum" sz="quarter" idx="12"/>
          </p:nvPr>
        </p:nvSpPr>
        <p:spPr/>
        <p:txBody>
          <a:bodyPr/>
          <a:lstStyle/>
          <a:p>
            <a:fld id="{098DAAE8-5720-49DC-885C-C146B9F43524}" type="slidenum">
              <a:rPr lang="en-US" smtClean="0"/>
              <a:t>‹#›</a:t>
            </a:fld>
            <a:endParaRPr lang="en-US"/>
          </a:p>
        </p:txBody>
      </p:sp>
    </p:spTree>
    <p:extLst>
      <p:ext uri="{BB962C8B-B14F-4D97-AF65-F5344CB8AC3E}">
        <p14:creationId xmlns:p14="http://schemas.microsoft.com/office/powerpoint/2010/main" val="414288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36697-F2DA-4446-B0A0-6755EFEAAF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7B5A20-02E2-46E5-A67A-3073500E2B9C}"/>
              </a:ext>
            </a:extLst>
          </p:cNvPr>
          <p:cNvSpPr>
            <a:spLocks noGrp="1"/>
          </p:cNvSpPr>
          <p:nvPr>
            <p:ph type="dt" sz="half" idx="10"/>
          </p:nvPr>
        </p:nvSpPr>
        <p:spPr/>
        <p:txBody>
          <a:bodyPr/>
          <a:lstStyle/>
          <a:p>
            <a:fld id="{E2EF038C-4EA5-453F-BDB8-32660ACFE74C}" type="datetimeFigureOut">
              <a:rPr lang="en-US" smtClean="0"/>
              <a:t>8/29/2024</a:t>
            </a:fld>
            <a:endParaRPr lang="en-US"/>
          </a:p>
        </p:txBody>
      </p:sp>
      <p:sp>
        <p:nvSpPr>
          <p:cNvPr id="4" name="Footer Placeholder 3">
            <a:extLst>
              <a:ext uri="{FF2B5EF4-FFF2-40B4-BE49-F238E27FC236}">
                <a16:creationId xmlns:a16="http://schemas.microsoft.com/office/drawing/2014/main" id="{4C2AD7E7-A111-4A8F-B2A6-1A46604D83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D249A4-2A7A-40D7-A9D1-DFE55C7C639F}"/>
              </a:ext>
            </a:extLst>
          </p:cNvPr>
          <p:cNvSpPr>
            <a:spLocks noGrp="1"/>
          </p:cNvSpPr>
          <p:nvPr>
            <p:ph type="sldNum" sz="quarter" idx="12"/>
          </p:nvPr>
        </p:nvSpPr>
        <p:spPr/>
        <p:txBody>
          <a:bodyPr/>
          <a:lstStyle/>
          <a:p>
            <a:fld id="{098DAAE8-5720-49DC-885C-C146B9F43524}" type="slidenum">
              <a:rPr lang="en-US" smtClean="0"/>
              <a:t>‹#›</a:t>
            </a:fld>
            <a:endParaRPr lang="en-US"/>
          </a:p>
        </p:txBody>
      </p:sp>
    </p:spTree>
    <p:extLst>
      <p:ext uri="{BB962C8B-B14F-4D97-AF65-F5344CB8AC3E}">
        <p14:creationId xmlns:p14="http://schemas.microsoft.com/office/powerpoint/2010/main" val="3369454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178052-6C53-4481-98F2-2039EA15BB73}"/>
              </a:ext>
            </a:extLst>
          </p:cNvPr>
          <p:cNvSpPr>
            <a:spLocks noGrp="1"/>
          </p:cNvSpPr>
          <p:nvPr>
            <p:ph type="dt" sz="half" idx="10"/>
          </p:nvPr>
        </p:nvSpPr>
        <p:spPr/>
        <p:txBody>
          <a:bodyPr/>
          <a:lstStyle/>
          <a:p>
            <a:fld id="{E2EF038C-4EA5-453F-BDB8-32660ACFE74C}" type="datetimeFigureOut">
              <a:rPr lang="en-US" smtClean="0"/>
              <a:t>8/29/2024</a:t>
            </a:fld>
            <a:endParaRPr lang="en-US"/>
          </a:p>
        </p:txBody>
      </p:sp>
      <p:sp>
        <p:nvSpPr>
          <p:cNvPr id="3" name="Footer Placeholder 2">
            <a:extLst>
              <a:ext uri="{FF2B5EF4-FFF2-40B4-BE49-F238E27FC236}">
                <a16:creationId xmlns:a16="http://schemas.microsoft.com/office/drawing/2014/main" id="{0CA1560D-97FE-45EF-A9B9-5BCD207840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B979486-D2FD-43C8-96A0-1B8002BC3E73}"/>
              </a:ext>
            </a:extLst>
          </p:cNvPr>
          <p:cNvSpPr>
            <a:spLocks noGrp="1"/>
          </p:cNvSpPr>
          <p:nvPr>
            <p:ph type="sldNum" sz="quarter" idx="12"/>
          </p:nvPr>
        </p:nvSpPr>
        <p:spPr/>
        <p:txBody>
          <a:bodyPr/>
          <a:lstStyle/>
          <a:p>
            <a:fld id="{098DAAE8-5720-49DC-885C-C146B9F43524}" type="slidenum">
              <a:rPr lang="en-US" smtClean="0"/>
              <a:t>‹#›</a:t>
            </a:fld>
            <a:endParaRPr lang="en-US"/>
          </a:p>
        </p:txBody>
      </p:sp>
    </p:spTree>
    <p:extLst>
      <p:ext uri="{BB962C8B-B14F-4D97-AF65-F5344CB8AC3E}">
        <p14:creationId xmlns:p14="http://schemas.microsoft.com/office/powerpoint/2010/main" val="1772976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F835E-3217-490E-AAF0-72419962C1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7757B9-317F-4352-9FDE-BE00961B38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BEC53D-297E-4F2D-BC57-F889EC99D0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74BDD4-0EF3-46FA-9B3E-B53E80A97834}"/>
              </a:ext>
            </a:extLst>
          </p:cNvPr>
          <p:cNvSpPr>
            <a:spLocks noGrp="1"/>
          </p:cNvSpPr>
          <p:nvPr>
            <p:ph type="dt" sz="half" idx="10"/>
          </p:nvPr>
        </p:nvSpPr>
        <p:spPr/>
        <p:txBody>
          <a:bodyPr/>
          <a:lstStyle/>
          <a:p>
            <a:fld id="{E2EF038C-4EA5-453F-BDB8-32660ACFE74C}" type="datetimeFigureOut">
              <a:rPr lang="en-US" smtClean="0"/>
              <a:t>8/29/2024</a:t>
            </a:fld>
            <a:endParaRPr lang="en-US"/>
          </a:p>
        </p:txBody>
      </p:sp>
      <p:sp>
        <p:nvSpPr>
          <p:cNvPr id="6" name="Footer Placeholder 5">
            <a:extLst>
              <a:ext uri="{FF2B5EF4-FFF2-40B4-BE49-F238E27FC236}">
                <a16:creationId xmlns:a16="http://schemas.microsoft.com/office/drawing/2014/main" id="{EEB7A506-15F2-4673-BB23-84195AE2A3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E75DAF-C5E6-45ED-A548-7CE90F2F79D5}"/>
              </a:ext>
            </a:extLst>
          </p:cNvPr>
          <p:cNvSpPr>
            <a:spLocks noGrp="1"/>
          </p:cNvSpPr>
          <p:nvPr>
            <p:ph type="sldNum" sz="quarter" idx="12"/>
          </p:nvPr>
        </p:nvSpPr>
        <p:spPr/>
        <p:txBody>
          <a:bodyPr/>
          <a:lstStyle/>
          <a:p>
            <a:fld id="{098DAAE8-5720-49DC-885C-C146B9F43524}" type="slidenum">
              <a:rPr lang="en-US" smtClean="0"/>
              <a:t>‹#›</a:t>
            </a:fld>
            <a:endParaRPr lang="en-US"/>
          </a:p>
        </p:txBody>
      </p:sp>
    </p:spTree>
    <p:extLst>
      <p:ext uri="{BB962C8B-B14F-4D97-AF65-F5344CB8AC3E}">
        <p14:creationId xmlns:p14="http://schemas.microsoft.com/office/powerpoint/2010/main" val="2425377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097CA-E0C2-410A-BC09-7AFF4629E2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B630ED-BB41-4809-8E7E-76BC0F1664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B9A3D3-9B82-4041-BEE6-31EA9F577F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7E949F-73A1-4C76-8600-CAB2390C9163}"/>
              </a:ext>
            </a:extLst>
          </p:cNvPr>
          <p:cNvSpPr>
            <a:spLocks noGrp="1"/>
          </p:cNvSpPr>
          <p:nvPr>
            <p:ph type="dt" sz="half" idx="10"/>
          </p:nvPr>
        </p:nvSpPr>
        <p:spPr/>
        <p:txBody>
          <a:bodyPr/>
          <a:lstStyle/>
          <a:p>
            <a:fld id="{E2EF038C-4EA5-453F-BDB8-32660ACFE74C}" type="datetimeFigureOut">
              <a:rPr lang="en-US" smtClean="0"/>
              <a:t>8/29/2024</a:t>
            </a:fld>
            <a:endParaRPr lang="en-US"/>
          </a:p>
        </p:txBody>
      </p:sp>
      <p:sp>
        <p:nvSpPr>
          <p:cNvPr id="6" name="Footer Placeholder 5">
            <a:extLst>
              <a:ext uri="{FF2B5EF4-FFF2-40B4-BE49-F238E27FC236}">
                <a16:creationId xmlns:a16="http://schemas.microsoft.com/office/drawing/2014/main" id="{D7710045-0A51-4B6C-A6F6-46F5DBE301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26D869-32DE-4C8C-9C80-6CBF2A84BAC5}"/>
              </a:ext>
            </a:extLst>
          </p:cNvPr>
          <p:cNvSpPr>
            <a:spLocks noGrp="1"/>
          </p:cNvSpPr>
          <p:nvPr>
            <p:ph type="sldNum" sz="quarter" idx="12"/>
          </p:nvPr>
        </p:nvSpPr>
        <p:spPr/>
        <p:txBody>
          <a:bodyPr/>
          <a:lstStyle/>
          <a:p>
            <a:fld id="{098DAAE8-5720-49DC-885C-C146B9F43524}" type="slidenum">
              <a:rPr lang="en-US" smtClean="0"/>
              <a:t>‹#›</a:t>
            </a:fld>
            <a:endParaRPr lang="en-US"/>
          </a:p>
        </p:txBody>
      </p:sp>
    </p:spTree>
    <p:extLst>
      <p:ext uri="{BB962C8B-B14F-4D97-AF65-F5344CB8AC3E}">
        <p14:creationId xmlns:p14="http://schemas.microsoft.com/office/powerpoint/2010/main" val="2736273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C52AB6-7B43-41AA-964B-38B89C651A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2B692AE-29EF-4228-AAC6-ACB47C0E7B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404AB3-30D4-48BE-A7C8-574E5C8C44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EF038C-4EA5-453F-BDB8-32660ACFE74C}" type="datetimeFigureOut">
              <a:rPr lang="en-US" smtClean="0"/>
              <a:t>8/29/2024</a:t>
            </a:fld>
            <a:endParaRPr lang="en-US"/>
          </a:p>
        </p:txBody>
      </p:sp>
      <p:sp>
        <p:nvSpPr>
          <p:cNvPr id="5" name="Footer Placeholder 4">
            <a:extLst>
              <a:ext uri="{FF2B5EF4-FFF2-40B4-BE49-F238E27FC236}">
                <a16:creationId xmlns:a16="http://schemas.microsoft.com/office/drawing/2014/main" id="{2ED8813A-94A3-4664-87D2-95685771BA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9724D3-F0B6-4D38-B984-E07BAAA00D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8DAAE8-5720-49DC-885C-C146B9F43524}" type="slidenum">
              <a:rPr lang="en-US" smtClean="0"/>
              <a:t>‹#›</a:t>
            </a:fld>
            <a:endParaRPr lang="en-US"/>
          </a:p>
        </p:txBody>
      </p:sp>
    </p:spTree>
    <p:extLst>
      <p:ext uri="{BB962C8B-B14F-4D97-AF65-F5344CB8AC3E}">
        <p14:creationId xmlns:p14="http://schemas.microsoft.com/office/powerpoint/2010/main" val="18048619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C8ACD4-22B1-6B1D-CBBD-D77CD9845DA4}"/>
              </a:ext>
            </a:extLst>
          </p:cNvPr>
          <p:cNvSpPr>
            <a:spLocks noGrp="1"/>
          </p:cNvSpPr>
          <p:nvPr>
            <p:ph type="title"/>
          </p:nvPr>
        </p:nvSpPr>
        <p:spPr>
          <a:xfrm>
            <a:off x="838200" y="0"/>
            <a:ext cx="10515600" cy="182562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40C9917-27B6-3046-49AB-03FDCA409A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91745160"/>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Lst>
  <p:txStyles>
    <p:titleStyle>
      <a:lvl1pPr algn="l" defTabSz="914400" rtl="0" eaLnBrk="1" latinLnBrk="0" hangingPunct="1">
        <a:lnSpc>
          <a:spcPct val="90000"/>
        </a:lnSpc>
        <a:spcBef>
          <a:spcPct val="0"/>
        </a:spcBef>
        <a:buNone/>
        <a:defRPr sz="4400" b="0" i="0" kern="1200">
          <a:solidFill>
            <a:srgbClr val="0093D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0F406B"/>
        </a:buClr>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F406B"/>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F406B"/>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F406B"/>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F406B"/>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www.michigan.gov/mdhhs/assistance-programs/healthcare/hifa/home-and-community-based-services-program-transition/mdhhs-behavioral-health-hcbs-waivers"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hyperlink" Target="mailto:HCBSTransition@michigan.gov"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74771-0094-4CBF-8B3F-D06DFD0718ED}"/>
              </a:ext>
            </a:extLst>
          </p:cNvPr>
          <p:cNvSpPr>
            <a:spLocks noGrp="1"/>
          </p:cNvSpPr>
          <p:nvPr>
            <p:ph type="ctrTitle"/>
          </p:nvPr>
        </p:nvSpPr>
        <p:spPr>
          <a:xfrm>
            <a:off x="2144110" y="1330904"/>
            <a:ext cx="7903780" cy="1482634"/>
          </a:xfrm>
        </p:spPr>
        <p:txBody>
          <a:bodyPr>
            <a:noAutofit/>
          </a:bodyPr>
          <a:lstStyle/>
          <a:p>
            <a:r>
              <a:rPr lang="en-US" sz="2000" b="1" dirty="0">
                <a:effectLst/>
                <a:latin typeface="+mn-lt"/>
                <a:ea typeface="Calibri" panose="020F0502020204030204" pitchFamily="34" charset="0"/>
              </a:rPr>
              <a:t>Update from the Michigan Department of Health and Human Services</a:t>
            </a:r>
            <a:br>
              <a:rPr lang="en-US" sz="2000" b="1" dirty="0">
                <a:latin typeface="+mn-lt"/>
              </a:rPr>
            </a:br>
            <a:r>
              <a:rPr lang="en-US" sz="2000" b="1" dirty="0">
                <a:latin typeface="+mn-lt"/>
              </a:rPr>
              <a:t>Lyndia Deromedi</a:t>
            </a:r>
            <a:br>
              <a:rPr lang="en-US" sz="2000" b="1" dirty="0">
                <a:latin typeface="+mn-lt"/>
              </a:rPr>
            </a:br>
            <a:r>
              <a:rPr lang="en-US" sz="2000" b="1" dirty="0">
                <a:latin typeface="+mn-lt"/>
              </a:rPr>
              <a:t>Email: deromedil@michigan.gov</a:t>
            </a:r>
            <a:br>
              <a:rPr lang="en-US" sz="2000" b="1" dirty="0">
                <a:latin typeface="+mn-lt"/>
              </a:rPr>
            </a:br>
            <a:r>
              <a:rPr lang="en-US" sz="2000" b="1" dirty="0">
                <a:latin typeface="+mn-lt"/>
              </a:rPr>
              <a:t>Manager of the Federal Compliance Section </a:t>
            </a:r>
            <a:br>
              <a:rPr lang="en-US" sz="2000" b="1" dirty="0">
                <a:latin typeface="+mn-lt"/>
              </a:rPr>
            </a:br>
            <a:r>
              <a:rPr lang="en-US" sz="2000" b="1" dirty="0">
                <a:latin typeface="+mn-lt"/>
              </a:rPr>
              <a:t>Bureau of Specialty Behavioral Health Services</a:t>
            </a:r>
          </a:p>
        </p:txBody>
      </p:sp>
    </p:spTree>
    <p:extLst>
      <p:ext uri="{BB962C8B-B14F-4D97-AF65-F5344CB8AC3E}">
        <p14:creationId xmlns:p14="http://schemas.microsoft.com/office/powerpoint/2010/main" val="25428250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73BC38CF-5C7E-4325-9F87-4EC2B2E017FA}"/>
              </a:ext>
            </a:extLst>
          </p:cNvPr>
          <p:cNvSpPr txBox="1">
            <a:spLocks/>
          </p:cNvSpPr>
          <p:nvPr/>
        </p:nvSpPr>
        <p:spPr>
          <a:xfrm>
            <a:off x="0" y="0"/>
            <a:ext cx="12192000" cy="1051153"/>
          </a:xfrm>
          <a:prstGeom prst="rect">
            <a:avLst/>
          </a:prstGeom>
          <a:solidFill>
            <a:srgbClr val="D3D3D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000" dirty="0">
                <a:solidFill>
                  <a:schemeClr val="accent2"/>
                </a:solidFill>
                <a:latin typeface="Avenir Next LT Pro"/>
              </a:rPr>
              <a:t>HSW Renewal-Other </a:t>
            </a:r>
            <a:endParaRPr kumimoji="0" lang="en-US" sz="4000" i="0" u="none" strike="noStrike" kern="1200" cap="none" spc="0" normalizeH="0" baseline="0" noProof="0" dirty="0">
              <a:ln>
                <a:noFill/>
              </a:ln>
              <a:solidFill>
                <a:schemeClr val="accent2"/>
              </a:solidFill>
              <a:effectLst/>
              <a:uLnTx/>
              <a:uFillTx/>
              <a:latin typeface="Avenir Next LT Pro"/>
              <a:ea typeface="+mj-ea"/>
              <a:cs typeface="+mj-cs"/>
            </a:endParaRPr>
          </a:p>
        </p:txBody>
      </p:sp>
      <p:sp>
        <p:nvSpPr>
          <p:cNvPr id="3" name="Rectangle 2">
            <a:extLst>
              <a:ext uri="{FF2B5EF4-FFF2-40B4-BE49-F238E27FC236}">
                <a16:creationId xmlns:a16="http://schemas.microsoft.com/office/drawing/2014/main" id="{F9A32325-4443-41BE-B199-B6E95D9C8D22}"/>
              </a:ext>
            </a:extLst>
          </p:cNvPr>
          <p:cNvSpPr/>
          <p:nvPr/>
        </p:nvSpPr>
        <p:spPr>
          <a:xfrm>
            <a:off x="10945682" y="-1"/>
            <a:ext cx="1246318" cy="1051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Right Triangle 3">
            <a:extLst>
              <a:ext uri="{FF2B5EF4-FFF2-40B4-BE49-F238E27FC236}">
                <a16:creationId xmlns:a16="http://schemas.microsoft.com/office/drawing/2014/main" id="{DA18134D-9197-4B6D-872D-3AA3579459A0}"/>
              </a:ext>
            </a:extLst>
          </p:cNvPr>
          <p:cNvSpPr/>
          <p:nvPr/>
        </p:nvSpPr>
        <p:spPr>
          <a:xfrm rot="5400000">
            <a:off x="10844061" y="92439"/>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5" name="Right Triangle 4">
            <a:extLst>
              <a:ext uri="{FF2B5EF4-FFF2-40B4-BE49-F238E27FC236}">
                <a16:creationId xmlns:a16="http://schemas.microsoft.com/office/drawing/2014/main" id="{796EC153-C84F-476E-9751-FAB9162DDF3F}"/>
              </a:ext>
            </a:extLst>
          </p:cNvPr>
          <p:cNvSpPr/>
          <p:nvPr/>
        </p:nvSpPr>
        <p:spPr>
          <a:xfrm rot="16200000">
            <a:off x="11233288" y="92432"/>
            <a:ext cx="1051152" cy="866273"/>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6" name="Right Triangle 5">
            <a:extLst>
              <a:ext uri="{FF2B5EF4-FFF2-40B4-BE49-F238E27FC236}">
                <a16:creationId xmlns:a16="http://schemas.microsoft.com/office/drawing/2014/main" id="{4880CA4F-1827-49E4-8AB7-A5F831CF4E25}"/>
              </a:ext>
            </a:extLst>
          </p:cNvPr>
          <p:cNvSpPr/>
          <p:nvPr/>
        </p:nvSpPr>
        <p:spPr>
          <a:xfrm rot="16200000">
            <a:off x="9986244" y="92430"/>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7" name="Rectangle 6">
            <a:extLst>
              <a:ext uri="{FF2B5EF4-FFF2-40B4-BE49-F238E27FC236}">
                <a16:creationId xmlns:a16="http://schemas.microsoft.com/office/drawing/2014/main" id="{DA17B409-8AA4-4AD2-821B-190B91529C0F}"/>
              </a:ext>
            </a:extLst>
          </p:cNvPr>
          <p:cNvSpPr/>
          <p:nvPr/>
        </p:nvSpPr>
        <p:spPr>
          <a:xfrm>
            <a:off x="565481" y="-1"/>
            <a:ext cx="1164091" cy="1051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Right Triangle 8">
            <a:extLst>
              <a:ext uri="{FF2B5EF4-FFF2-40B4-BE49-F238E27FC236}">
                <a16:creationId xmlns:a16="http://schemas.microsoft.com/office/drawing/2014/main" id="{8305F7A0-2CD7-4ECF-AA23-924301065B5F}"/>
              </a:ext>
            </a:extLst>
          </p:cNvPr>
          <p:cNvSpPr/>
          <p:nvPr/>
        </p:nvSpPr>
        <p:spPr>
          <a:xfrm rot="5400000">
            <a:off x="468858" y="90426"/>
            <a:ext cx="1051152" cy="870281"/>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1" name="Right Triangle 10">
            <a:extLst>
              <a:ext uri="{FF2B5EF4-FFF2-40B4-BE49-F238E27FC236}">
                <a16:creationId xmlns:a16="http://schemas.microsoft.com/office/drawing/2014/main" id="{10E51F16-2D93-46D0-BDC4-D3BD3EDE94AC}"/>
              </a:ext>
            </a:extLst>
          </p:cNvPr>
          <p:cNvSpPr/>
          <p:nvPr/>
        </p:nvSpPr>
        <p:spPr>
          <a:xfrm rot="5400000">
            <a:off x="1633123" y="92430"/>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3" name="Right Triangle 12">
            <a:extLst>
              <a:ext uri="{FF2B5EF4-FFF2-40B4-BE49-F238E27FC236}">
                <a16:creationId xmlns:a16="http://schemas.microsoft.com/office/drawing/2014/main" id="{0641314B-6713-43FB-8474-5ED186E9C36D}"/>
              </a:ext>
            </a:extLst>
          </p:cNvPr>
          <p:cNvSpPr/>
          <p:nvPr/>
        </p:nvSpPr>
        <p:spPr>
          <a:xfrm rot="16200000">
            <a:off x="766852" y="92438"/>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5" name="Rectangle 14">
            <a:extLst>
              <a:ext uri="{FF2B5EF4-FFF2-40B4-BE49-F238E27FC236}">
                <a16:creationId xmlns:a16="http://schemas.microsoft.com/office/drawing/2014/main" id="{E4CFE323-186F-4490-A051-886F637813D2}"/>
              </a:ext>
            </a:extLst>
          </p:cNvPr>
          <p:cNvSpPr/>
          <p:nvPr/>
        </p:nvSpPr>
        <p:spPr>
          <a:xfrm>
            <a:off x="0" y="-23"/>
            <a:ext cx="559295" cy="10511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8" name="TextBox 7">
            <a:extLst>
              <a:ext uri="{FF2B5EF4-FFF2-40B4-BE49-F238E27FC236}">
                <a16:creationId xmlns:a16="http://schemas.microsoft.com/office/drawing/2014/main" id="{0A64435A-757D-6E63-0130-8393223CD52E}"/>
              </a:ext>
            </a:extLst>
          </p:cNvPr>
          <p:cNvSpPr txBox="1"/>
          <p:nvPr/>
        </p:nvSpPr>
        <p:spPr>
          <a:xfrm>
            <a:off x="694592" y="1332770"/>
            <a:ext cx="11108182" cy="4909036"/>
          </a:xfrm>
          <a:prstGeom prst="rect">
            <a:avLst/>
          </a:prstGeom>
          <a:noFill/>
        </p:spPr>
        <p:txBody>
          <a:bodyPr wrap="square">
            <a:spAutoFit/>
          </a:bodyPr>
          <a:lstStyle/>
          <a:p>
            <a:pPr algn="l"/>
            <a:endParaRPr lang="en-US" sz="1800" b="0" i="0" u="none" strike="noStrike" baseline="0" dirty="0">
              <a:solidFill>
                <a:srgbClr val="000000"/>
              </a:solidFill>
              <a:latin typeface="Arial" panose="020B0604020202020204" pitchFamily="34" charset="0"/>
            </a:endParaRPr>
          </a:p>
          <a:p>
            <a:pPr marL="285750" indent="-285750">
              <a:buFont typeface="Arial" panose="020B0604020202020204" pitchFamily="34" charset="0"/>
              <a:buChar char="•"/>
            </a:pPr>
            <a:r>
              <a:rPr lang="en-US" sz="2200" b="0" i="0" u="none" strike="noStrike" baseline="0" dirty="0">
                <a:solidFill>
                  <a:schemeClr val="accent2"/>
                </a:solidFill>
                <a:latin typeface="Avenir Next LT Pro Demi" panose="020B0704020202020204" pitchFamily="34" charset="0"/>
              </a:rPr>
              <a:t>Update of Conflict Free Access and Planning requirements (All Waivers and 1915 </a:t>
            </a:r>
            <a:r>
              <a:rPr lang="en-US" sz="2200" b="0" i="0" u="none" strike="noStrike" baseline="0" dirty="0" err="1">
                <a:solidFill>
                  <a:schemeClr val="accent2"/>
                </a:solidFill>
                <a:latin typeface="Avenir Next LT Pro Demi" panose="020B0704020202020204" pitchFamily="34" charset="0"/>
              </a:rPr>
              <a:t>iSPA</a:t>
            </a:r>
            <a:r>
              <a:rPr lang="en-US" sz="2200" b="0" i="0" u="none" strike="noStrike" baseline="0" dirty="0">
                <a:solidFill>
                  <a:schemeClr val="accent2"/>
                </a:solidFill>
                <a:latin typeface="Avenir Next LT Pro Demi" panose="020B0704020202020204" pitchFamily="34" charset="0"/>
              </a:rPr>
              <a:t>).</a:t>
            </a:r>
          </a:p>
          <a:p>
            <a:pPr marL="742950" marR="0" lvl="1" indent="-285750">
              <a:spcBef>
                <a:spcPts val="0"/>
              </a:spcBef>
              <a:spcAft>
                <a:spcPts val="0"/>
              </a:spcAft>
              <a:buFont typeface="Arial" panose="020B0604020202020204" pitchFamily="34" charset="0"/>
              <a:buChar char="•"/>
              <a:tabLst>
                <a:tab pos="914400" algn="l"/>
              </a:tabLst>
            </a:pPr>
            <a:r>
              <a:rPr lang="en-US"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Align with the MDHHS approved CFA&amp;P scenarios as outlined in </a:t>
            </a:r>
            <a:r>
              <a:rPr lang="en-US" sz="1800" kern="1200" dirty="0">
                <a:solidFill>
                  <a:srgbClr val="000000"/>
                </a:solidFill>
                <a:effectLst/>
                <a:latin typeface="Aptos" panose="020B0004020202020204" pitchFamily="34" charset="0"/>
                <a:ea typeface="Calibri" panose="020F0502020204030204" pitchFamily="34" charset="0"/>
                <a:cs typeface="Times New Roman" panose="02020603050405020304" pitchFamily="18" charset="0"/>
              </a:rPr>
              <a:t>MDHHS’ </a:t>
            </a:r>
            <a:r>
              <a:rPr lang="en-US"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CFA&amp;P requirements and PIHP contracts.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Only willing and qualified provider designation process. </a:t>
            </a:r>
            <a:r>
              <a:rPr lang="en-US" sz="2200" b="0" i="0" u="none" strike="noStrike" baseline="0"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n-US" sz="2200" dirty="0">
                <a:solidFill>
                  <a:schemeClr val="accent2"/>
                </a:solidFill>
                <a:effectLst/>
                <a:latin typeface="Avenir Next LT Pro Demi" panose="020B0704020202020204" pitchFamily="34" charset="0"/>
                <a:ea typeface="Calibri" panose="020F0502020204030204" pitchFamily="34" charset="0"/>
                <a:cs typeface="Times New Roman" panose="02020603050405020304" pitchFamily="18" charset="0"/>
              </a:rPr>
              <a:t>Adding assessment tools to identify potential enrollees for HSW.</a:t>
            </a:r>
          </a:p>
          <a:p>
            <a:pPr marL="742950" lvl="1" indent="-285750">
              <a:buFont typeface="Arial" panose="020B0604020202020204" pitchFamily="34" charset="0"/>
              <a:buChar char="•"/>
            </a:pPr>
            <a:r>
              <a:rPr lang="en-US" b="0" i="0" u="none" strike="noStrike" baseline="0" dirty="0">
                <a:latin typeface="Calibri" panose="020F0502020204030204" pitchFamily="34" charset="0"/>
                <a:ea typeface="Calibri" panose="020F0502020204030204" pitchFamily="34" charset="0"/>
                <a:cs typeface="Calibri" panose="020F0502020204030204" pitchFamily="34" charset="0"/>
              </a:rPr>
              <a:t>WHODAS 2.0-New Assessment Tool for Adult I/DD population</a:t>
            </a:r>
          </a:p>
          <a:p>
            <a:pPr marL="285750" indent="-285750">
              <a:buFont typeface="Arial" panose="020B0604020202020204" pitchFamily="34" charset="0"/>
              <a:buChar char="•"/>
            </a:pPr>
            <a:r>
              <a:rPr lang="en-US" sz="2200" kern="100" dirty="0">
                <a:solidFill>
                  <a:schemeClr val="accent2"/>
                </a:solidFill>
                <a:effectLst/>
                <a:latin typeface="Avenir Next LT Pro Demi" panose="020B0704020202020204" pitchFamily="34" charset="0"/>
                <a:ea typeface="Calibri" panose="020F0502020204030204" pitchFamily="34" charset="0"/>
                <a:cs typeface="Times New Roman" panose="02020603050405020304" pitchFamily="18" charset="0"/>
              </a:rPr>
              <a:t>Quality Improvement Strategy removal of consolidated reporting language in System Design. MDHHS will consider in the future.</a:t>
            </a:r>
          </a:p>
          <a:p>
            <a:pPr marL="742950" lvl="1" indent="-285750">
              <a:buFont typeface="Arial" panose="020B0604020202020204" pitchFamily="34" charset="0"/>
              <a:buChar char="•"/>
            </a:pPr>
            <a:r>
              <a:rPr lang="en-US" kern="100" dirty="0">
                <a:latin typeface="Calibri" panose="020F0502020204030204" pitchFamily="34" charset="0"/>
                <a:ea typeface="Calibri" panose="020F0502020204030204" pitchFamily="34" charset="0"/>
                <a:cs typeface="Calibri" panose="020F0502020204030204" pitchFamily="34" charset="0"/>
              </a:rPr>
              <a:t>CMS allows States to consolidate their reporting- did not elect to do</a:t>
            </a:r>
            <a:r>
              <a:rPr lang="en-US" kern="100" dirty="0">
                <a:effectLst/>
                <a:latin typeface="Calibri" panose="020F0502020204030204" pitchFamily="34" charset="0"/>
                <a:ea typeface="Calibri" panose="020F0502020204030204" pitchFamily="34" charset="0"/>
                <a:cs typeface="Calibri" panose="020F0502020204030204" pitchFamily="34" charset="0"/>
              </a:rPr>
              <a:t> </a:t>
            </a:r>
            <a:endParaRPr lang="en-US" sz="2200" b="0" i="0" u="none" strike="noStrike" baseline="0" dirty="0">
              <a:solidFill>
                <a:schemeClr val="accent2"/>
              </a:solidFill>
              <a:latin typeface="Avenir Next LT Pro Demi" panose="020B0704020202020204" pitchFamily="34" charset="0"/>
            </a:endParaRPr>
          </a:p>
          <a:p>
            <a:pPr marL="285750" indent="-285750">
              <a:buFont typeface="Arial" panose="020B0604020202020204" pitchFamily="34" charset="0"/>
              <a:buChar char="•"/>
            </a:pPr>
            <a:r>
              <a:rPr lang="en-US" sz="2200" b="0" i="0" u="none" strike="noStrike" baseline="0" dirty="0">
                <a:solidFill>
                  <a:schemeClr val="accent2"/>
                </a:solidFill>
                <a:latin typeface="Avenir Next LT Pro Demi" panose="020B0704020202020204" pitchFamily="34" charset="0"/>
              </a:rPr>
              <a:t>Expanding eligibility group to TEFRA (Tax Equality and Fiscal Responsibility Act of 1982). </a:t>
            </a:r>
          </a:p>
          <a:p>
            <a:pPr marL="742950" lvl="1" indent="-285750">
              <a:buFont typeface="Arial" panose="020B0604020202020204" pitchFamily="34" charset="0"/>
              <a:buChar char="•"/>
            </a:pPr>
            <a:r>
              <a:rPr lang="en-US" b="0" i="0" u="none" strike="noStrike" baseline="0" dirty="0">
                <a:latin typeface="Calibri" panose="020F0502020204030204" pitchFamily="34" charset="0"/>
                <a:ea typeface="Calibri" panose="020F0502020204030204" pitchFamily="34" charset="0"/>
                <a:cs typeface="Calibri" panose="020F0502020204030204" pitchFamily="34" charset="0"/>
              </a:rPr>
              <a:t>This was not a group cover in the past that was added. </a:t>
            </a:r>
          </a:p>
          <a:p>
            <a:pPr marL="342900" indent="-342900">
              <a:spcBef>
                <a:spcPts val="600"/>
              </a:spcBef>
              <a:buFont typeface="+mj-lt"/>
              <a:buAutoNum type="arabicPeriod"/>
            </a:pPr>
            <a:endParaRPr lang="en-US" sz="2400" dirty="0"/>
          </a:p>
        </p:txBody>
      </p:sp>
    </p:spTree>
    <p:extLst>
      <p:ext uri="{BB962C8B-B14F-4D97-AF65-F5344CB8AC3E}">
        <p14:creationId xmlns:p14="http://schemas.microsoft.com/office/powerpoint/2010/main" val="1345483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73BC38CF-5C7E-4325-9F87-4EC2B2E017FA}"/>
              </a:ext>
            </a:extLst>
          </p:cNvPr>
          <p:cNvSpPr txBox="1">
            <a:spLocks/>
          </p:cNvSpPr>
          <p:nvPr/>
        </p:nvSpPr>
        <p:spPr>
          <a:xfrm>
            <a:off x="0" y="0"/>
            <a:ext cx="12192000" cy="1051153"/>
          </a:xfrm>
          <a:prstGeom prst="rect">
            <a:avLst/>
          </a:prstGeom>
          <a:solidFill>
            <a:srgbClr val="D3D3D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000" dirty="0">
                <a:solidFill>
                  <a:schemeClr val="accent2"/>
                </a:solidFill>
                <a:latin typeface="Avenir Next LT Pro"/>
              </a:rPr>
              <a:t>Other Considerations</a:t>
            </a:r>
            <a:endParaRPr kumimoji="0" lang="en-US" sz="4000" i="0" u="none" strike="noStrike" kern="1200" cap="none" spc="0" normalizeH="0" baseline="0" noProof="0" dirty="0">
              <a:ln>
                <a:noFill/>
              </a:ln>
              <a:solidFill>
                <a:schemeClr val="accent2"/>
              </a:solidFill>
              <a:effectLst/>
              <a:uLnTx/>
              <a:uFillTx/>
              <a:latin typeface="Avenir Next LT Pro"/>
              <a:ea typeface="+mj-ea"/>
              <a:cs typeface="+mj-cs"/>
            </a:endParaRPr>
          </a:p>
        </p:txBody>
      </p:sp>
      <p:sp>
        <p:nvSpPr>
          <p:cNvPr id="3" name="Rectangle 2">
            <a:extLst>
              <a:ext uri="{FF2B5EF4-FFF2-40B4-BE49-F238E27FC236}">
                <a16:creationId xmlns:a16="http://schemas.microsoft.com/office/drawing/2014/main" id="{F9A32325-4443-41BE-B199-B6E95D9C8D22}"/>
              </a:ext>
            </a:extLst>
          </p:cNvPr>
          <p:cNvSpPr/>
          <p:nvPr/>
        </p:nvSpPr>
        <p:spPr>
          <a:xfrm>
            <a:off x="10945682" y="-1"/>
            <a:ext cx="1246318" cy="1051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Right Triangle 3">
            <a:extLst>
              <a:ext uri="{FF2B5EF4-FFF2-40B4-BE49-F238E27FC236}">
                <a16:creationId xmlns:a16="http://schemas.microsoft.com/office/drawing/2014/main" id="{DA18134D-9197-4B6D-872D-3AA3579459A0}"/>
              </a:ext>
            </a:extLst>
          </p:cNvPr>
          <p:cNvSpPr/>
          <p:nvPr/>
        </p:nvSpPr>
        <p:spPr>
          <a:xfrm rot="5400000">
            <a:off x="10844061" y="92439"/>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5" name="Right Triangle 4">
            <a:extLst>
              <a:ext uri="{FF2B5EF4-FFF2-40B4-BE49-F238E27FC236}">
                <a16:creationId xmlns:a16="http://schemas.microsoft.com/office/drawing/2014/main" id="{796EC153-C84F-476E-9751-FAB9162DDF3F}"/>
              </a:ext>
            </a:extLst>
          </p:cNvPr>
          <p:cNvSpPr/>
          <p:nvPr/>
        </p:nvSpPr>
        <p:spPr>
          <a:xfrm rot="16200000">
            <a:off x="11233288" y="92432"/>
            <a:ext cx="1051152" cy="866273"/>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6" name="Right Triangle 5">
            <a:extLst>
              <a:ext uri="{FF2B5EF4-FFF2-40B4-BE49-F238E27FC236}">
                <a16:creationId xmlns:a16="http://schemas.microsoft.com/office/drawing/2014/main" id="{4880CA4F-1827-49E4-8AB7-A5F831CF4E25}"/>
              </a:ext>
            </a:extLst>
          </p:cNvPr>
          <p:cNvSpPr/>
          <p:nvPr/>
        </p:nvSpPr>
        <p:spPr>
          <a:xfrm rot="16200000">
            <a:off x="9986244" y="92430"/>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7" name="Rectangle 6">
            <a:extLst>
              <a:ext uri="{FF2B5EF4-FFF2-40B4-BE49-F238E27FC236}">
                <a16:creationId xmlns:a16="http://schemas.microsoft.com/office/drawing/2014/main" id="{DA17B409-8AA4-4AD2-821B-190B91529C0F}"/>
              </a:ext>
            </a:extLst>
          </p:cNvPr>
          <p:cNvSpPr/>
          <p:nvPr/>
        </p:nvSpPr>
        <p:spPr>
          <a:xfrm>
            <a:off x="565481" y="-1"/>
            <a:ext cx="1164091" cy="1051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Right Triangle 8">
            <a:extLst>
              <a:ext uri="{FF2B5EF4-FFF2-40B4-BE49-F238E27FC236}">
                <a16:creationId xmlns:a16="http://schemas.microsoft.com/office/drawing/2014/main" id="{8305F7A0-2CD7-4ECF-AA23-924301065B5F}"/>
              </a:ext>
            </a:extLst>
          </p:cNvPr>
          <p:cNvSpPr/>
          <p:nvPr/>
        </p:nvSpPr>
        <p:spPr>
          <a:xfrm rot="5400000">
            <a:off x="468858" y="90426"/>
            <a:ext cx="1051152" cy="870281"/>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1" name="Right Triangle 10">
            <a:extLst>
              <a:ext uri="{FF2B5EF4-FFF2-40B4-BE49-F238E27FC236}">
                <a16:creationId xmlns:a16="http://schemas.microsoft.com/office/drawing/2014/main" id="{10E51F16-2D93-46D0-BDC4-D3BD3EDE94AC}"/>
              </a:ext>
            </a:extLst>
          </p:cNvPr>
          <p:cNvSpPr/>
          <p:nvPr/>
        </p:nvSpPr>
        <p:spPr>
          <a:xfrm rot="5400000">
            <a:off x="1633123" y="92430"/>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3" name="Right Triangle 12">
            <a:extLst>
              <a:ext uri="{FF2B5EF4-FFF2-40B4-BE49-F238E27FC236}">
                <a16:creationId xmlns:a16="http://schemas.microsoft.com/office/drawing/2014/main" id="{0641314B-6713-43FB-8474-5ED186E9C36D}"/>
              </a:ext>
            </a:extLst>
          </p:cNvPr>
          <p:cNvSpPr/>
          <p:nvPr/>
        </p:nvSpPr>
        <p:spPr>
          <a:xfrm rot="16200000">
            <a:off x="766852" y="92438"/>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5" name="Rectangle 14">
            <a:extLst>
              <a:ext uri="{FF2B5EF4-FFF2-40B4-BE49-F238E27FC236}">
                <a16:creationId xmlns:a16="http://schemas.microsoft.com/office/drawing/2014/main" id="{E4CFE323-186F-4490-A051-886F637813D2}"/>
              </a:ext>
            </a:extLst>
          </p:cNvPr>
          <p:cNvSpPr/>
          <p:nvPr/>
        </p:nvSpPr>
        <p:spPr>
          <a:xfrm>
            <a:off x="0" y="-23"/>
            <a:ext cx="559295" cy="10511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8" name="TextBox 7">
            <a:extLst>
              <a:ext uri="{FF2B5EF4-FFF2-40B4-BE49-F238E27FC236}">
                <a16:creationId xmlns:a16="http://schemas.microsoft.com/office/drawing/2014/main" id="{0A64435A-757D-6E63-0130-8393223CD52E}"/>
              </a:ext>
            </a:extLst>
          </p:cNvPr>
          <p:cNvSpPr txBox="1"/>
          <p:nvPr/>
        </p:nvSpPr>
        <p:spPr>
          <a:xfrm>
            <a:off x="694592" y="1332770"/>
            <a:ext cx="11108182" cy="2939266"/>
          </a:xfrm>
          <a:prstGeom prst="rect">
            <a:avLst/>
          </a:prstGeom>
          <a:noFill/>
        </p:spPr>
        <p:txBody>
          <a:bodyPr wrap="square">
            <a:spAutoFit/>
          </a:bodyPr>
          <a:lstStyle/>
          <a:p>
            <a:pPr algn="l"/>
            <a:r>
              <a:rPr lang="en-US" sz="2800" b="1" dirty="0">
                <a:solidFill>
                  <a:schemeClr val="accent2"/>
                </a:solidFill>
                <a:latin typeface="Avenir Next LT Pro Demi" panose="020B0704020202020204" pitchFamily="34" charset="0"/>
              </a:rPr>
              <a:t>S</a:t>
            </a:r>
            <a:r>
              <a:rPr lang="en-US" sz="2800" b="1" i="0" u="none" strike="noStrike" baseline="0" dirty="0">
                <a:solidFill>
                  <a:schemeClr val="accent2"/>
                </a:solidFill>
                <a:latin typeface="Avenir Next LT Pro Demi" panose="020B0704020202020204" pitchFamily="34" charset="0"/>
              </a:rPr>
              <a:t>uggestions made during our public feedback sessions.</a:t>
            </a:r>
          </a:p>
          <a:p>
            <a:pPr algn="l"/>
            <a:endParaRPr lang="en-US" sz="1800" b="0" i="0" u="none" strike="noStrike" baseline="0" dirty="0">
              <a:solidFill>
                <a:schemeClr val="accent2"/>
              </a:solidFill>
              <a:latin typeface="Arial" panose="020B0604020202020204" pitchFamily="34" charset="0"/>
            </a:endParaRPr>
          </a:p>
          <a:p>
            <a:pPr marL="285750" indent="-285750">
              <a:buFont typeface="Arial" panose="020B0604020202020204" pitchFamily="34" charset="0"/>
              <a:buChar char="•"/>
            </a:pPr>
            <a:r>
              <a:rPr lang="en-US" sz="2200" b="0" i="0" u="none" strike="noStrike" baseline="0" dirty="0">
                <a:solidFill>
                  <a:schemeClr val="accent2"/>
                </a:solidFill>
                <a:latin typeface="Avenir Next LT Pro Demi" panose="020B0704020202020204" pitchFamily="34" charset="0"/>
              </a:rPr>
              <a:t>Adding Enhanced Therapy Services (Art, Recreation and Massage Therapy).</a:t>
            </a:r>
          </a:p>
          <a:p>
            <a:endParaRPr lang="en-US" sz="2200" b="0" i="0" u="none" strike="noStrike" baseline="0" dirty="0">
              <a:solidFill>
                <a:schemeClr val="accent2"/>
              </a:solidFill>
              <a:latin typeface="Avenir Next LT Pro Demi" panose="020B0704020202020204" pitchFamily="34" charset="0"/>
            </a:endParaRPr>
          </a:p>
          <a:p>
            <a:pPr marL="285750" indent="-285750">
              <a:buFont typeface="Arial" panose="020B0604020202020204" pitchFamily="34" charset="0"/>
              <a:buChar char="•"/>
            </a:pPr>
            <a:r>
              <a:rPr lang="en-US" sz="2200" dirty="0">
                <a:solidFill>
                  <a:schemeClr val="accent2"/>
                </a:solidFill>
                <a:latin typeface="Avenir Next LT Pro Demi" panose="020B0704020202020204" pitchFamily="34" charset="0"/>
              </a:rPr>
              <a:t>Moving Personal Care into Behavioral Health.</a:t>
            </a:r>
          </a:p>
          <a:p>
            <a:endParaRPr lang="en-US" sz="2200" dirty="0">
              <a:solidFill>
                <a:schemeClr val="accent2"/>
              </a:solidFill>
              <a:latin typeface="Avenir Next LT Pro Demi" panose="020B0704020202020204" pitchFamily="34" charset="0"/>
            </a:endParaRPr>
          </a:p>
          <a:p>
            <a:pPr marL="285750" indent="-285750">
              <a:buFont typeface="Arial" panose="020B0604020202020204" pitchFamily="34" charset="0"/>
              <a:buChar char="•"/>
            </a:pPr>
            <a:r>
              <a:rPr lang="en-US" sz="2200" b="0" i="0" u="none" strike="noStrike" baseline="0" dirty="0">
                <a:solidFill>
                  <a:schemeClr val="accent2"/>
                </a:solidFill>
                <a:latin typeface="Avenir Next LT Pro Demi" panose="020B0704020202020204" pitchFamily="34" charset="0"/>
              </a:rPr>
              <a:t>Allowing Responsible Relatives to provide CLS care.</a:t>
            </a:r>
          </a:p>
          <a:p>
            <a:pPr>
              <a:spcBef>
                <a:spcPts val="600"/>
              </a:spcBef>
            </a:pPr>
            <a:endParaRPr lang="en-US" sz="2400" dirty="0"/>
          </a:p>
        </p:txBody>
      </p:sp>
    </p:spTree>
    <p:extLst>
      <p:ext uri="{BB962C8B-B14F-4D97-AF65-F5344CB8AC3E}">
        <p14:creationId xmlns:p14="http://schemas.microsoft.com/office/powerpoint/2010/main" val="767827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D5948D-3983-E406-F754-A68B8DAFA705}"/>
              </a:ext>
            </a:extLst>
          </p:cNvPr>
          <p:cNvSpPr>
            <a:spLocks noGrp="1"/>
          </p:cNvSpPr>
          <p:nvPr>
            <p:ph idx="1"/>
          </p:nvPr>
        </p:nvSpPr>
        <p:spPr>
          <a:xfrm>
            <a:off x="4456591" y="1034817"/>
            <a:ext cx="7030375" cy="4385733"/>
          </a:xfrm>
        </p:spPr>
        <p:txBody>
          <a:bodyPr>
            <a:normAutofit/>
          </a:bodyPr>
          <a:lstStyle/>
          <a:p>
            <a:r>
              <a:rPr lang="en-US" sz="2400" dirty="0"/>
              <a:t>1915 iSPA amended to align with Waiver renewals.</a:t>
            </a:r>
          </a:p>
          <a:p>
            <a:r>
              <a:rPr lang="en-US" sz="2400" dirty="0"/>
              <a:t>Tribal and public comment completed.</a:t>
            </a:r>
          </a:p>
          <a:p>
            <a:r>
              <a:rPr lang="en-US" sz="2400" dirty="0"/>
              <a:t>Amendment being reviewed by CMS.</a:t>
            </a:r>
          </a:p>
          <a:p>
            <a:r>
              <a:rPr lang="en-US" sz="2400" dirty="0"/>
              <a:t>CMS will approve to align with waiver approval.</a:t>
            </a:r>
          </a:p>
          <a:p>
            <a:pPr algn="ctr"/>
            <a:r>
              <a:rPr lang="en-US" sz="2400" dirty="0"/>
              <a:t>Amendment provided opportunity to make other updates that do not impact the waiver renewal.</a:t>
            </a:r>
          </a:p>
        </p:txBody>
      </p:sp>
      <p:sp>
        <p:nvSpPr>
          <p:cNvPr id="3" name="Title 2">
            <a:extLst>
              <a:ext uri="{FF2B5EF4-FFF2-40B4-BE49-F238E27FC236}">
                <a16:creationId xmlns:a16="http://schemas.microsoft.com/office/drawing/2014/main" id="{B452CC9D-09B0-F8A2-BFE7-E3D5292BB04A}"/>
              </a:ext>
            </a:extLst>
          </p:cNvPr>
          <p:cNvSpPr>
            <a:spLocks noGrp="1"/>
          </p:cNvSpPr>
          <p:nvPr>
            <p:ph type="title"/>
          </p:nvPr>
        </p:nvSpPr>
        <p:spPr/>
        <p:txBody>
          <a:bodyPr/>
          <a:lstStyle/>
          <a:p>
            <a:r>
              <a:rPr lang="en-US" dirty="0"/>
              <a:t>1915 iSPA Amendment</a:t>
            </a:r>
          </a:p>
        </p:txBody>
      </p:sp>
    </p:spTree>
    <p:extLst>
      <p:ext uri="{BB962C8B-B14F-4D97-AF65-F5344CB8AC3E}">
        <p14:creationId xmlns:p14="http://schemas.microsoft.com/office/powerpoint/2010/main" val="1992647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73BC38CF-5C7E-4325-9F87-4EC2B2E017FA}"/>
              </a:ext>
            </a:extLst>
          </p:cNvPr>
          <p:cNvSpPr txBox="1">
            <a:spLocks/>
          </p:cNvSpPr>
          <p:nvPr/>
        </p:nvSpPr>
        <p:spPr>
          <a:xfrm>
            <a:off x="0" y="0"/>
            <a:ext cx="12192000" cy="1051153"/>
          </a:xfrm>
          <a:prstGeom prst="rect">
            <a:avLst/>
          </a:prstGeom>
          <a:solidFill>
            <a:srgbClr val="D3D3D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i="0" u="none" strike="noStrike" kern="1200" cap="none" spc="0" normalizeH="0" baseline="0" noProof="0" dirty="0">
                <a:ln>
                  <a:noFill/>
                </a:ln>
                <a:solidFill>
                  <a:schemeClr val="accent2"/>
                </a:solidFill>
                <a:effectLst/>
                <a:uLnTx/>
                <a:uFillTx/>
                <a:latin typeface="Avenir Next LT Pro"/>
                <a:ea typeface="+mj-ea"/>
                <a:cs typeface="+mj-cs"/>
              </a:rPr>
              <a:t>1915 iSPA Amendment-Waiver Changes</a:t>
            </a:r>
          </a:p>
        </p:txBody>
      </p:sp>
      <p:sp>
        <p:nvSpPr>
          <p:cNvPr id="3" name="Rectangle 2">
            <a:extLst>
              <a:ext uri="{FF2B5EF4-FFF2-40B4-BE49-F238E27FC236}">
                <a16:creationId xmlns:a16="http://schemas.microsoft.com/office/drawing/2014/main" id="{F9A32325-4443-41BE-B199-B6E95D9C8D22}"/>
              </a:ext>
            </a:extLst>
          </p:cNvPr>
          <p:cNvSpPr/>
          <p:nvPr/>
        </p:nvSpPr>
        <p:spPr>
          <a:xfrm>
            <a:off x="10945682" y="-1"/>
            <a:ext cx="1246318" cy="1051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Right Triangle 3">
            <a:extLst>
              <a:ext uri="{FF2B5EF4-FFF2-40B4-BE49-F238E27FC236}">
                <a16:creationId xmlns:a16="http://schemas.microsoft.com/office/drawing/2014/main" id="{DA18134D-9197-4B6D-872D-3AA3579459A0}"/>
              </a:ext>
            </a:extLst>
          </p:cNvPr>
          <p:cNvSpPr/>
          <p:nvPr/>
        </p:nvSpPr>
        <p:spPr>
          <a:xfrm rot="5400000">
            <a:off x="10844061" y="92439"/>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5" name="Right Triangle 4">
            <a:extLst>
              <a:ext uri="{FF2B5EF4-FFF2-40B4-BE49-F238E27FC236}">
                <a16:creationId xmlns:a16="http://schemas.microsoft.com/office/drawing/2014/main" id="{796EC153-C84F-476E-9751-FAB9162DDF3F}"/>
              </a:ext>
            </a:extLst>
          </p:cNvPr>
          <p:cNvSpPr/>
          <p:nvPr/>
        </p:nvSpPr>
        <p:spPr>
          <a:xfrm rot="16200000">
            <a:off x="11233288" y="92432"/>
            <a:ext cx="1051152" cy="866273"/>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6" name="Right Triangle 5">
            <a:extLst>
              <a:ext uri="{FF2B5EF4-FFF2-40B4-BE49-F238E27FC236}">
                <a16:creationId xmlns:a16="http://schemas.microsoft.com/office/drawing/2014/main" id="{4880CA4F-1827-49E4-8AB7-A5F831CF4E25}"/>
              </a:ext>
            </a:extLst>
          </p:cNvPr>
          <p:cNvSpPr/>
          <p:nvPr/>
        </p:nvSpPr>
        <p:spPr>
          <a:xfrm rot="16200000">
            <a:off x="9986244" y="92430"/>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7" name="Rectangle 6">
            <a:extLst>
              <a:ext uri="{FF2B5EF4-FFF2-40B4-BE49-F238E27FC236}">
                <a16:creationId xmlns:a16="http://schemas.microsoft.com/office/drawing/2014/main" id="{DA17B409-8AA4-4AD2-821B-190B91529C0F}"/>
              </a:ext>
            </a:extLst>
          </p:cNvPr>
          <p:cNvSpPr/>
          <p:nvPr/>
        </p:nvSpPr>
        <p:spPr>
          <a:xfrm>
            <a:off x="565481" y="-1"/>
            <a:ext cx="1164091" cy="1051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Right Triangle 8">
            <a:extLst>
              <a:ext uri="{FF2B5EF4-FFF2-40B4-BE49-F238E27FC236}">
                <a16:creationId xmlns:a16="http://schemas.microsoft.com/office/drawing/2014/main" id="{8305F7A0-2CD7-4ECF-AA23-924301065B5F}"/>
              </a:ext>
            </a:extLst>
          </p:cNvPr>
          <p:cNvSpPr/>
          <p:nvPr/>
        </p:nvSpPr>
        <p:spPr>
          <a:xfrm rot="5400000">
            <a:off x="468858" y="90426"/>
            <a:ext cx="1051152" cy="870281"/>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1" name="Right Triangle 10">
            <a:extLst>
              <a:ext uri="{FF2B5EF4-FFF2-40B4-BE49-F238E27FC236}">
                <a16:creationId xmlns:a16="http://schemas.microsoft.com/office/drawing/2014/main" id="{10E51F16-2D93-46D0-BDC4-D3BD3EDE94AC}"/>
              </a:ext>
            </a:extLst>
          </p:cNvPr>
          <p:cNvSpPr/>
          <p:nvPr/>
        </p:nvSpPr>
        <p:spPr>
          <a:xfrm rot="5400000">
            <a:off x="1633123" y="92430"/>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3" name="Right Triangle 12">
            <a:extLst>
              <a:ext uri="{FF2B5EF4-FFF2-40B4-BE49-F238E27FC236}">
                <a16:creationId xmlns:a16="http://schemas.microsoft.com/office/drawing/2014/main" id="{0641314B-6713-43FB-8474-5ED186E9C36D}"/>
              </a:ext>
            </a:extLst>
          </p:cNvPr>
          <p:cNvSpPr/>
          <p:nvPr/>
        </p:nvSpPr>
        <p:spPr>
          <a:xfrm rot="16200000">
            <a:off x="766852" y="92438"/>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5" name="Rectangle 14">
            <a:extLst>
              <a:ext uri="{FF2B5EF4-FFF2-40B4-BE49-F238E27FC236}">
                <a16:creationId xmlns:a16="http://schemas.microsoft.com/office/drawing/2014/main" id="{E4CFE323-186F-4490-A051-886F637813D2}"/>
              </a:ext>
            </a:extLst>
          </p:cNvPr>
          <p:cNvSpPr/>
          <p:nvPr/>
        </p:nvSpPr>
        <p:spPr>
          <a:xfrm>
            <a:off x="0" y="-23"/>
            <a:ext cx="559295" cy="10511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8" name="TextBox 7">
            <a:extLst>
              <a:ext uri="{FF2B5EF4-FFF2-40B4-BE49-F238E27FC236}">
                <a16:creationId xmlns:a16="http://schemas.microsoft.com/office/drawing/2014/main" id="{0A64435A-757D-6E63-0130-8393223CD52E}"/>
              </a:ext>
            </a:extLst>
          </p:cNvPr>
          <p:cNvSpPr txBox="1"/>
          <p:nvPr/>
        </p:nvSpPr>
        <p:spPr>
          <a:xfrm>
            <a:off x="694592" y="1332770"/>
            <a:ext cx="11108182" cy="5463034"/>
          </a:xfrm>
          <a:prstGeom prst="rect">
            <a:avLst/>
          </a:prstGeom>
          <a:noFill/>
        </p:spPr>
        <p:txBody>
          <a:bodyPr wrap="square">
            <a:spAutoFit/>
          </a:bodyPr>
          <a:lstStyle/>
          <a:p>
            <a:pPr algn="l"/>
            <a:endParaRPr lang="en-US" sz="1800" b="0" i="0" u="none" strike="noStrike" baseline="0" dirty="0">
              <a:solidFill>
                <a:srgbClr val="000000"/>
              </a:solidFill>
              <a:latin typeface="Arial" panose="020B0604020202020204" pitchFamily="34" charset="0"/>
            </a:endParaRPr>
          </a:p>
          <a:p>
            <a:r>
              <a:rPr lang="en-US" sz="2200" b="0" i="0" u="none" strike="noStrike" baseline="0" dirty="0">
                <a:solidFill>
                  <a:schemeClr val="accent2"/>
                </a:solidFill>
                <a:latin typeface="Avenir Next LT Pro Demi" panose="020B0704020202020204" pitchFamily="34" charset="0"/>
              </a:rPr>
              <a:t>Revision to assessment tools utilized.</a:t>
            </a:r>
          </a:p>
          <a:p>
            <a:pPr marL="742950" lvl="1"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Added WHODAS 2.0 and </a:t>
            </a:r>
            <a:r>
              <a:rPr lang="en-US" dirty="0" err="1">
                <a:latin typeface="Calibri" panose="020F0502020204030204" pitchFamily="34" charset="0"/>
                <a:ea typeface="Calibri" panose="020F0502020204030204" pitchFamily="34" charset="0"/>
                <a:cs typeface="Calibri" panose="020F0502020204030204" pitchFamily="34" charset="0"/>
              </a:rPr>
              <a:t>MichiCANs</a:t>
            </a:r>
            <a:r>
              <a:rPr lang="en-US" dirty="0">
                <a:latin typeface="Calibri" panose="020F0502020204030204" pitchFamily="34" charset="0"/>
                <a:ea typeface="Calibri" panose="020F0502020204030204" pitchFamily="34" charset="0"/>
                <a:cs typeface="Calibri" panose="020F0502020204030204" pitchFamily="34" charset="0"/>
              </a:rPr>
              <a:t>.</a:t>
            </a:r>
            <a:r>
              <a:rPr lang="en-US" b="0" i="0" u="none" strike="noStrike" baseline="0" dirty="0">
                <a:latin typeface="Calibri" panose="020F0502020204030204" pitchFamily="34" charset="0"/>
                <a:ea typeface="Calibri" panose="020F0502020204030204" pitchFamily="34" charset="0"/>
                <a:cs typeface="Calibri" panose="020F0502020204030204" pitchFamily="34" charset="0"/>
              </a:rPr>
              <a:t> </a:t>
            </a:r>
          </a:p>
          <a:p>
            <a:endParaRPr lang="en-US" sz="2200" b="0" i="0" u="none" strike="noStrike" baseline="0" dirty="0">
              <a:solidFill>
                <a:schemeClr val="accent2"/>
              </a:solidFill>
              <a:latin typeface="Avenir Next LT Pro Demi" panose="020B0704020202020204" pitchFamily="34" charset="0"/>
            </a:endParaRPr>
          </a:p>
          <a:p>
            <a:r>
              <a:rPr lang="en-US" sz="2200" b="0" i="0" u="none" strike="noStrike" baseline="0" dirty="0">
                <a:solidFill>
                  <a:schemeClr val="accent2"/>
                </a:solidFill>
                <a:latin typeface="Avenir Next LT Pro Demi" panose="020B0704020202020204" pitchFamily="34" charset="0"/>
              </a:rPr>
              <a:t>Change in name from “Fiscal Intermediary” to “Financial Management Services”.</a:t>
            </a:r>
          </a:p>
          <a:p>
            <a:pPr marL="742950" lvl="1" indent="-285750">
              <a:buFont typeface="Arial" panose="020B0604020202020204" pitchFamily="34" charset="0"/>
              <a:buChar char="•"/>
            </a:pPr>
            <a:r>
              <a:rPr lang="en-US" b="0" i="0" u="none" strike="noStrike" baseline="0" dirty="0">
                <a:latin typeface="Calibri" panose="020F0502020204030204" pitchFamily="34" charset="0"/>
                <a:ea typeface="Calibri" panose="020F0502020204030204" pitchFamily="34" charset="0"/>
                <a:cs typeface="Calibri" panose="020F0502020204030204" pitchFamily="34" charset="0"/>
              </a:rPr>
              <a:t>New terminology being used at the notational level.</a:t>
            </a:r>
            <a:endParaRPr lang="en-US" b="0" i="0" u="none" strike="noStrike" baseline="0" dirty="0">
              <a:solidFill>
                <a:schemeClr val="accent2"/>
              </a:solidFill>
              <a:latin typeface="Avenir Next LT Pro Demi" panose="020B0704020202020204" pitchFamily="34" charset="0"/>
            </a:endParaRPr>
          </a:p>
          <a:p>
            <a:endParaRPr lang="en-US" sz="2200" b="0" i="0" u="none" strike="noStrike" baseline="0" dirty="0">
              <a:solidFill>
                <a:schemeClr val="accent2"/>
              </a:solidFill>
              <a:latin typeface="Avenir Next LT Pro Demi" panose="020B0704020202020204" pitchFamily="34" charset="0"/>
            </a:endParaRPr>
          </a:p>
          <a:p>
            <a:r>
              <a:rPr lang="en-US" sz="2200" b="0" i="0" u="none" strike="noStrike" baseline="0" dirty="0">
                <a:solidFill>
                  <a:schemeClr val="accent2"/>
                </a:solidFill>
                <a:latin typeface="Avenir Next LT Pro Demi" panose="020B0704020202020204" pitchFamily="34" charset="0"/>
              </a:rPr>
              <a:t>Change in frequency of provider qualification verifications from 2 years to 3 years. </a:t>
            </a:r>
          </a:p>
          <a:p>
            <a:pPr marL="742950" lvl="1"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Align with other credentialing agency requirements.</a:t>
            </a:r>
          </a:p>
          <a:p>
            <a:pPr marL="742950" lvl="1" indent="-285750">
              <a:buFont typeface="Arial" panose="020B0604020202020204" pitchFamily="34" charset="0"/>
              <a:buChar char="•"/>
            </a:pPr>
            <a:r>
              <a:rPr lang="en-US" b="0" i="0" u="none" strike="noStrike" baseline="0" dirty="0">
                <a:latin typeface="Calibri" panose="020F0502020204030204" pitchFamily="34" charset="0"/>
                <a:ea typeface="Calibri" panose="020F0502020204030204" pitchFamily="34" charset="0"/>
                <a:cs typeface="Calibri" panose="020F0502020204030204" pitchFamily="34" charset="0"/>
              </a:rPr>
              <a:t>Create </a:t>
            </a:r>
            <a:r>
              <a:rPr lang="en-US" dirty="0">
                <a:latin typeface="Calibri" panose="020F0502020204030204" pitchFamily="34" charset="0"/>
                <a:ea typeface="Calibri" panose="020F0502020204030204" pitchFamily="34" charset="0"/>
                <a:cs typeface="Calibri" panose="020F0502020204030204" pitchFamily="34" charset="0"/>
              </a:rPr>
              <a:t>administration efficiencies.</a:t>
            </a:r>
            <a:r>
              <a:rPr lang="en-US" b="0" i="0" u="none" strike="noStrike" baseline="0" dirty="0">
                <a:latin typeface="Calibri" panose="020F0502020204030204" pitchFamily="34" charset="0"/>
                <a:ea typeface="Calibri" panose="020F0502020204030204" pitchFamily="34" charset="0"/>
                <a:cs typeface="Calibri" panose="020F0502020204030204" pitchFamily="34" charset="0"/>
              </a:rPr>
              <a:t> </a:t>
            </a:r>
            <a:endParaRPr lang="en-US" b="0" i="0" u="none" strike="noStrike" baseline="0" dirty="0">
              <a:solidFill>
                <a:schemeClr val="accent2"/>
              </a:solidFill>
              <a:latin typeface="Avenir Next LT Pro Demi" panose="020B0704020202020204" pitchFamily="34" charset="0"/>
            </a:endParaRPr>
          </a:p>
          <a:p>
            <a:endParaRPr lang="en-US" sz="2200" b="0" i="0" u="none" strike="noStrike" baseline="0" dirty="0">
              <a:solidFill>
                <a:schemeClr val="accent2"/>
              </a:solidFill>
              <a:latin typeface="Avenir Next LT Pro Demi" panose="020B0704020202020204" pitchFamily="34" charset="0"/>
            </a:endParaRPr>
          </a:p>
          <a:p>
            <a:r>
              <a:rPr lang="en-US" sz="2200" b="0" i="0" u="none" strike="noStrike" baseline="0" dirty="0">
                <a:solidFill>
                  <a:schemeClr val="accent2"/>
                </a:solidFill>
                <a:latin typeface="Avenir Next LT Pro Demi" panose="020B0704020202020204" pitchFamily="34" charset="0"/>
              </a:rPr>
              <a:t>Change in site review frequency from biennially to annually.</a:t>
            </a:r>
          </a:p>
          <a:p>
            <a:pPr marL="742950" lvl="1"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Per CMS request.</a:t>
            </a:r>
          </a:p>
          <a:p>
            <a:pPr marL="742950" lvl="1" indent="-285750">
              <a:buFont typeface="Arial" panose="020B0604020202020204" pitchFamily="34" charset="0"/>
              <a:buChar char="•"/>
            </a:pPr>
            <a:r>
              <a:rPr lang="en-US" b="0" i="0" u="none" strike="noStrike" baseline="0" dirty="0">
                <a:latin typeface="Calibri" panose="020F0502020204030204" pitchFamily="34" charset="0"/>
                <a:ea typeface="Calibri" panose="020F0502020204030204" pitchFamily="34" charset="0"/>
                <a:cs typeface="Calibri" panose="020F0502020204030204" pitchFamily="34" charset="0"/>
              </a:rPr>
              <a:t>Will be implemented </a:t>
            </a:r>
            <a:r>
              <a:rPr lang="en-US" dirty="0">
                <a:latin typeface="Calibri" panose="020F0502020204030204" pitchFamily="34" charset="0"/>
                <a:ea typeface="Calibri" panose="020F0502020204030204" pitchFamily="34" charset="0"/>
                <a:cs typeface="Calibri" panose="020F0502020204030204" pitchFamily="34" charset="0"/>
              </a:rPr>
              <a:t>starting in FY26.</a:t>
            </a:r>
          </a:p>
          <a:p>
            <a:pPr marL="742950" lvl="1" indent="-285750">
              <a:buFont typeface="Arial" panose="020B0604020202020204" pitchFamily="34" charset="0"/>
              <a:buChar char="•"/>
            </a:pPr>
            <a:r>
              <a:rPr lang="en-US" b="0" i="0" u="none" strike="noStrike" baseline="0" dirty="0">
                <a:latin typeface="Calibri" panose="020F0502020204030204" pitchFamily="34" charset="0"/>
                <a:ea typeface="Calibri" panose="020F0502020204030204" pitchFamily="34" charset="0"/>
                <a:cs typeface="Calibri" panose="020F0502020204030204" pitchFamily="34" charset="0"/>
              </a:rPr>
              <a:t>Biennial review FY25 (five PIHPs).</a:t>
            </a:r>
            <a:endParaRPr lang="en-US" sz="1800" b="0" i="0" u="none" strike="noStrike" baseline="0" dirty="0">
              <a:solidFill>
                <a:schemeClr val="accent2"/>
              </a:solidFill>
              <a:latin typeface="Avenir Next LT Pro Demi" panose="020B0704020202020204" pitchFamily="34" charset="0"/>
            </a:endParaRPr>
          </a:p>
          <a:p>
            <a:endParaRPr lang="en-US" sz="2200" b="0" i="0" u="none" strike="noStrike" baseline="0" dirty="0">
              <a:solidFill>
                <a:schemeClr val="accent2"/>
              </a:solidFill>
              <a:latin typeface="Avenir Next LT Pro Demi" panose="020B0704020202020204" pitchFamily="34" charset="0"/>
            </a:endParaRPr>
          </a:p>
          <a:p>
            <a:pPr>
              <a:spcBef>
                <a:spcPts val="600"/>
              </a:spcBef>
            </a:pPr>
            <a:endParaRPr lang="en-US" sz="2400" dirty="0"/>
          </a:p>
        </p:txBody>
      </p:sp>
    </p:spTree>
    <p:extLst>
      <p:ext uri="{BB962C8B-B14F-4D97-AF65-F5344CB8AC3E}">
        <p14:creationId xmlns:p14="http://schemas.microsoft.com/office/powerpoint/2010/main" val="3913368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73BC38CF-5C7E-4325-9F87-4EC2B2E017FA}"/>
              </a:ext>
            </a:extLst>
          </p:cNvPr>
          <p:cNvSpPr txBox="1">
            <a:spLocks/>
          </p:cNvSpPr>
          <p:nvPr/>
        </p:nvSpPr>
        <p:spPr>
          <a:xfrm>
            <a:off x="0" y="0"/>
            <a:ext cx="12192000" cy="1051153"/>
          </a:xfrm>
          <a:prstGeom prst="rect">
            <a:avLst/>
          </a:prstGeom>
          <a:solidFill>
            <a:srgbClr val="D3D3D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i="0" u="none" strike="noStrike" kern="1200" cap="none" spc="0" normalizeH="0" baseline="0" noProof="0" dirty="0">
                <a:ln>
                  <a:noFill/>
                </a:ln>
                <a:solidFill>
                  <a:schemeClr val="accent2"/>
                </a:solidFill>
                <a:effectLst/>
                <a:uLnTx/>
                <a:uFillTx/>
                <a:latin typeface="Avenir Next LT Pro"/>
                <a:ea typeface="+mj-ea"/>
                <a:cs typeface="+mj-cs"/>
              </a:rPr>
              <a:t>1915 iSPA Amendment-Waiver Changes</a:t>
            </a:r>
          </a:p>
        </p:txBody>
      </p:sp>
      <p:sp>
        <p:nvSpPr>
          <p:cNvPr id="3" name="Rectangle 2">
            <a:extLst>
              <a:ext uri="{FF2B5EF4-FFF2-40B4-BE49-F238E27FC236}">
                <a16:creationId xmlns:a16="http://schemas.microsoft.com/office/drawing/2014/main" id="{F9A32325-4443-41BE-B199-B6E95D9C8D22}"/>
              </a:ext>
            </a:extLst>
          </p:cNvPr>
          <p:cNvSpPr/>
          <p:nvPr/>
        </p:nvSpPr>
        <p:spPr>
          <a:xfrm>
            <a:off x="10945682" y="-1"/>
            <a:ext cx="1246318" cy="1051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Right Triangle 3">
            <a:extLst>
              <a:ext uri="{FF2B5EF4-FFF2-40B4-BE49-F238E27FC236}">
                <a16:creationId xmlns:a16="http://schemas.microsoft.com/office/drawing/2014/main" id="{DA18134D-9197-4B6D-872D-3AA3579459A0}"/>
              </a:ext>
            </a:extLst>
          </p:cNvPr>
          <p:cNvSpPr/>
          <p:nvPr/>
        </p:nvSpPr>
        <p:spPr>
          <a:xfrm rot="5400000">
            <a:off x="10844061" y="92439"/>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5" name="Right Triangle 4">
            <a:extLst>
              <a:ext uri="{FF2B5EF4-FFF2-40B4-BE49-F238E27FC236}">
                <a16:creationId xmlns:a16="http://schemas.microsoft.com/office/drawing/2014/main" id="{796EC153-C84F-476E-9751-FAB9162DDF3F}"/>
              </a:ext>
            </a:extLst>
          </p:cNvPr>
          <p:cNvSpPr/>
          <p:nvPr/>
        </p:nvSpPr>
        <p:spPr>
          <a:xfrm rot="16200000">
            <a:off x="11233288" y="92432"/>
            <a:ext cx="1051152" cy="866273"/>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6" name="Right Triangle 5">
            <a:extLst>
              <a:ext uri="{FF2B5EF4-FFF2-40B4-BE49-F238E27FC236}">
                <a16:creationId xmlns:a16="http://schemas.microsoft.com/office/drawing/2014/main" id="{4880CA4F-1827-49E4-8AB7-A5F831CF4E25}"/>
              </a:ext>
            </a:extLst>
          </p:cNvPr>
          <p:cNvSpPr/>
          <p:nvPr/>
        </p:nvSpPr>
        <p:spPr>
          <a:xfrm rot="16200000">
            <a:off x="9986244" y="92430"/>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7" name="Rectangle 6">
            <a:extLst>
              <a:ext uri="{FF2B5EF4-FFF2-40B4-BE49-F238E27FC236}">
                <a16:creationId xmlns:a16="http://schemas.microsoft.com/office/drawing/2014/main" id="{DA17B409-8AA4-4AD2-821B-190B91529C0F}"/>
              </a:ext>
            </a:extLst>
          </p:cNvPr>
          <p:cNvSpPr/>
          <p:nvPr/>
        </p:nvSpPr>
        <p:spPr>
          <a:xfrm>
            <a:off x="565481" y="-1"/>
            <a:ext cx="1164091" cy="1051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Right Triangle 8">
            <a:extLst>
              <a:ext uri="{FF2B5EF4-FFF2-40B4-BE49-F238E27FC236}">
                <a16:creationId xmlns:a16="http://schemas.microsoft.com/office/drawing/2014/main" id="{8305F7A0-2CD7-4ECF-AA23-924301065B5F}"/>
              </a:ext>
            </a:extLst>
          </p:cNvPr>
          <p:cNvSpPr/>
          <p:nvPr/>
        </p:nvSpPr>
        <p:spPr>
          <a:xfrm rot="5400000">
            <a:off x="468858" y="90426"/>
            <a:ext cx="1051152" cy="870281"/>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1" name="Right Triangle 10">
            <a:extLst>
              <a:ext uri="{FF2B5EF4-FFF2-40B4-BE49-F238E27FC236}">
                <a16:creationId xmlns:a16="http://schemas.microsoft.com/office/drawing/2014/main" id="{10E51F16-2D93-46D0-BDC4-D3BD3EDE94AC}"/>
              </a:ext>
            </a:extLst>
          </p:cNvPr>
          <p:cNvSpPr/>
          <p:nvPr/>
        </p:nvSpPr>
        <p:spPr>
          <a:xfrm rot="5400000">
            <a:off x="1633123" y="92430"/>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3" name="Right Triangle 12">
            <a:extLst>
              <a:ext uri="{FF2B5EF4-FFF2-40B4-BE49-F238E27FC236}">
                <a16:creationId xmlns:a16="http://schemas.microsoft.com/office/drawing/2014/main" id="{0641314B-6713-43FB-8474-5ED186E9C36D}"/>
              </a:ext>
            </a:extLst>
          </p:cNvPr>
          <p:cNvSpPr/>
          <p:nvPr/>
        </p:nvSpPr>
        <p:spPr>
          <a:xfrm rot="16200000">
            <a:off x="766852" y="92438"/>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5" name="Rectangle 14">
            <a:extLst>
              <a:ext uri="{FF2B5EF4-FFF2-40B4-BE49-F238E27FC236}">
                <a16:creationId xmlns:a16="http://schemas.microsoft.com/office/drawing/2014/main" id="{E4CFE323-186F-4490-A051-886F637813D2}"/>
              </a:ext>
            </a:extLst>
          </p:cNvPr>
          <p:cNvSpPr/>
          <p:nvPr/>
        </p:nvSpPr>
        <p:spPr>
          <a:xfrm>
            <a:off x="0" y="-23"/>
            <a:ext cx="559295" cy="10511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8" name="TextBox 7">
            <a:extLst>
              <a:ext uri="{FF2B5EF4-FFF2-40B4-BE49-F238E27FC236}">
                <a16:creationId xmlns:a16="http://schemas.microsoft.com/office/drawing/2014/main" id="{0A64435A-757D-6E63-0130-8393223CD52E}"/>
              </a:ext>
            </a:extLst>
          </p:cNvPr>
          <p:cNvSpPr txBox="1"/>
          <p:nvPr/>
        </p:nvSpPr>
        <p:spPr>
          <a:xfrm>
            <a:off x="559293" y="1133356"/>
            <a:ext cx="11108182" cy="5724644"/>
          </a:xfrm>
          <a:prstGeom prst="rect">
            <a:avLst/>
          </a:prstGeom>
          <a:noFill/>
        </p:spPr>
        <p:txBody>
          <a:bodyPr wrap="square">
            <a:spAutoFit/>
          </a:bodyPr>
          <a:lstStyle/>
          <a:p>
            <a:endParaRPr lang="en-US" sz="1800" b="0" i="0" u="none" strike="noStrike" baseline="0" dirty="0">
              <a:solidFill>
                <a:schemeClr val="accent2"/>
              </a:solidFill>
              <a:latin typeface="Avenir Next LT Pro Demi" panose="020B0704020202020204" pitchFamily="34" charset="0"/>
            </a:endParaRPr>
          </a:p>
          <a:p>
            <a:r>
              <a:rPr lang="en-US" sz="2200" b="0" i="0" u="none" strike="noStrike" baseline="0" dirty="0">
                <a:solidFill>
                  <a:schemeClr val="accent2"/>
                </a:solidFill>
                <a:latin typeface="Avenir Next LT Pro Demi" panose="020B0704020202020204" pitchFamily="34" charset="0"/>
              </a:rPr>
              <a:t>Update of Conflict Free Access and Planning language. </a:t>
            </a:r>
          </a:p>
          <a:p>
            <a:pPr marL="742950" marR="0" lvl="1" indent="-285750">
              <a:spcBef>
                <a:spcPts val="0"/>
              </a:spcBef>
              <a:spcAft>
                <a:spcPts val="0"/>
              </a:spcAft>
              <a:buFont typeface="Arial" panose="020B0604020202020204" pitchFamily="34" charset="0"/>
              <a:buChar char="•"/>
              <a:tabLst>
                <a:tab pos="914400" algn="l"/>
              </a:tabLst>
            </a:pPr>
            <a:r>
              <a:rPr lang="en-US"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Align with the MDHHS approved CFA&amp;P scenarios as outlined in </a:t>
            </a:r>
            <a:r>
              <a:rPr lang="en-US" sz="1800" kern="1200" dirty="0">
                <a:solidFill>
                  <a:srgbClr val="000000"/>
                </a:solidFill>
                <a:effectLst/>
                <a:latin typeface="Aptos" panose="020B0004020202020204" pitchFamily="34" charset="0"/>
                <a:ea typeface="Calibri" panose="020F0502020204030204" pitchFamily="34" charset="0"/>
                <a:cs typeface="Times New Roman" panose="02020603050405020304" pitchFamily="18" charset="0"/>
              </a:rPr>
              <a:t>MDHHS’ </a:t>
            </a:r>
            <a:r>
              <a:rPr lang="en-US"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CFA&amp;P requirements and PIHP contracts.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Only willing and qualified provider designation process. </a:t>
            </a:r>
            <a:endParaRPr lang="en-US" sz="1800" b="0" i="0" u="none" strike="noStrike" baseline="0" dirty="0">
              <a:solidFill>
                <a:schemeClr val="accent2"/>
              </a:solidFill>
              <a:latin typeface="Avenir Next LT Pro Demi" panose="020B0704020202020204" pitchFamily="34" charset="0"/>
            </a:endParaRPr>
          </a:p>
          <a:p>
            <a:endParaRPr lang="en-US" sz="2200" b="0" i="0" u="none" strike="noStrike" baseline="0" dirty="0">
              <a:solidFill>
                <a:schemeClr val="accent2"/>
              </a:solidFill>
              <a:latin typeface="Avenir Next LT Pro Demi" panose="020B0704020202020204" pitchFamily="34" charset="0"/>
            </a:endParaRPr>
          </a:p>
          <a:p>
            <a:r>
              <a:rPr lang="en-US" sz="2200" b="0" i="0" u="none" strike="noStrike" baseline="0" dirty="0">
                <a:solidFill>
                  <a:schemeClr val="accent2"/>
                </a:solidFill>
                <a:latin typeface="Avenir Next LT Pro Demi" panose="020B0704020202020204" pitchFamily="34" charset="0"/>
              </a:rPr>
              <a:t>Revisions to Supported Integrated Employment. </a:t>
            </a:r>
          </a:p>
          <a:p>
            <a:pPr marL="742950" lvl="1" indent="-285750">
              <a:buFont typeface="Arial" panose="020B0604020202020204" pitchFamily="34" charset="0"/>
              <a:buChar char="•"/>
            </a:pPr>
            <a:r>
              <a:rPr lang="en-US" b="0" i="0" u="none" strike="noStrike" baseline="0" dirty="0">
                <a:latin typeface="Calibri" panose="020F0502020204030204" pitchFamily="34" charset="0"/>
                <a:ea typeface="Calibri" panose="020F0502020204030204" pitchFamily="34" charset="0"/>
                <a:cs typeface="Calibri" panose="020F0502020204030204" pitchFamily="34" charset="0"/>
              </a:rPr>
              <a:t>Language was updated to align with the HSW supported </a:t>
            </a:r>
            <a:r>
              <a:rPr lang="en-US" dirty="0">
                <a:latin typeface="Calibri" panose="020F0502020204030204" pitchFamily="34" charset="0"/>
                <a:ea typeface="Calibri" panose="020F0502020204030204" pitchFamily="34" charset="0"/>
                <a:cs typeface="Calibri" panose="020F0502020204030204" pitchFamily="34" charset="0"/>
              </a:rPr>
              <a:t>e</a:t>
            </a:r>
            <a:r>
              <a:rPr lang="en-US" b="0" i="0" u="none" strike="noStrike" baseline="0" dirty="0">
                <a:latin typeface="Calibri" panose="020F0502020204030204" pitchFamily="34" charset="0"/>
                <a:ea typeface="Calibri" panose="020F0502020204030204" pitchFamily="34" charset="0"/>
                <a:cs typeface="Calibri" panose="020F0502020204030204" pitchFamily="34" charset="0"/>
              </a:rPr>
              <a:t>mployment language.</a:t>
            </a:r>
          </a:p>
          <a:p>
            <a:pPr marL="742950" lvl="1"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Broke down language into three categories and clearly defined them:</a:t>
            </a:r>
          </a:p>
          <a:p>
            <a:pPr marL="1657350" lvl="3"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Individual Supported Employment.</a:t>
            </a:r>
          </a:p>
          <a:p>
            <a:pPr marL="1657350" lvl="3"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Self-Employment.</a:t>
            </a:r>
          </a:p>
          <a:p>
            <a:pPr marL="1657350" lvl="3"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Small Group Supported Employment.</a:t>
            </a:r>
            <a:endParaRPr lang="en-US" b="0" i="0" u="none" strike="noStrike" baseline="0" dirty="0">
              <a:latin typeface="Calibri" panose="020F0502020204030204" pitchFamily="34" charset="0"/>
              <a:ea typeface="Calibri" panose="020F0502020204030204" pitchFamily="34" charset="0"/>
              <a:cs typeface="Calibri" panose="020F0502020204030204" pitchFamily="34" charset="0"/>
            </a:endParaRPr>
          </a:p>
          <a:p>
            <a:r>
              <a:rPr lang="en-US" i="1" dirty="0">
                <a:latin typeface="Calibri" panose="020F0502020204030204" pitchFamily="34" charset="0"/>
                <a:ea typeface="Calibri" panose="020F0502020204030204" pitchFamily="34" charset="0"/>
                <a:cs typeface="Calibri" panose="020F0502020204030204" pitchFamily="34" charset="0"/>
              </a:rPr>
              <a:t>*CMS feedback-Need to separate small group supported employment from supported employment.</a:t>
            </a:r>
            <a:endParaRPr lang="en-US" b="0" i="1" u="none" strike="noStrike" baseline="0"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a:p>
            <a:endParaRPr lang="en-US" sz="2200" b="0" i="0" u="none" strike="noStrike" baseline="0" dirty="0">
              <a:solidFill>
                <a:schemeClr val="accent2"/>
              </a:solidFill>
              <a:latin typeface="Avenir Next LT Pro Demi" panose="020B0704020202020204" pitchFamily="34" charset="0"/>
            </a:endParaRPr>
          </a:p>
          <a:p>
            <a:r>
              <a:rPr lang="en-US" sz="2200" b="0" i="0" u="none" strike="noStrike" baseline="0" dirty="0">
                <a:solidFill>
                  <a:schemeClr val="accent2"/>
                </a:solidFill>
                <a:latin typeface="Avenir Next LT Pro Demi" panose="020B0704020202020204" pitchFamily="34" charset="0"/>
              </a:rPr>
              <a:t>Removal of Parent Support Partner from Family Support and Training and transition it to the Parent Support Partner SPA .</a:t>
            </a:r>
          </a:p>
          <a:p>
            <a:pPr marL="742950" lvl="1" indent="-285750">
              <a:buFont typeface="Arial" panose="020B0604020202020204" pitchFamily="34" charset="0"/>
              <a:buChar char="•"/>
            </a:pPr>
            <a:r>
              <a:rPr lang="en-US" sz="18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The purpose of the amendment is to transition the Parent Support Partner service from the SEDW and 1915(i) SPA to a State Plan service. This will allow beneficiaries greater access to this service. </a:t>
            </a:r>
            <a:endParaRPr lang="en-US" sz="1800" b="0" i="0" u="none" strike="noStrike" baseline="0"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1800" b="0" i="0" u="none" strike="noStrike" baseline="0" dirty="0">
              <a:solidFill>
                <a:schemeClr val="accent2"/>
              </a:solidFill>
              <a:latin typeface="Avenir Next LT Pro Demi" panose="020B0704020202020204" pitchFamily="34" charset="0"/>
            </a:endParaRPr>
          </a:p>
        </p:txBody>
      </p:sp>
    </p:spTree>
    <p:extLst>
      <p:ext uri="{BB962C8B-B14F-4D97-AF65-F5344CB8AC3E}">
        <p14:creationId xmlns:p14="http://schemas.microsoft.com/office/powerpoint/2010/main" val="3714681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73BC38CF-5C7E-4325-9F87-4EC2B2E017FA}"/>
              </a:ext>
            </a:extLst>
          </p:cNvPr>
          <p:cNvSpPr txBox="1">
            <a:spLocks/>
          </p:cNvSpPr>
          <p:nvPr/>
        </p:nvSpPr>
        <p:spPr>
          <a:xfrm>
            <a:off x="0" y="0"/>
            <a:ext cx="12192000" cy="1051153"/>
          </a:xfrm>
          <a:prstGeom prst="rect">
            <a:avLst/>
          </a:prstGeom>
          <a:solidFill>
            <a:srgbClr val="D3D3D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i="0" u="none" strike="noStrike" kern="1200" cap="none" spc="0" normalizeH="0" baseline="0" noProof="0" dirty="0">
                <a:ln>
                  <a:noFill/>
                </a:ln>
                <a:solidFill>
                  <a:schemeClr val="accent2"/>
                </a:solidFill>
                <a:effectLst/>
                <a:uLnTx/>
                <a:uFillTx/>
                <a:latin typeface="Avenir Next LT Pro"/>
                <a:ea typeface="+mj-ea"/>
                <a:cs typeface="+mj-cs"/>
              </a:rPr>
              <a:t>1915 iSPA Amendment</a:t>
            </a:r>
          </a:p>
        </p:txBody>
      </p:sp>
      <p:sp>
        <p:nvSpPr>
          <p:cNvPr id="3" name="Rectangle 2">
            <a:extLst>
              <a:ext uri="{FF2B5EF4-FFF2-40B4-BE49-F238E27FC236}">
                <a16:creationId xmlns:a16="http://schemas.microsoft.com/office/drawing/2014/main" id="{F9A32325-4443-41BE-B199-B6E95D9C8D22}"/>
              </a:ext>
            </a:extLst>
          </p:cNvPr>
          <p:cNvSpPr/>
          <p:nvPr/>
        </p:nvSpPr>
        <p:spPr>
          <a:xfrm>
            <a:off x="10945682" y="-1"/>
            <a:ext cx="1246318" cy="1051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Right Triangle 3">
            <a:extLst>
              <a:ext uri="{FF2B5EF4-FFF2-40B4-BE49-F238E27FC236}">
                <a16:creationId xmlns:a16="http://schemas.microsoft.com/office/drawing/2014/main" id="{DA18134D-9197-4B6D-872D-3AA3579459A0}"/>
              </a:ext>
            </a:extLst>
          </p:cNvPr>
          <p:cNvSpPr/>
          <p:nvPr/>
        </p:nvSpPr>
        <p:spPr>
          <a:xfrm rot="5400000">
            <a:off x="10844061" y="92439"/>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5" name="Right Triangle 4">
            <a:extLst>
              <a:ext uri="{FF2B5EF4-FFF2-40B4-BE49-F238E27FC236}">
                <a16:creationId xmlns:a16="http://schemas.microsoft.com/office/drawing/2014/main" id="{796EC153-C84F-476E-9751-FAB9162DDF3F}"/>
              </a:ext>
            </a:extLst>
          </p:cNvPr>
          <p:cNvSpPr/>
          <p:nvPr/>
        </p:nvSpPr>
        <p:spPr>
          <a:xfrm rot="16200000">
            <a:off x="11233288" y="92432"/>
            <a:ext cx="1051152" cy="866273"/>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6" name="Right Triangle 5">
            <a:extLst>
              <a:ext uri="{FF2B5EF4-FFF2-40B4-BE49-F238E27FC236}">
                <a16:creationId xmlns:a16="http://schemas.microsoft.com/office/drawing/2014/main" id="{4880CA4F-1827-49E4-8AB7-A5F831CF4E25}"/>
              </a:ext>
            </a:extLst>
          </p:cNvPr>
          <p:cNvSpPr/>
          <p:nvPr/>
        </p:nvSpPr>
        <p:spPr>
          <a:xfrm rot="16200000">
            <a:off x="9986244" y="92430"/>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7" name="Rectangle 6">
            <a:extLst>
              <a:ext uri="{FF2B5EF4-FFF2-40B4-BE49-F238E27FC236}">
                <a16:creationId xmlns:a16="http://schemas.microsoft.com/office/drawing/2014/main" id="{DA17B409-8AA4-4AD2-821B-190B91529C0F}"/>
              </a:ext>
            </a:extLst>
          </p:cNvPr>
          <p:cNvSpPr/>
          <p:nvPr/>
        </p:nvSpPr>
        <p:spPr>
          <a:xfrm>
            <a:off x="565481" y="-1"/>
            <a:ext cx="1164091" cy="1051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Right Triangle 8">
            <a:extLst>
              <a:ext uri="{FF2B5EF4-FFF2-40B4-BE49-F238E27FC236}">
                <a16:creationId xmlns:a16="http://schemas.microsoft.com/office/drawing/2014/main" id="{8305F7A0-2CD7-4ECF-AA23-924301065B5F}"/>
              </a:ext>
            </a:extLst>
          </p:cNvPr>
          <p:cNvSpPr/>
          <p:nvPr/>
        </p:nvSpPr>
        <p:spPr>
          <a:xfrm rot="5400000">
            <a:off x="468858" y="90426"/>
            <a:ext cx="1051152" cy="870281"/>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1" name="Right Triangle 10">
            <a:extLst>
              <a:ext uri="{FF2B5EF4-FFF2-40B4-BE49-F238E27FC236}">
                <a16:creationId xmlns:a16="http://schemas.microsoft.com/office/drawing/2014/main" id="{10E51F16-2D93-46D0-BDC4-D3BD3EDE94AC}"/>
              </a:ext>
            </a:extLst>
          </p:cNvPr>
          <p:cNvSpPr/>
          <p:nvPr/>
        </p:nvSpPr>
        <p:spPr>
          <a:xfrm rot="5400000">
            <a:off x="1633123" y="92430"/>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3" name="Right Triangle 12">
            <a:extLst>
              <a:ext uri="{FF2B5EF4-FFF2-40B4-BE49-F238E27FC236}">
                <a16:creationId xmlns:a16="http://schemas.microsoft.com/office/drawing/2014/main" id="{0641314B-6713-43FB-8474-5ED186E9C36D}"/>
              </a:ext>
            </a:extLst>
          </p:cNvPr>
          <p:cNvSpPr/>
          <p:nvPr/>
        </p:nvSpPr>
        <p:spPr>
          <a:xfrm rot="16200000">
            <a:off x="766852" y="92438"/>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5" name="Rectangle 14">
            <a:extLst>
              <a:ext uri="{FF2B5EF4-FFF2-40B4-BE49-F238E27FC236}">
                <a16:creationId xmlns:a16="http://schemas.microsoft.com/office/drawing/2014/main" id="{E4CFE323-186F-4490-A051-886F637813D2}"/>
              </a:ext>
            </a:extLst>
          </p:cNvPr>
          <p:cNvSpPr/>
          <p:nvPr/>
        </p:nvSpPr>
        <p:spPr>
          <a:xfrm>
            <a:off x="0" y="-23"/>
            <a:ext cx="559295" cy="10511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8" name="TextBox 7">
            <a:extLst>
              <a:ext uri="{FF2B5EF4-FFF2-40B4-BE49-F238E27FC236}">
                <a16:creationId xmlns:a16="http://schemas.microsoft.com/office/drawing/2014/main" id="{0A64435A-757D-6E63-0130-8393223CD52E}"/>
              </a:ext>
            </a:extLst>
          </p:cNvPr>
          <p:cNvSpPr txBox="1"/>
          <p:nvPr/>
        </p:nvSpPr>
        <p:spPr>
          <a:xfrm>
            <a:off x="694592" y="1332770"/>
            <a:ext cx="11108182" cy="5201424"/>
          </a:xfrm>
          <a:prstGeom prst="rect">
            <a:avLst/>
          </a:prstGeom>
          <a:noFill/>
        </p:spPr>
        <p:txBody>
          <a:bodyPr wrap="square">
            <a:spAutoFit/>
          </a:bodyPr>
          <a:lstStyle/>
          <a:p>
            <a:r>
              <a:rPr lang="en-US" sz="2200" b="0" i="0" u="none" strike="noStrike" baseline="0" dirty="0">
                <a:solidFill>
                  <a:schemeClr val="accent2"/>
                </a:solidFill>
                <a:latin typeface="Avenir Next LT Pro Demi" panose="020B0704020202020204" pitchFamily="34" charset="0"/>
              </a:rPr>
              <a:t>Revision of provider qualifications for Housing Assistance.</a:t>
            </a:r>
          </a:p>
          <a:p>
            <a:pPr marL="742950" lvl="1" indent="-285750">
              <a:buFont typeface="Arial" panose="020B0604020202020204" pitchFamily="34" charset="0"/>
              <a:buChar char="•"/>
            </a:pPr>
            <a:r>
              <a:rPr lang="en-US" b="0" i="0" u="none" strike="noStrike" baseline="0" dirty="0">
                <a:latin typeface="Calibri" panose="020F0502020204030204" pitchFamily="34" charset="0"/>
                <a:ea typeface="Calibri" panose="020F0502020204030204" pitchFamily="34" charset="0"/>
                <a:cs typeface="Calibri" panose="020F0502020204030204" pitchFamily="34" charset="0"/>
              </a:rPr>
              <a:t>Feedback that qualification</a:t>
            </a:r>
            <a:r>
              <a:rPr lang="en-US" dirty="0">
                <a:latin typeface="Calibri" panose="020F0502020204030204" pitchFamily="34" charset="0"/>
                <a:ea typeface="Calibri" panose="020F0502020204030204" pitchFamily="34" charset="0"/>
                <a:cs typeface="Calibri" panose="020F0502020204030204" pitchFamily="34" charset="0"/>
              </a:rPr>
              <a:t>s of Mental Health Professional, Qualified Intellectual Disability and Qualified Mental Health Professional were too stringent.</a:t>
            </a:r>
          </a:p>
          <a:p>
            <a:pPr marL="742950" lvl="1"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Researched what other states required for this service.</a:t>
            </a:r>
          </a:p>
          <a:p>
            <a:pPr marL="742950" lvl="1"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Added the following qualifications to open provider pool.</a:t>
            </a:r>
          </a:p>
          <a:p>
            <a:pPr marL="1200150" lvl="2"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Direct Support Professional (DSP).</a:t>
            </a:r>
          </a:p>
          <a:p>
            <a:pPr marL="1200150" lvl="2"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Certified Peer Supports Specialist.</a:t>
            </a:r>
          </a:p>
          <a:p>
            <a:pPr marL="1200150" lvl="2"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Certified Peer Recover Coach.</a:t>
            </a:r>
          </a:p>
          <a:p>
            <a:pPr lvl="2"/>
            <a:r>
              <a:rPr lang="en-US" i="1" dirty="0">
                <a:latin typeface="Calibri" panose="020F0502020204030204" pitchFamily="34" charset="0"/>
                <a:ea typeface="Calibri" panose="020F0502020204030204" pitchFamily="34" charset="0"/>
                <a:cs typeface="Calibri" panose="020F0502020204030204" pitchFamily="34" charset="0"/>
              </a:rPr>
              <a:t>*Plus, two years of experience in providing services to tenants in supportive housing or other social services setting or lived experience.</a:t>
            </a:r>
          </a:p>
          <a:p>
            <a:endParaRPr lang="en-US" sz="1800" b="0" i="0" u="none" strike="noStrike" baseline="0" dirty="0">
              <a:solidFill>
                <a:schemeClr val="accent2"/>
              </a:solidFill>
              <a:latin typeface="Avenir Next LT Pro Demi" panose="020B0704020202020204" pitchFamily="34" charset="0"/>
            </a:endParaRPr>
          </a:p>
          <a:p>
            <a:r>
              <a:rPr lang="en-US" sz="2200" b="0" i="0" u="none" strike="noStrike" baseline="0" dirty="0">
                <a:solidFill>
                  <a:schemeClr val="accent2"/>
                </a:solidFill>
                <a:latin typeface="Avenir Next LT Pro Demi" panose="020B0704020202020204" pitchFamily="34" charset="0"/>
              </a:rPr>
              <a:t>Revisions to Vehicle Modifications. </a:t>
            </a:r>
          </a:p>
          <a:p>
            <a:pPr marL="742950" lvl="1" indent="-285750">
              <a:buFont typeface="Arial" panose="020B0604020202020204" pitchFamily="34" charset="0"/>
              <a:buChar char="•"/>
            </a:pPr>
            <a:r>
              <a:rPr lang="en-US" sz="1800" dirty="0">
                <a:effectLst/>
                <a:latin typeface="Calibri" panose="020F0502020204030204" pitchFamily="34" charset="0"/>
                <a:ea typeface="Calibri" panose="020F0502020204030204" pitchFamily="34" charset="0"/>
              </a:rPr>
              <a:t>The vehicle that is adapted may be owned by the individual, a family member with whom the individual lives or has consistent and on-going contact, or a non-relative who provides primary long-term support to the individual and is not a paid provider of such services. </a:t>
            </a:r>
          </a:p>
          <a:p>
            <a:pPr marL="742950" lvl="1" indent="-285750">
              <a:buFont typeface="Arial" panose="020B0604020202020204" pitchFamily="34" charset="0"/>
              <a:buChar char="•"/>
            </a:pPr>
            <a:r>
              <a:rPr lang="en-US" dirty="0">
                <a:latin typeface="Calibri" panose="020F0502020204030204" pitchFamily="34" charset="0"/>
                <a:ea typeface="Calibri" panose="020F0502020204030204" pitchFamily="34" charset="0"/>
              </a:rPr>
              <a:t>Aligns with HSW Language.</a:t>
            </a:r>
            <a:endParaRPr lang="en-US" sz="1800" dirty="0">
              <a:effectLst/>
              <a:latin typeface="Calibri" panose="020F0502020204030204" pitchFamily="34" charset="0"/>
              <a:ea typeface="Calibri" panose="020F0502020204030204" pitchFamily="34" charset="0"/>
            </a:endParaRPr>
          </a:p>
          <a:p>
            <a:endParaRPr lang="en-US" sz="1800" b="0" i="0" u="none" strike="noStrike" baseline="0" dirty="0">
              <a:solidFill>
                <a:schemeClr val="accent2"/>
              </a:solidFill>
              <a:latin typeface="Avenir Next LT Pro Demi" panose="020B0704020202020204" pitchFamily="34" charset="0"/>
            </a:endParaRPr>
          </a:p>
          <a:p>
            <a:r>
              <a:rPr lang="en-US" sz="1800" b="0" i="0" u="none" strike="noStrike" baseline="0" dirty="0">
                <a:solidFill>
                  <a:srgbClr val="000000"/>
                </a:solidFill>
                <a:latin typeface="Arial" panose="020B0604020202020204" pitchFamily="34" charset="0"/>
              </a:rPr>
              <a:t> </a:t>
            </a:r>
          </a:p>
        </p:txBody>
      </p:sp>
    </p:spTree>
    <p:extLst>
      <p:ext uri="{BB962C8B-B14F-4D97-AF65-F5344CB8AC3E}">
        <p14:creationId xmlns:p14="http://schemas.microsoft.com/office/powerpoint/2010/main" val="3539327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73BC38CF-5C7E-4325-9F87-4EC2B2E017FA}"/>
              </a:ext>
            </a:extLst>
          </p:cNvPr>
          <p:cNvSpPr txBox="1">
            <a:spLocks/>
          </p:cNvSpPr>
          <p:nvPr/>
        </p:nvSpPr>
        <p:spPr>
          <a:xfrm>
            <a:off x="0" y="0"/>
            <a:ext cx="12192000" cy="1051153"/>
          </a:xfrm>
          <a:prstGeom prst="rect">
            <a:avLst/>
          </a:prstGeom>
          <a:solidFill>
            <a:srgbClr val="D3D3D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i="0" u="none" strike="noStrike" kern="1200" cap="none" spc="0" normalizeH="0" baseline="0" noProof="0" dirty="0">
                <a:ln>
                  <a:noFill/>
                </a:ln>
                <a:solidFill>
                  <a:schemeClr val="accent2"/>
                </a:solidFill>
                <a:effectLst/>
                <a:uLnTx/>
                <a:uFillTx/>
                <a:latin typeface="Avenir Next LT Pro"/>
                <a:ea typeface="+mj-ea"/>
                <a:cs typeface="+mj-cs"/>
              </a:rPr>
              <a:t>1915 iSPA Amendment</a:t>
            </a:r>
          </a:p>
        </p:txBody>
      </p:sp>
      <p:sp>
        <p:nvSpPr>
          <p:cNvPr id="3" name="Rectangle 2">
            <a:extLst>
              <a:ext uri="{FF2B5EF4-FFF2-40B4-BE49-F238E27FC236}">
                <a16:creationId xmlns:a16="http://schemas.microsoft.com/office/drawing/2014/main" id="{F9A32325-4443-41BE-B199-B6E95D9C8D22}"/>
              </a:ext>
            </a:extLst>
          </p:cNvPr>
          <p:cNvSpPr/>
          <p:nvPr/>
        </p:nvSpPr>
        <p:spPr>
          <a:xfrm>
            <a:off x="10945682" y="-1"/>
            <a:ext cx="1246318" cy="1051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Right Triangle 3">
            <a:extLst>
              <a:ext uri="{FF2B5EF4-FFF2-40B4-BE49-F238E27FC236}">
                <a16:creationId xmlns:a16="http://schemas.microsoft.com/office/drawing/2014/main" id="{DA18134D-9197-4B6D-872D-3AA3579459A0}"/>
              </a:ext>
            </a:extLst>
          </p:cNvPr>
          <p:cNvSpPr/>
          <p:nvPr/>
        </p:nvSpPr>
        <p:spPr>
          <a:xfrm rot="5400000">
            <a:off x="10844061" y="92439"/>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5" name="Right Triangle 4">
            <a:extLst>
              <a:ext uri="{FF2B5EF4-FFF2-40B4-BE49-F238E27FC236}">
                <a16:creationId xmlns:a16="http://schemas.microsoft.com/office/drawing/2014/main" id="{796EC153-C84F-476E-9751-FAB9162DDF3F}"/>
              </a:ext>
            </a:extLst>
          </p:cNvPr>
          <p:cNvSpPr/>
          <p:nvPr/>
        </p:nvSpPr>
        <p:spPr>
          <a:xfrm rot="16200000">
            <a:off x="11233288" y="92432"/>
            <a:ext cx="1051152" cy="866273"/>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6" name="Right Triangle 5">
            <a:extLst>
              <a:ext uri="{FF2B5EF4-FFF2-40B4-BE49-F238E27FC236}">
                <a16:creationId xmlns:a16="http://schemas.microsoft.com/office/drawing/2014/main" id="{4880CA4F-1827-49E4-8AB7-A5F831CF4E25}"/>
              </a:ext>
            </a:extLst>
          </p:cNvPr>
          <p:cNvSpPr/>
          <p:nvPr/>
        </p:nvSpPr>
        <p:spPr>
          <a:xfrm rot="16200000">
            <a:off x="9986244" y="92430"/>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7" name="Rectangle 6">
            <a:extLst>
              <a:ext uri="{FF2B5EF4-FFF2-40B4-BE49-F238E27FC236}">
                <a16:creationId xmlns:a16="http://schemas.microsoft.com/office/drawing/2014/main" id="{DA17B409-8AA4-4AD2-821B-190B91529C0F}"/>
              </a:ext>
            </a:extLst>
          </p:cNvPr>
          <p:cNvSpPr/>
          <p:nvPr/>
        </p:nvSpPr>
        <p:spPr>
          <a:xfrm>
            <a:off x="565481" y="-1"/>
            <a:ext cx="1164091" cy="1051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Right Triangle 8">
            <a:extLst>
              <a:ext uri="{FF2B5EF4-FFF2-40B4-BE49-F238E27FC236}">
                <a16:creationId xmlns:a16="http://schemas.microsoft.com/office/drawing/2014/main" id="{8305F7A0-2CD7-4ECF-AA23-924301065B5F}"/>
              </a:ext>
            </a:extLst>
          </p:cNvPr>
          <p:cNvSpPr/>
          <p:nvPr/>
        </p:nvSpPr>
        <p:spPr>
          <a:xfrm rot="5400000">
            <a:off x="468858" y="90426"/>
            <a:ext cx="1051152" cy="870281"/>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1" name="Right Triangle 10">
            <a:extLst>
              <a:ext uri="{FF2B5EF4-FFF2-40B4-BE49-F238E27FC236}">
                <a16:creationId xmlns:a16="http://schemas.microsoft.com/office/drawing/2014/main" id="{10E51F16-2D93-46D0-BDC4-D3BD3EDE94AC}"/>
              </a:ext>
            </a:extLst>
          </p:cNvPr>
          <p:cNvSpPr/>
          <p:nvPr/>
        </p:nvSpPr>
        <p:spPr>
          <a:xfrm rot="5400000">
            <a:off x="1633123" y="92430"/>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3" name="Right Triangle 12">
            <a:extLst>
              <a:ext uri="{FF2B5EF4-FFF2-40B4-BE49-F238E27FC236}">
                <a16:creationId xmlns:a16="http://schemas.microsoft.com/office/drawing/2014/main" id="{0641314B-6713-43FB-8474-5ED186E9C36D}"/>
              </a:ext>
            </a:extLst>
          </p:cNvPr>
          <p:cNvSpPr/>
          <p:nvPr/>
        </p:nvSpPr>
        <p:spPr>
          <a:xfrm rot="16200000">
            <a:off x="766852" y="92438"/>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5" name="Rectangle 14">
            <a:extLst>
              <a:ext uri="{FF2B5EF4-FFF2-40B4-BE49-F238E27FC236}">
                <a16:creationId xmlns:a16="http://schemas.microsoft.com/office/drawing/2014/main" id="{E4CFE323-186F-4490-A051-886F637813D2}"/>
              </a:ext>
            </a:extLst>
          </p:cNvPr>
          <p:cNvSpPr/>
          <p:nvPr/>
        </p:nvSpPr>
        <p:spPr>
          <a:xfrm>
            <a:off x="0" y="-23"/>
            <a:ext cx="559295" cy="10511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8" name="TextBox 7">
            <a:extLst>
              <a:ext uri="{FF2B5EF4-FFF2-40B4-BE49-F238E27FC236}">
                <a16:creationId xmlns:a16="http://schemas.microsoft.com/office/drawing/2014/main" id="{0A64435A-757D-6E63-0130-8393223CD52E}"/>
              </a:ext>
            </a:extLst>
          </p:cNvPr>
          <p:cNvSpPr txBox="1"/>
          <p:nvPr/>
        </p:nvSpPr>
        <p:spPr>
          <a:xfrm>
            <a:off x="694592" y="1332770"/>
            <a:ext cx="11108182" cy="5139869"/>
          </a:xfrm>
          <a:prstGeom prst="rect">
            <a:avLst/>
          </a:prstGeom>
          <a:noFill/>
        </p:spPr>
        <p:txBody>
          <a:bodyPr wrap="square">
            <a:spAutoFit/>
          </a:bodyPr>
          <a:lstStyle/>
          <a:p>
            <a:r>
              <a:rPr lang="en-US" sz="2200" b="0" i="0" u="none" strike="noStrike" baseline="0" dirty="0">
                <a:solidFill>
                  <a:schemeClr val="accent2"/>
                </a:solidFill>
                <a:latin typeface="Avenir Next LT Pro Demi" panose="020B0704020202020204" pitchFamily="34" charset="0"/>
              </a:rPr>
              <a:t>Revisions to Skill Building.</a:t>
            </a:r>
          </a:p>
          <a:p>
            <a:pPr marL="742950" lvl="1" indent="-285750">
              <a:buFont typeface="Arial" panose="020B0604020202020204" pitchFamily="34" charset="0"/>
              <a:buChar char="•"/>
            </a:pPr>
            <a:endParaRPr lang="en-US" dirty="0">
              <a:latin typeface="Calibri" panose="020F0502020204030204" pitchFamily="34" charset="0"/>
              <a:ea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Language was added to provide clarity regarding this service (medical necessity for skill building or CLS).</a:t>
            </a:r>
          </a:p>
          <a:p>
            <a:pPr marL="742950" lvl="1"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Added the language to indicate that the service has an emphasis and developing and teaching skills that lead to competitive integrated employment.</a:t>
            </a:r>
          </a:p>
          <a:p>
            <a:pPr marL="742950" lvl="1" indent="-285750">
              <a:buFont typeface="Arial" panose="020B0604020202020204" pitchFamily="34" charset="0"/>
              <a:buChar char="•"/>
            </a:pPr>
            <a:r>
              <a:rPr lang="en-US" b="0" i="0" u="none" strike="noStrike" baseline="0" dirty="0">
                <a:latin typeface="Calibri" panose="020F0502020204030204" pitchFamily="34" charset="0"/>
                <a:ea typeface="Calibri" panose="020F0502020204030204" pitchFamily="34" charset="0"/>
                <a:cs typeface="Calibri" panose="020F0502020204030204" pitchFamily="34" charset="0"/>
              </a:rPr>
              <a:t>Service is time-limited with a primary focus on skill development, acquisition, retention, or improvement in self-help</a:t>
            </a:r>
            <a:r>
              <a:rPr lang="en-US" dirty="0">
                <a:latin typeface="Calibri" panose="020F0502020204030204" pitchFamily="34" charset="0"/>
                <a:ea typeface="Calibri" panose="020F0502020204030204" pitchFamily="34" charset="0"/>
                <a:cs typeface="Calibri" panose="020F0502020204030204" pitchFamily="34" charset="0"/>
              </a:rPr>
              <a:t>, socialization and adaptive skills.</a:t>
            </a:r>
          </a:p>
          <a:p>
            <a:pPr marL="742950" lvl="1"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Added language regarding the ability for individuals who are still in school may still receive skill building and other work-related transition services through the school as while also participating in skill building services.</a:t>
            </a:r>
          </a:p>
          <a:p>
            <a:pPr marL="1200150" lvl="2"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Should be designed to compliment and reinforce skills being learned in school program.</a:t>
            </a:r>
          </a:p>
          <a:p>
            <a:pPr marL="1200150" lvl="2"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Occur during portions of the day that are not the responsibility of the education system.</a:t>
            </a:r>
          </a:p>
          <a:p>
            <a:pPr marL="742950" lvl="1" indent="-285750">
              <a:buFont typeface="Arial" panose="020B0604020202020204" pitchFamily="34" charset="0"/>
              <a:buChar char="•"/>
            </a:pPr>
            <a:r>
              <a:rPr lang="en-US" b="0" i="0" u="none" strike="noStrike" baseline="0" dirty="0">
                <a:latin typeface="Calibri" panose="020F0502020204030204" pitchFamily="34" charset="0"/>
                <a:ea typeface="Calibri" panose="020F0502020204030204" pitchFamily="34" charset="0"/>
                <a:cs typeface="Calibri" panose="020F0502020204030204" pitchFamily="34" charset="0"/>
              </a:rPr>
              <a:t>Added language about two path</a:t>
            </a:r>
            <a:r>
              <a:rPr lang="en-US" dirty="0">
                <a:latin typeface="Calibri" panose="020F0502020204030204" pitchFamily="34" charset="0"/>
                <a:ea typeface="Calibri" panose="020F0502020204030204" pitchFamily="34" charset="0"/>
                <a:cs typeface="Calibri" panose="020F0502020204030204" pitchFamily="34" charset="0"/>
              </a:rPr>
              <a:t>ways to skill development:</a:t>
            </a:r>
          </a:p>
          <a:p>
            <a:pPr marL="1200150" lvl="2" indent="-285750">
              <a:buFont typeface="Arial" panose="020B0604020202020204" pitchFamily="34" charset="0"/>
              <a:buChar char="•"/>
            </a:pPr>
            <a:r>
              <a:rPr lang="en-US" b="0" i="0" u="none" strike="noStrike" baseline="0" dirty="0">
                <a:latin typeface="Calibri" panose="020F0502020204030204" pitchFamily="34" charset="0"/>
                <a:ea typeface="Calibri" panose="020F0502020204030204" pitchFamily="34" charset="0"/>
                <a:cs typeface="Calibri" panose="020F0502020204030204" pitchFamily="34" charset="0"/>
              </a:rPr>
              <a:t>Pathway One: Pathway to develop skills to successfully engage in meaningful activities such as school, work </a:t>
            </a:r>
            <a:r>
              <a:rPr lang="en-US" dirty="0">
                <a:latin typeface="Calibri" panose="020F0502020204030204" pitchFamily="34" charset="0"/>
                <a:ea typeface="Calibri" panose="020F0502020204030204" pitchFamily="34" charset="0"/>
                <a:cs typeface="Calibri" panose="020F0502020204030204" pitchFamily="34" charset="0"/>
              </a:rPr>
              <a:t>and/or volunteering.</a:t>
            </a:r>
          </a:p>
          <a:p>
            <a:pPr marL="1200150" lvl="2"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Pathway Two: Pathway on developing and teaching skills that lead to individual competitive integrated employment.</a:t>
            </a:r>
          </a:p>
          <a:p>
            <a:pPr marL="1200150" lvl="2" indent="-285750">
              <a:buFont typeface="Arial" panose="020B0604020202020204" pitchFamily="34" charset="0"/>
              <a:buChar char="•"/>
            </a:pPr>
            <a:endParaRPr lang="en-US" b="0" i="0" u="none" strike="noStrike" baseline="0" dirty="0">
              <a:latin typeface="Calibri" panose="020F0502020204030204" pitchFamily="34" charset="0"/>
              <a:ea typeface="Calibri" panose="020F0502020204030204" pitchFamily="34" charset="0"/>
              <a:cs typeface="Calibri" panose="020F0502020204030204" pitchFamily="34" charset="0"/>
            </a:endParaRPr>
          </a:p>
          <a:p>
            <a:endParaRPr lang="en-US" sz="1800" b="0" i="0" u="none" strike="noStrike" baseline="0" dirty="0">
              <a:solidFill>
                <a:schemeClr val="accent2"/>
              </a:solidFill>
              <a:latin typeface="Avenir Next LT Pro Demi" panose="020B0704020202020204" pitchFamily="34" charset="0"/>
            </a:endParaRPr>
          </a:p>
        </p:txBody>
      </p:sp>
    </p:spTree>
    <p:extLst>
      <p:ext uri="{BB962C8B-B14F-4D97-AF65-F5344CB8AC3E}">
        <p14:creationId xmlns:p14="http://schemas.microsoft.com/office/powerpoint/2010/main" val="26729081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6D329CB-66CF-EEE5-2667-5EF1AD382DA0}"/>
              </a:ext>
            </a:extLst>
          </p:cNvPr>
          <p:cNvSpPr>
            <a:spLocks noGrp="1"/>
          </p:cNvSpPr>
          <p:nvPr>
            <p:ph idx="1"/>
          </p:nvPr>
        </p:nvSpPr>
        <p:spPr>
          <a:xfrm>
            <a:off x="5002306" y="1810871"/>
            <a:ext cx="6477000" cy="3101788"/>
          </a:xfrm>
        </p:spPr>
        <p:txBody>
          <a:bodyPr vert="horz" lIns="91440" tIns="45720" rIns="91440" bIns="45720" rtlCol="0" anchor="t">
            <a:normAutofit/>
          </a:bodyPr>
          <a:lstStyle/>
          <a:p>
            <a:pPr marL="0" indent="0">
              <a:buNone/>
            </a:pPr>
            <a:r>
              <a:rPr lang="en-US" dirty="0">
                <a:latin typeface="Arial"/>
                <a:cs typeface="Arial"/>
              </a:rPr>
              <a:t>The HCBS Final Rule requires that individuals have free access to their homes and communities and are empowered with the same degree of decision making as individuals who are not HBCS participants. </a:t>
            </a:r>
          </a:p>
        </p:txBody>
      </p:sp>
      <p:sp>
        <p:nvSpPr>
          <p:cNvPr id="3" name="Title 2">
            <a:extLst>
              <a:ext uri="{FF2B5EF4-FFF2-40B4-BE49-F238E27FC236}">
                <a16:creationId xmlns:a16="http://schemas.microsoft.com/office/drawing/2014/main" id="{FF827210-383E-3936-36A4-637058D2A9F3}"/>
              </a:ext>
            </a:extLst>
          </p:cNvPr>
          <p:cNvSpPr>
            <a:spLocks noGrp="1"/>
          </p:cNvSpPr>
          <p:nvPr>
            <p:ph type="title"/>
          </p:nvPr>
        </p:nvSpPr>
        <p:spPr/>
        <p:txBody>
          <a:bodyPr/>
          <a:lstStyle/>
          <a:p>
            <a:r>
              <a:rPr lang="en-US" dirty="0">
                <a:latin typeface="Arial"/>
                <a:cs typeface="Arial"/>
              </a:rPr>
              <a:t>HCBS Final Rule Overview</a:t>
            </a:r>
            <a:endParaRPr lang="en-US" dirty="0"/>
          </a:p>
        </p:txBody>
      </p:sp>
    </p:spTree>
    <p:extLst>
      <p:ext uri="{BB962C8B-B14F-4D97-AF65-F5344CB8AC3E}">
        <p14:creationId xmlns:p14="http://schemas.microsoft.com/office/powerpoint/2010/main" val="2734201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6D329CB-66CF-EEE5-2667-5EF1AD382DA0}"/>
              </a:ext>
            </a:extLst>
          </p:cNvPr>
          <p:cNvSpPr>
            <a:spLocks noGrp="1"/>
          </p:cNvSpPr>
          <p:nvPr>
            <p:ph idx="1"/>
          </p:nvPr>
        </p:nvSpPr>
        <p:spPr>
          <a:xfrm>
            <a:off x="5002306" y="580292"/>
            <a:ext cx="6477000" cy="5732585"/>
          </a:xfrm>
        </p:spPr>
        <p:txBody>
          <a:bodyPr vert="horz" lIns="91440" tIns="45720" rIns="91440" bIns="45720" rtlCol="0" anchor="t">
            <a:normAutofit fontScale="92500"/>
          </a:bodyPr>
          <a:lstStyle/>
          <a:p>
            <a:r>
              <a:rPr lang="en-US" dirty="0">
                <a:solidFill>
                  <a:schemeClr val="tx1"/>
                </a:solidFill>
              </a:rPr>
              <a:t>January 2023 HS setting sent to CMS. </a:t>
            </a:r>
          </a:p>
          <a:p>
            <a:r>
              <a:rPr lang="en-US" dirty="0">
                <a:solidFill>
                  <a:schemeClr val="tx1"/>
                </a:solidFill>
              </a:rPr>
              <a:t>Early March 2023 HCBS State Transition Plan was approved by CMS.</a:t>
            </a:r>
          </a:p>
          <a:p>
            <a:r>
              <a:rPr lang="en-US" dirty="0">
                <a:solidFill>
                  <a:schemeClr val="tx1"/>
                </a:solidFill>
              </a:rPr>
              <a:t>Corrective Action Plan sent to CMS</a:t>
            </a:r>
          </a:p>
          <a:p>
            <a:r>
              <a:rPr lang="en-US" dirty="0">
                <a:solidFill>
                  <a:schemeClr val="tx1"/>
                </a:solidFill>
              </a:rPr>
              <a:t>March 17, 2023, HCBS Rule Compliance. </a:t>
            </a:r>
          </a:p>
          <a:p>
            <a:r>
              <a:rPr lang="en-US" dirty="0">
                <a:solidFill>
                  <a:schemeClr val="tx1"/>
                </a:solidFill>
                <a:ea typeface="Calibri" panose="020F0502020204030204" pitchFamily="34" charset="0"/>
              </a:rPr>
              <a:t>Setting Survey sent on June 5, 2024, to all known residential providers. Goal to identify features of all settings across the state to develop a statewide data base </a:t>
            </a:r>
          </a:p>
          <a:p>
            <a:r>
              <a:rPr lang="en-US" dirty="0">
                <a:solidFill>
                  <a:schemeClr val="tx1"/>
                </a:solidFill>
                <a:ea typeface="Calibri" panose="020F0502020204030204" pitchFamily="34" charset="0"/>
              </a:rPr>
              <a:t>On Site visits from the Centers for Medicare and Medicaid Services (CMS) July 15-19, 2024.</a:t>
            </a:r>
            <a:endParaRPr lang="en-US" dirty="0">
              <a:solidFill>
                <a:schemeClr val="tx1"/>
              </a:solidFill>
            </a:endParaRPr>
          </a:p>
          <a:p>
            <a:endParaRPr lang="en-US" b="1" dirty="0">
              <a:solidFill>
                <a:schemeClr val="tx1"/>
              </a:solidFill>
              <a:latin typeface="+mj-lt"/>
              <a:ea typeface="Calibri" panose="020F0502020204030204" pitchFamily="34" charset="0"/>
              <a:cs typeface="Calibri" panose="020F0502020204030204" pitchFamily="34" charset="0"/>
            </a:endParaRPr>
          </a:p>
          <a:p>
            <a:endParaRPr lang="en-US" b="1" dirty="0">
              <a:solidFill>
                <a:schemeClr val="tx1"/>
              </a:solidFill>
              <a:latin typeface="+mj-lt"/>
              <a:ea typeface="Calibri" panose="020F0502020204030204" pitchFamily="34" charset="0"/>
              <a:cs typeface="Calibri" panose="020F0502020204030204" pitchFamily="34" charset="0"/>
            </a:endParaRPr>
          </a:p>
          <a:p>
            <a:endParaRPr lang="en-US" b="1" dirty="0">
              <a:solidFill>
                <a:schemeClr val="tx1"/>
              </a:solidFill>
            </a:endParaRPr>
          </a:p>
          <a:p>
            <a:endParaRPr lang="en-US" b="1" dirty="0">
              <a:solidFill>
                <a:schemeClr val="tx1"/>
              </a:solidFill>
            </a:endParaRPr>
          </a:p>
          <a:p>
            <a:endParaRPr lang="en-US" b="1" dirty="0">
              <a:solidFill>
                <a:schemeClr val="tx1"/>
              </a:solidFill>
            </a:endParaRPr>
          </a:p>
          <a:p>
            <a:endParaRPr lang="en-US" b="1" dirty="0">
              <a:solidFill>
                <a:schemeClr val="tx1"/>
              </a:solidFill>
            </a:endParaRPr>
          </a:p>
          <a:p>
            <a:endParaRPr lang="en-US" dirty="0">
              <a:latin typeface="Arial"/>
              <a:cs typeface="Arial"/>
            </a:endParaRPr>
          </a:p>
        </p:txBody>
      </p:sp>
      <p:sp>
        <p:nvSpPr>
          <p:cNvPr id="3" name="Title 2">
            <a:extLst>
              <a:ext uri="{FF2B5EF4-FFF2-40B4-BE49-F238E27FC236}">
                <a16:creationId xmlns:a16="http://schemas.microsoft.com/office/drawing/2014/main" id="{FF827210-383E-3936-36A4-637058D2A9F3}"/>
              </a:ext>
            </a:extLst>
          </p:cNvPr>
          <p:cNvSpPr>
            <a:spLocks noGrp="1"/>
          </p:cNvSpPr>
          <p:nvPr>
            <p:ph type="title"/>
          </p:nvPr>
        </p:nvSpPr>
        <p:spPr/>
        <p:txBody>
          <a:bodyPr/>
          <a:lstStyle/>
          <a:p>
            <a:r>
              <a:rPr lang="en-US" sz="2800" dirty="0">
                <a:solidFill>
                  <a:srgbClr val="F2F2F2"/>
                </a:solidFill>
              </a:rPr>
              <a:t>HCBS Overview and Timeline</a:t>
            </a:r>
            <a:endParaRPr lang="en-US" dirty="0"/>
          </a:p>
        </p:txBody>
      </p:sp>
    </p:spTree>
    <p:extLst>
      <p:ext uri="{BB962C8B-B14F-4D97-AF65-F5344CB8AC3E}">
        <p14:creationId xmlns:p14="http://schemas.microsoft.com/office/powerpoint/2010/main" val="3697584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73BC38CF-5C7E-4325-9F87-4EC2B2E017FA}"/>
              </a:ext>
            </a:extLst>
          </p:cNvPr>
          <p:cNvSpPr txBox="1">
            <a:spLocks/>
          </p:cNvSpPr>
          <p:nvPr/>
        </p:nvSpPr>
        <p:spPr>
          <a:xfrm>
            <a:off x="164892" y="0"/>
            <a:ext cx="12192000" cy="1051153"/>
          </a:xfrm>
          <a:prstGeom prst="rect">
            <a:avLst/>
          </a:prstGeom>
          <a:solidFill>
            <a:srgbClr val="D3D3D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333333"/>
                </a:solidFill>
                <a:effectLst/>
                <a:uLnTx/>
                <a:uFillTx/>
                <a:latin typeface="Avenir Next LT Pro"/>
                <a:ea typeface="+mj-ea"/>
                <a:cs typeface="+mj-cs"/>
              </a:rPr>
              <a:t>Compliance Assessment and Monitoring</a:t>
            </a:r>
          </a:p>
        </p:txBody>
      </p:sp>
      <p:sp>
        <p:nvSpPr>
          <p:cNvPr id="3" name="Rectangle 2">
            <a:extLst>
              <a:ext uri="{FF2B5EF4-FFF2-40B4-BE49-F238E27FC236}">
                <a16:creationId xmlns:a16="http://schemas.microsoft.com/office/drawing/2014/main" id="{F9A32325-4443-41BE-B199-B6E95D9C8D22}"/>
              </a:ext>
            </a:extLst>
          </p:cNvPr>
          <p:cNvSpPr/>
          <p:nvPr/>
        </p:nvSpPr>
        <p:spPr>
          <a:xfrm>
            <a:off x="10945682" y="-1"/>
            <a:ext cx="1246318" cy="1051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Right Triangle 3">
            <a:extLst>
              <a:ext uri="{FF2B5EF4-FFF2-40B4-BE49-F238E27FC236}">
                <a16:creationId xmlns:a16="http://schemas.microsoft.com/office/drawing/2014/main" id="{DA18134D-9197-4B6D-872D-3AA3579459A0}"/>
              </a:ext>
            </a:extLst>
          </p:cNvPr>
          <p:cNvSpPr/>
          <p:nvPr/>
        </p:nvSpPr>
        <p:spPr>
          <a:xfrm rot="5400000">
            <a:off x="10844061" y="92439"/>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5" name="Right Triangle 4">
            <a:extLst>
              <a:ext uri="{FF2B5EF4-FFF2-40B4-BE49-F238E27FC236}">
                <a16:creationId xmlns:a16="http://schemas.microsoft.com/office/drawing/2014/main" id="{796EC153-C84F-476E-9751-FAB9162DDF3F}"/>
              </a:ext>
            </a:extLst>
          </p:cNvPr>
          <p:cNvSpPr/>
          <p:nvPr/>
        </p:nvSpPr>
        <p:spPr>
          <a:xfrm rot="16200000">
            <a:off x="11233288" y="92432"/>
            <a:ext cx="1051152" cy="866273"/>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6" name="Right Triangle 5">
            <a:extLst>
              <a:ext uri="{FF2B5EF4-FFF2-40B4-BE49-F238E27FC236}">
                <a16:creationId xmlns:a16="http://schemas.microsoft.com/office/drawing/2014/main" id="{4880CA4F-1827-49E4-8AB7-A5F831CF4E25}"/>
              </a:ext>
            </a:extLst>
          </p:cNvPr>
          <p:cNvSpPr/>
          <p:nvPr/>
        </p:nvSpPr>
        <p:spPr>
          <a:xfrm rot="16200000">
            <a:off x="9986244" y="92430"/>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7" name="Rectangle 6">
            <a:extLst>
              <a:ext uri="{FF2B5EF4-FFF2-40B4-BE49-F238E27FC236}">
                <a16:creationId xmlns:a16="http://schemas.microsoft.com/office/drawing/2014/main" id="{DA17B409-8AA4-4AD2-821B-190B91529C0F}"/>
              </a:ext>
            </a:extLst>
          </p:cNvPr>
          <p:cNvSpPr/>
          <p:nvPr/>
        </p:nvSpPr>
        <p:spPr>
          <a:xfrm>
            <a:off x="565481" y="-1"/>
            <a:ext cx="1164091" cy="1051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Right Triangle 8">
            <a:extLst>
              <a:ext uri="{FF2B5EF4-FFF2-40B4-BE49-F238E27FC236}">
                <a16:creationId xmlns:a16="http://schemas.microsoft.com/office/drawing/2014/main" id="{8305F7A0-2CD7-4ECF-AA23-924301065B5F}"/>
              </a:ext>
            </a:extLst>
          </p:cNvPr>
          <p:cNvSpPr/>
          <p:nvPr/>
        </p:nvSpPr>
        <p:spPr>
          <a:xfrm rot="5400000">
            <a:off x="468858" y="90426"/>
            <a:ext cx="1051152" cy="870281"/>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1" name="Right Triangle 10">
            <a:extLst>
              <a:ext uri="{FF2B5EF4-FFF2-40B4-BE49-F238E27FC236}">
                <a16:creationId xmlns:a16="http://schemas.microsoft.com/office/drawing/2014/main" id="{10E51F16-2D93-46D0-BDC4-D3BD3EDE94AC}"/>
              </a:ext>
            </a:extLst>
          </p:cNvPr>
          <p:cNvSpPr/>
          <p:nvPr/>
        </p:nvSpPr>
        <p:spPr>
          <a:xfrm rot="5400000">
            <a:off x="1633123" y="92430"/>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3" name="Right Triangle 12">
            <a:extLst>
              <a:ext uri="{FF2B5EF4-FFF2-40B4-BE49-F238E27FC236}">
                <a16:creationId xmlns:a16="http://schemas.microsoft.com/office/drawing/2014/main" id="{0641314B-6713-43FB-8474-5ED186E9C36D}"/>
              </a:ext>
            </a:extLst>
          </p:cNvPr>
          <p:cNvSpPr/>
          <p:nvPr/>
        </p:nvSpPr>
        <p:spPr>
          <a:xfrm rot="16200000">
            <a:off x="766852" y="92438"/>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5" name="Rectangle 14">
            <a:extLst>
              <a:ext uri="{FF2B5EF4-FFF2-40B4-BE49-F238E27FC236}">
                <a16:creationId xmlns:a16="http://schemas.microsoft.com/office/drawing/2014/main" id="{E4CFE323-186F-4490-A051-886F637813D2}"/>
              </a:ext>
            </a:extLst>
          </p:cNvPr>
          <p:cNvSpPr/>
          <p:nvPr/>
        </p:nvSpPr>
        <p:spPr>
          <a:xfrm>
            <a:off x="0" y="-23"/>
            <a:ext cx="559295" cy="10511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8" name="TextBox 7">
            <a:extLst>
              <a:ext uri="{FF2B5EF4-FFF2-40B4-BE49-F238E27FC236}">
                <a16:creationId xmlns:a16="http://schemas.microsoft.com/office/drawing/2014/main" id="{15731DD4-3C79-82B5-4274-1F818CBA0AE1}"/>
              </a:ext>
            </a:extLst>
          </p:cNvPr>
          <p:cNvSpPr txBox="1"/>
          <p:nvPr/>
        </p:nvSpPr>
        <p:spPr>
          <a:xfrm>
            <a:off x="1156741" y="1224171"/>
            <a:ext cx="9878518" cy="4924425"/>
          </a:xfrm>
          <a:prstGeom prst="rect">
            <a:avLst/>
          </a:prstGeom>
          <a:noFill/>
        </p:spPr>
        <p:txBody>
          <a:bodyPr wrap="square">
            <a:spAutoFit/>
          </a:bodyPr>
          <a:lstStyle/>
          <a:p>
            <a:pPr marR="0" lvl="0" defTabSz="1235396" rtl="0" eaLnBrk="1" fontAlgn="base" latinLnBrk="0" hangingPunct="1">
              <a:lnSpc>
                <a:spcPct val="100000"/>
              </a:lnSpc>
              <a:spcAft>
                <a:spcPts val="600"/>
              </a:spcAft>
              <a:buClr>
                <a:srgbClr val="004157"/>
              </a:buClr>
              <a:buSzTx/>
              <a:tabLst/>
              <a:defRPr/>
            </a:pPr>
            <a:r>
              <a:rPr lang="en-US" sz="2400" dirty="0"/>
              <a:t> </a:t>
            </a:r>
            <a:r>
              <a:rPr lang="en-US" sz="2400" b="1" dirty="0">
                <a:latin typeface="Calibri" panose="020F0502020204030204" pitchFamily="34" charset="0"/>
                <a:ea typeface="Calibri" panose="020F0502020204030204" pitchFamily="34" charset="0"/>
                <a:cs typeface="Calibri" panose="020F0502020204030204" pitchFamily="34" charset="0"/>
              </a:rPr>
              <a:t>New Assessment Process:</a:t>
            </a:r>
          </a:p>
          <a:p>
            <a:pPr marL="800100" lvl="1" indent="-342900" defTabSz="1235396" fontAlgn="base">
              <a:spcAft>
                <a:spcPts val="600"/>
              </a:spcAft>
              <a:buClr>
                <a:srgbClr val="004157"/>
              </a:buClr>
              <a:buFont typeface="Arial" panose="020B0604020202020204" pitchFamily="34" charset="0"/>
              <a:buChar char="•"/>
              <a:defRPr/>
            </a:pPr>
            <a:r>
              <a:rPr lang="en-US" sz="2400" dirty="0">
                <a:latin typeface="Calibri" panose="020F0502020204030204" pitchFamily="34" charset="0"/>
                <a:ea typeface="Calibri" panose="020F0502020204030204" pitchFamily="34" charset="0"/>
                <a:cs typeface="Calibri" panose="020F0502020204030204" pitchFamily="34" charset="0"/>
              </a:rPr>
              <a:t>No longer using Qualtrics Survey to assess compliance.</a:t>
            </a:r>
          </a:p>
          <a:p>
            <a:pPr marL="800100" lvl="1" indent="-342900" defTabSz="1235396" fontAlgn="base">
              <a:spcAft>
                <a:spcPts val="600"/>
              </a:spcAft>
              <a:buClr>
                <a:srgbClr val="004157"/>
              </a:buClr>
              <a:buFont typeface="Arial" panose="020B0604020202020204" pitchFamily="34" charset="0"/>
              <a:buChar char="•"/>
              <a:defRPr/>
            </a:pPr>
            <a:r>
              <a:rPr lang="en-US" sz="2400" dirty="0">
                <a:latin typeface="Calibri" panose="020F0502020204030204" pitchFamily="34" charset="0"/>
                <a:ea typeface="Calibri" panose="020F0502020204030204" pitchFamily="34" charset="0"/>
                <a:cs typeface="Calibri" panose="020F0502020204030204" pitchFamily="34" charset="0"/>
              </a:rPr>
              <a:t>Assessments will be conducted face to face by HCBS staff.</a:t>
            </a:r>
          </a:p>
          <a:p>
            <a:pPr marL="1257300" lvl="2" indent="-342900" defTabSz="1235396" fontAlgn="base">
              <a:spcAft>
                <a:spcPts val="600"/>
              </a:spcAft>
              <a:buClr>
                <a:srgbClr val="004157"/>
              </a:buClr>
              <a:buFont typeface="Arial" panose="020B0604020202020204" pitchFamily="34" charset="0"/>
              <a:buChar char="•"/>
              <a:defRPr/>
            </a:pPr>
            <a:r>
              <a:rPr lang="en-US" sz="2400" dirty="0">
                <a:latin typeface="Calibri" panose="020F0502020204030204" pitchFamily="34" charset="0"/>
                <a:ea typeface="Calibri" panose="020F0502020204030204" pitchFamily="34" charset="0"/>
                <a:cs typeface="Calibri" panose="020F0502020204030204" pitchFamily="34" charset="0"/>
              </a:rPr>
              <a:t>Annual physical assessment.</a:t>
            </a:r>
          </a:p>
          <a:p>
            <a:pPr marL="1257300" lvl="2" indent="-342900" defTabSz="1235396" fontAlgn="base">
              <a:spcAft>
                <a:spcPts val="600"/>
              </a:spcAft>
              <a:buClr>
                <a:srgbClr val="004157"/>
              </a:buClr>
              <a:buFont typeface="Arial" panose="020B0604020202020204" pitchFamily="34" charset="0"/>
              <a:buChar char="•"/>
              <a:defRPr/>
            </a:pPr>
            <a:r>
              <a:rPr lang="en-US" sz="2400" dirty="0">
                <a:latin typeface="Calibri" panose="020F0502020204030204" pitchFamily="34" charset="0"/>
                <a:ea typeface="Calibri" panose="020F0502020204030204" pitchFamily="34" charset="0"/>
                <a:cs typeface="Calibri" panose="020F0502020204030204" pitchFamily="34" charset="0"/>
              </a:rPr>
              <a:t>Three-year comprehensive assessment.</a:t>
            </a:r>
          </a:p>
          <a:p>
            <a:pPr marL="800100" lvl="1" indent="-342900" defTabSz="1235396" fontAlgn="base">
              <a:spcAft>
                <a:spcPts val="600"/>
              </a:spcAft>
              <a:buClr>
                <a:srgbClr val="004157"/>
              </a:buClr>
              <a:buFont typeface="Arial" panose="020B0604020202020204" pitchFamily="34" charset="0"/>
              <a:buChar char="•"/>
              <a:defRPr/>
            </a:pPr>
            <a:r>
              <a:rPr lang="en-US" sz="2400" dirty="0">
                <a:latin typeface="Calibri" panose="020F0502020204030204" pitchFamily="34" charset="0"/>
                <a:ea typeface="Calibri" panose="020F0502020204030204" pitchFamily="34" charset="0"/>
                <a:cs typeface="Calibri" panose="020F0502020204030204" pitchFamily="34" charset="0"/>
              </a:rPr>
              <a:t>Why?</a:t>
            </a:r>
          </a:p>
          <a:p>
            <a:pPr marL="1257300" lvl="2" indent="-342900" defTabSz="1235396" fontAlgn="base">
              <a:spcAft>
                <a:spcPts val="600"/>
              </a:spcAft>
              <a:buClr>
                <a:srgbClr val="004157"/>
              </a:buClr>
              <a:buFont typeface="Arial" panose="020B0604020202020204" pitchFamily="34" charset="0"/>
              <a:buChar char="•"/>
              <a:defRPr/>
            </a:pPr>
            <a:r>
              <a:rPr lang="en-US" sz="2400" dirty="0">
                <a:latin typeface="Calibri" panose="020F0502020204030204" pitchFamily="34" charset="0"/>
                <a:ea typeface="Calibri" panose="020F0502020204030204" pitchFamily="34" charset="0"/>
                <a:cs typeface="Calibri" panose="020F0502020204030204" pitchFamily="34" charset="0"/>
              </a:rPr>
              <a:t>Clarify questions in real time-reduces false non-compliance flags.</a:t>
            </a:r>
          </a:p>
          <a:p>
            <a:pPr marL="1257300" lvl="2" indent="-342900" defTabSz="1235396" fontAlgn="base">
              <a:spcAft>
                <a:spcPts val="600"/>
              </a:spcAft>
              <a:buClr>
                <a:srgbClr val="004157"/>
              </a:buClr>
              <a:buFont typeface="Arial" panose="020B0604020202020204" pitchFamily="34" charset="0"/>
              <a:buChar char="•"/>
              <a:defRPr/>
            </a:pPr>
            <a:r>
              <a:rPr lang="en-US" sz="2400" dirty="0">
                <a:latin typeface="Calibri" panose="020F0502020204030204" pitchFamily="34" charset="0"/>
                <a:ea typeface="Calibri" panose="020F0502020204030204" pitchFamily="34" charset="0"/>
                <a:cs typeface="Calibri" panose="020F0502020204030204" pitchFamily="34" charset="0"/>
              </a:rPr>
              <a:t>Remediations can be implemented more immediate.</a:t>
            </a:r>
          </a:p>
          <a:p>
            <a:pPr marL="1257300" lvl="2" indent="-342900" defTabSz="1235396" fontAlgn="base">
              <a:spcAft>
                <a:spcPts val="600"/>
              </a:spcAft>
              <a:buClr>
                <a:srgbClr val="004157"/>
              </a:buClr>
              <a:buFont typeface="Arial" panose="020B0604020202020204" pitchFamily="34" charset="0"/>
              <a:buChar char="•"/>
              <a:defRPr/>
            </a:pPr>
            <a:r>
              <a:rPr lang="en-US" sz="2400" dirty="0">
                <a:latin typeface="Calibri" panose="020F0502020204030204" pitchFamily="34" charset="0"/>
                <a:ea typeface="Calibri" panose="020F0502020204030204" pitchFamily="34" charset="0"/>
                <a:cs typeface="Calibri" panose="020F0502020204030204" pitchFamily="34" charset="0"/>
              </a:rPr>
              <a:t>Eliminate settings “falling through the cracks”.</a:t>
            </a:r>
          </a:p>
          <a:p>
            <a:pPr marL="1257300" lvl="2" indent="-342900" defTabSz="1235396" fontAlgn="base">
              <a:spcAft>
                <a:spcPts val="600"/>
              </a:spcAft>
              <a:buClr>
                <a:srgbClr val="004157"/>
              </a:buClr>
              <a:buFont typeface="Arial" panose="020B0604020202020204" pitchFamily="34" charset="0"/>
              <a:buChar char="•"/>
              <a:defRPr/>
            </a:pPr>
            <a:r>
              <a:rPr lang="en-US" sz="2400" dirty="0">
                <a:latin typeface="Calibri" panose="020F0502020204030204" pitchFamily="34" charset="0"/>
                <a:ea typeface="Calibri" panose="020F0502020204030204" pitchFamily="34" charset="0"/>
                <a:cs typeface="Calibri" panose="020F0502020204030204" pitchFamily="34" charset="0"/>
              </a:rPr>
              <a:t>Encourages open dialogue in real time.</a:t>
            </a:r>
          </a:p>
          <a:p>
            <a:pPr marL="1257300" lvl="2" indent="-342900" defTabSz="1235396" fontAlgn="base">
              <a:spcAft>
                <a:spcPts val="600"/>
              </a:spcAft>
              <a:buClr>
                <a:srgbClr val="004157"/>
              </a:buClr>
              <a:buFont typeface="Arial" panose="020B0604020202020204" pitchFamily="34" charset="0"/>
              <a:buChar char="•"/>
              <a:defRPr/>
            </a:pPr>
            <a:r>
              <a:rPr lang="en-US" sz="2400" dirty="0">
                <a:latin typeface="Calibri" panose="020F0502020204030204" pitchFamily="34" charset="0"/>
                <a:ea typeface="Calibri" panose="020F0502020204030204" pitchFamily="34" charset="0"/>
                <a:cs typeface="Calibri" panose="020F0502020204030204" pitchFamily="34" charset="0"/>
              </a:rPr>
              <a:t>Increase opportunities for technical assistance and guidance.</a:t>
            </a:r>
          </a:p>
        </p:txBody>
      </p:sp>
    </p:spTree>
    <p:extLst>
      <p:ext uri="{BB962C8B-B14F-4D97-AF65-F5344CB8AC3E}">
        <p14:creationId xmlns:p14="http://schemas.microsoft.com/office/powerpoint/2010/main" val="342364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D5948D-3983-E406-F754-A68B8DAFA705}"/>
              </a:ext>
            </a:extLst>
          </p:cNvPr>
          <p:cNvSpPr>
            <a:spLocks noGrp="1"/>
          </p:cNvSpPr>
          <p:nvPr>
            <p:ph idx="1"/>
          </p:nvPr>
        </p:nvSpPr>
        <p:spPr>
          <a:xfrm>
            <a:off x="4876800" y="1603778"/>
            <a:ext cx="6477000" cy="2959756"/>
          </a:xfrm>
        </p:spPr>
        <p:txBody>
          <a:bodyPr>
            <a:normAutofit fontScale="92500" lnSpcReduction="10000"/>
          </a:bodyPr>
          <a:lstStyle/>
          <a:p>
            <a:r>
              <a:rPr lang="en-US" dirty="0"/>
              <a:t>Habilitation Supports Waiver (HSW) Renewal.</a:t>
            </a:r>
          </a:p>
          <a:p>
            <a:r>
              <a:rPr lang="en-US" dirty="0"/>
              <a:t>1915 </a:t>
            </a:r>
            <a:r>
              <a:rPr lang="en-US" dirty="0" err="1"/>
              <a:t>iSPA</a:t>
            </a:r>
            <a:r>
              <a:rPr lang="en-US" dirty="0"/>
              <a:t> Amendment.</a:t>
            </a:r>
          </a:p>
          <a:p>
            <a:r>
              <a:rPr lang="en-US" dirty="0"/>
              <a:t>HCBS Update.</a:t>
            </a:r>
          </a:p>
          <a:p>
            <a:r>
              <a:rPr lang="en-US" dirty="0"/>
              <a:t>Assessment Tool for Adults with Intellectual and Developmental Disabilities (I/DD).</a:t>
            </a:r>
          </a:p>
          <a:p>
            <a:endParaRPr lang="en-US" dirty="0"/>
          </a:p>
        </p:txBody>
      </p:sp>
      <p:sp>
        <p:nvSpPr>
          <p:cNvPr id="3" name="Title 2">
            <a:extLst>
              <a:ext uri="{FF2B5EF4-FFF2-40B4-BE49-F238E27FC236}">
                <a16:creationId xmlns:a16="http://schemas.microsoft.com/office/drawing/2014/main" id="{B452CC9D-09B0-F8A2-BFE7-E3D5292BB04A}"/>
              </a:ext>
            </a:extLst>
          </p:cNvPr>
          <p:cNvSpPr>
            <a:spLocks noGrp="1"/>
          </p:cNvSpPr>
          <p:nvPr>
            <p:ph type="title"/>
          </p:nvPr>
        </p:nvSpPr>
        <p:spPr/>
        <p:txBody>
          <a:bodyPr>
            <a:normAutofit fontScale="90000"/>
          </a:bodyPr>
          <a:lstStyle/>
          <a:p>
            <a:r>
              <a:rPr lang="en-US" dirty="0"/>
              <a:t>Federal Compliance Updates</a:t>
            </a:r>
          </a:p>
        </p:txBody>
      </p:sp>
    </p:spTree>
    <p:extLst>
      <p:ext uri="{BB962C8B-B14F-4D97-AF65-F5344CB8AC3E}">
        <p14:creationId xmlns:p14="http://schemas.microsoft.com/office/powerpoint/2010/main" val="3058378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73BC38CF-5C7E-4325-9F87-4EC2B2E017FA}"/>
              </a:ext>
            </a:extLst>
          </p:cNvPr>
          <p:cNvSpPr txBox="1">
            <a:spLocks/>
          </p:cNvSpPr>
          <p:nvPr/>
        </p:nvSpPr>
        <p:spPr>
          <a:xfrm>
            <a:off x="164892" y="0"/>
            <a:ext cx="12192000" cy="1051153"/>
          </a:xfrm>
          <a:prstGeom prst="rect">
            <a:avLst/>
          </a:prstGeom>
          <a:solidFill>
            <a:srgbClr val="D3D3D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333333"/>
                </a:solidFill>
                <a:effectLst/>
                <a:uLnTx/>
                <a:uFillTx/>
                <a:latin typeface="Avenir Next LT Pro"/>
                <a:ea typeface="+mj-ea"/>
                <a:cs typeface="+mj-cs"/>
              </a:rPr>
              <a:t>Annual Physical Assessment</a:t>
            </a:r>
          </a:p>
        </p:txBody>
      </p:sp>
      <p:sp>
        <p:nvSpPr>
          <p:cNvPr id="3" name="Rectangle 2">
            <a:extLst>
              <a:ext uri="{FF2B5EF4-FFF2-40B4-BE49-F238E27FC236}">
                <a16:creationId xmlns:a16="http://schemas.microsoft.com/office/drawing/2014/main" id="{F9A32325-4443-41BE-B199-B6E95D9C8D22}"/>
              </a:ext>
            </a:extLst>
          </p:cNvPr>
          <p:cNvSpPr/>
          <p:nvPr/>
        </p:nvSpPr>
        <p:spPr>
          <a:xfrm>
            <a:off x="10945682" y="-1"/>
            <a:ext cx="1246318" cy="1051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Right Triangle 3">
            <a:extLst>
              <a:ext uri="{FF2B5EF4-FFF2-40B4-BE49-F238E27FC236}">
                <a16:creationId xmlns:a16="http://schemas.microsoft.com/office/drawing/2014/main" id="{DA18134D-9197-4B6D-872D-3AA3579459A0}"/>
              </a:ext>
            </a:extLst>
          </p:cNvPr>
          <p:cNvSpPr/>
          <p:nvPr/>
        </p:nvSpPr>
        <p:spPr>
          <a:xfrm rot="5400000">
            <a:off x="10844061" y="92439"/>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5" name="Right Triangle 4">
            <a:extLst>
              <a:ext uri="{FF2B5EF4-FFF2-40B4-BE49-F238E27FC236}">
                <a16:creationId xmlns:a16="http://schemas.microsoft.com/office/drawing/2014/main" id="{796EC153-C84F-476E-9751-FAB9162DDF3F}"/>
              </a:ext>
            </a:extLst>
          </p:cNvPr>
          <p:cNvSpPr/>
          <p:nvPr/>
        </p:nvSpPr>
        <p:spPr>
          <a:xfrm rot="16200000">
            <a:off x="11233288" y="92432"/>
            <a:ext cx="1051152" cy="866273"/>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6" name="Right Triangle 5">
            <a:extLst>
              <a:ext uri="{FF2B5EF4-FFF2-40B4-BE49-F238E27FC236}">
                <a16:creationId xmlns:a16="http://schemas.microsoft.com/office/drawing/2014/main" id="{4880CA4F-1827-49E4-8AB7-A5F831CF4E25}"/>
              </a:ext>
            </a:extLst>
          </p:cNvPr>
          <p:cNvSpPr/>
          <p:nvPr/>
        </p:nvSpPr>
        <p:spPr>
          <a:xfrm rot="16200000">
            <a:off x="9986244" y="92430"/>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7" name="Rectangle 6">
            <a:extLst>
              <a:ext uri="{FF2B5EF4-FFF2-40B4-BE49-F238E27FC236}">
                <a16:creationId xmlns:a16="http://schemas.microsoft.com/office/drawing/2014/main" id="{DA17B409-8AA4-4AD2-821B-190B91529C0F}"/>
              </a:ext>
            </a:extLst>
          </p:cNvPr>
          <p:cNvSpPr/>
          <p:nvPr/>
        </p:nvSpPr>
        <p:spPr>
          <a:xfrm>
            <a:off x="565481" y="-1"/>
            <a:ext cx="1164091" cy="1051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Right Triangle 8">
            <a:extLst>
              <a:ext uri="{FF2B5EF4-FFF2-40B4-BE49-F238E27FC236}">
                <a16:creationId xmlns:a16="http://schemas.microsoft.com/office/drawing/2014/main" id="{8305F7A0-2CD7-4ECF-AA23-924301065B5F}"/>
              </a:ext>
            </a:extLst>
          </p:cNvPr>
          <p:cNvSpPr/>
          <p:nvPr/>
        </p:nvSpPr>
        <p:spPr>
          <a:xfrm rot="5400000">
            <a:off x="468858" y="90426"/>
            <a:ext cx="1051152" cy="870281"/>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1" name="Right Triangle 10">
            <a:extLst>
              <a:ext uri="{FF2B5EF4-FFF2-40B4-BE49-F238E27FC236}">
                <a16:creationId xmlns:a16="http://schemas.microsoft.com/office/drawing/2014/main" id="{10E51F16-2D93-46D0-BDC4-D3BD3EDE94AC}"/>
              </a:ext>
            </a:extLst>
          </p:cNvPr>
          <p:cNvSpPr/>
          <p:nvPr/>
        </p:nvSpPr>
        <p:spPr>
          <a:xfrm rot="5400000">
            <a:off x="1633123" y="92430"/>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3" name="Right Triangle 12">
            <a:extLst>
              <a:ext uri="{FF2B5EF4-FFF2-40B4-BE49-F238E27FC236}">
                <a16:creationId xmlns:a16="http://schemas.microsoft.com/office/drawing/2014/main" id="{0641314B-6713-43FB-8474-5ED186E9C36D}"/>
              </a:ext>
            </a:extLst>
          </p:cNvPr>
          <p:cNvSpPr/>
          <p:nvPr/>
        </p:nvSpPr>
        <p:spPr>
          <a:xfrm rot="16200000">
            <a:off x="766852" y="92438"/>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5" name="Rectangle 14">
            <a:extLst>
              <a:ext uri="{FF2B5EF4-FFF2-40B4-BE49-F238E27FC236}">
                <a16:creationId xmlns:a16="http://schemas.microsoft.com/office/drawing/2014/main" id="{E4CFE323-186F-4490-A051-886F637813D2}"/>
              </a:ext>
            </a:extLst>
          </p:cNvPr>
          <p:cNvSpPr/>
          <p:nvPr/>
        </p:nvSpPr>
        <p:spPr>
          <a:xfrm>
            <a:off x="0" y="-23"/>
            <a:ext cx="559295" cy="10511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8" name="TextBox 7">
            <a:extLst>
              <a:ext uri="{FF2B5EF4-FFF2-40B4-BE49-F238E27FC236}">
                <a16:creationId xmlns:a16="http://schemas.microsoft.com/office/drawing/2014/main" id="{15731DD4-3C79-82B5-4274-1F818CBA0AE1}"/>
              </a:ext>
            </a:extLst>
          </p:cNvPr>
          <p:cNvSpPr txBox="1"/>
          <p:nvPr/>
        </p:nvSpPr>
        <p:spPr>
          <a:xfrm>
            <a:off x="1156741" y="1224171"/>
            <a:ext cx="9878518" cy="4231928"/>
          </a:xfrm>
          <a:prstGeom prst="rect">
            <a:avLst/>
          </a:prstGeom>
          <a:noFill/>
        </p:spPr>
        <p:txBody>
          <a:bodyPr wrap="square">
            <a:spAutoFit/>
          </a:bodyPr>
          <a:lstStyle/>
          <a:p>
            <a:pPr marR="0" lvl="0" defTabSz="1235396" rtl="0" eaLnBrk="1" fontAlgn="base" latinLnBrk="0" hangingPunct="1">
              <a:lnSpc>
                <a:spcPct val="100000"/>
              </a:lnSpc>
              <a:spcAft>
                <a:spcPts val="600"/>
              </a:spcAft>
              <a:buClr>
                <a:srgbClr val="004157"/>
              </a:buClr>
              <a:buSzTx/>
              <a:tabLst/>
              <a:defRPr/>
            </a:pPr>
            <a:r>
              <a:rPr lang="en-US" sz="2400" dirty="0"/>
              <a:t> </a:t>
            </a:r>
            <a:r>
              <a:rPr lang="en-US" sz="2400" b="1" dirty="0">
                <a:latin typeface="Calibri" panose="020F0502020204030204" pitchFamily="34" charset="0"/>
                <a:ea typeface="Calibri" panose="020F0502020204030204" pitchFamily="34" charset="0"/>
                <a:cs typeface="Calibri" panose="020F0502020204030204" pitchFamily="34" charset="0"/>
              </a:rPr>
              <a:t>Physical Assessment of Settings:</a:t>
            </a:r>
            <a:endParaRPr lang="en-US" sz="2400" dirty="0">
              <a:latin typeface="Calibri" panose="020F0502020204030204" pitchFamily="34" charset="0"/>
              <a:ea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Review physical structure of the setting to assess compliance. Examples include:</a:t>
            </a:r>
          </a:p>
          <a:p>
            <a:pPr marL="914400" lvl="1" indent="-457200">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Keyed locks on bedroom doors.</a:t>
            </a:r>
          </a:p>
          <a:p>
            <a:pPr marL="914400" lvl="1" indent="-457200">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Open kitchen areas.</a:t>
            </a:r>
          </a:p>
          <a:p>
            <a:pPr marL="914400" lvl="1" indent="-457200">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No barriers to keep individuals from accessing all public areas of their home.</a:t>
            </a:r>
          </a:p>
          <a:p>
            <a:pPr marL="914400" lvl="1" indent="-457200">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Presence of a current signed IPOS on site for every participant.</a:t>
            </a:r>
          </a:p>
          <a:p>
            <a:pPr marL="914400" lvl="1" indent="-457200">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Are there setting wide restrictions in effect?</a:t>
            </a:r>
          </a:p>
          <a:p>
            <a:pPr marL="457200" indent="-457200">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Reduction of assessments: May reduce to one assessment annually. Up to discretion of PIHP/CMHSP.</a:t>
            </a:r>
          </a:p>
        </p:txBody>
      </p:sp>
    </p:spTree>
    <p:extLst>
      <p:ext uri="{BB962C8B-B14F-4D97-AF65-F5344CB8AC3E}">
        <p14:creationId xmlns:p14="http://schemas.microsoft.com/office/powerpoint/2010/main" val="12044602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73BC38CF-5C7E-4325-9F87-4EC2B2E017FA}"/>
              </a:ext>
            </a:extLst>
          </p:cNvPr>
          <p:cNvSpPr txBox="1">
            <a:spLocks/>
          </p:cNvSpPr>
          <p:nvPr/>
        </p:nvSpPr>
        <p:spPr>
          <a:xfrm>
            <a:off x="164892" y="0"/>
            <a:ext cx="12192000" cy="1051153"/>
          </a:xfrm>
          <a:prstGeom prst="rect">
            <a:avLst/>
          </a:prstGeom>
          <a:solidFill>
            <a:srgbClr val="D3D3D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200" b="1" dirty="0">
                <a:solidFill>
                  <a:srgbClr val="333333"/>
                </a:solidFill>
                <a:latin typeface="Avenir Next LT Pro"/>
              </a:rPr>
              <a:t>Three-Year Comprehensive</a:t>
            </a:r>
            <a:r>
              <a:rPr kumimoji="0" lang="en-US" sz="3200" b="1" i="0" u="none" strike="noStrike" kern="1200" cap="none" spc="0" normalizeH="0" baseline="0" noProof="0" dirty="0">
                <a:ln>
                  <a:noFill/>
                </a:ln>
                <a:solidFill>
                  <a:srgbClr val="333333"/>
                </a:solidFill>
                <a:effectLst/>
                <a:uLnTx/>
                <a:uFillTx/>
                <a:latin typeface="Avenir Next LT Pro"/>
                <a:ea typeface="+mj-ea"/>
                <a:cs typeface="+mj-cs"/>
              </a:rPr>
              <a:t> Assessment</a:t>
            </a:r>
          </a:p>
        </p:txBody>
      </p:sp>
      <p:sp>
        <p:nvSpPr>
          <p:cNvPr id="3" name="Rectangle 2">
            <a:extLst>
              <a:ext uri="{FF2B5EF4-FFF2-40B4-BE49-F238E27FC236}">
                <a16:creationId xmlns:a16="http://schemas.microsoft.com/office/drawing/2014/main" id="{F9A32325-4443-41BE-B199-B6E95D9C8D22}"/>
              </a:ext>
            </a:extLst>
          </p:cNvPr>
          <p:cNvSpPr/>
          <p:nvPr/>
        </p:nvSpPr>
        <p:spPr>
          <a:xfrm>
            <a:off x="10945682" y="-1"/>
            <a:ext cx="1246318" cy="1051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Right Triangle 3">
            <a:extLst>
              <a:ext uri="{FF2B5EF4-FFF2-40B4-BE49-F238E27FC236}">
                <a16:creationId xmlns:a16="http://schemas.microsoft.com/office/drawing/2014/main" id="{DA18134D-9197-4B6D-872D-3AA3579459A0}"/>
              </a:ext>
            </a:extLst>
          </p:cNvPr>
          <p:cNvSpPr/>
          <p:nvPr/>
        </p:nvSpPr>
        <p:spPr>
          <a:xfrm rot="5400000">
            <a:off x="10844061" y="92439"/>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5" name="Right Triangle 4">
            <a:extLst>
              <a:ext uri="{FF2B5EF4-FFF2-40B4-BE49-F238E27FC236}">
                <a16:creationId xmlns:a16="http://schemas.microsoft.com/office/drawing/2014/main" id="{796EC153-C84F-476E-9751-FAB9162DDF3F}"/>
              </a:ext>
            </a:extLst>
          </p:cNvPr>
          <p:cNvSpPr/>
          <p:nvPr/>
        </p:nvSpPr>
        <p:spPr>
          <a:xfrm rot="16200000">
            <a:off x="11233288" y="92432"/>
            <a:ext cx="1051152" cy="866273"/>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6" name="Right Triangle 5">
            <a:extLst>
              <a:ext uri="{FF2B5EF4-FFF2-40B4-BE49-F238E27FC236}">
                <a16:creationId xmlns:a16="http://schemas.microsoft.com/office/drawing/2014/main" id="{4880CA4F-1827-49E4-8AB7-A5F831CF4E25}"/>
              </a:ext>
            </a:extLst>
          </p:cNvPr>
          <p:cNvSpPr/>
          <p:nvPr/>
        </p:nvSpPr>
        <p:spPr>
          <a:xfrm rot="16200000">
            <a:off x="9986244" y="92430"/>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7" name="Rectangle 6">
            <a:extLst>
              <a:ext uri="{FF2B5EF4-FFF2-40B4-BE49-F238E27FC236}">
                <a16:creationId xmlns:a16="http://schemas.microsoft.com/office/drawing/2014/main" id="{DA17B409-8AA4-4AD2-821B-190B91529C0F}"/>
              </a:ext>
            </a:extLst>
          </p:cNvPr>
          <p:cNvSpPr/>
          <p:nvPr/>
        </p:nvSpPr>
        <p:spPr>
          <a:xfrm>
            <a:off x="565481" y="-1"/>
            <a:ext cx="1164091" cy="1051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Right Triangle 8">
            <a:extLst>
              <a:ext uri="{FF2B5EF4-FFF2-40B4-BE49-F238E27FC236}">
                <a16:creationId xmlns:a16="http://schemas.microsoft.com/office/drawing/2014/main" id="{8305F7A0-2CD7-4ECF-AA23-924301065B5F}"/>
              </a:ext>
            </a:extLst>
          </p:cNvPr>
          <p:cNvSpPr/>
          <p:nvPr/>
        </p:nvSpPr>
        <p:spPr>
          <a:xfrm rot="5400000">
            <a:off x="468858" y="90426"/>
            <a:ext cx="1051152" cy="870281"/>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1" name="Right Triangle 10">
            <a:extLst>
              <a:ext uri="{FF2B5EF4-FFF2-40B4-BE49-F238E27FC236}">
                <a16:creationId xmlns:a16="http://schemas.microsoft.com/office/drawing/2014/main" id="{10E51F16-2D93-46D0-BDC4-D3BD3EDE94AC}"/>
              </a:ext>
            </a:extLst>
          </p:cNvPr>
          <p:cNvSpPr/>
          <p:nvPr/>
        </p:nvSpPr>
        <p:spPr>
          <a:xfrm rot="5400000">
            <a:off x="1633123" y="92430"/>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3" name="Right Triangle 12">
            <a:extLst>
              <a:ext uri="{FF2B5EF4-FFF2-40B4-BE49-F238E27FC236}">
                <a16:creationId xmlns:a16="http://schemas.microsoft.com/office/drawing/2014/main" id="{0641314B-6713-43FB-8474-5ED186E9C36D}"/>
              </a:ext>
            </a:extLst>
          </p:cNvPr>
          <p:cNvSpPr/>
          <p:nvPr/>
        </p:nvSpPr>
        <p:spPr>
          <a:xfrm rot="16200000">
            <a:off x="766852" y="92438"/>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5" name="Rectangle 14">
            <a:extLst>
              <a:ext uri="{FF2B5EF4-FFF2-40B4-BE49-F238E27FC236}">
                <a16:creationId xmlns:a16="http://schemas.microsoft.com/office/drawing/2014/main" id="{E4CFE323-186F-4490-A051-886F637813D2}"/>
              </a:ext>
            </a:extLst>
          </p:cNvPr>
          <p:cNvSpPr/>
          <p:nvPr/>
        </p:nvSpPr>
        <p:spPr>
          <a:xfrm>
            <a:off x="0" y="-23"/>
            <a:ext cx="559295" cy="10511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8" name="TextBox 7">
            <a:extLst>
              <a:ext uri="{FF2B5EF4-FFF2-40B4-BE49-F238E27FC236}">
                <a16:creationId xmlns:a16="http://schemas.microsoft.com/office/drawing/2014/main" id="{15731DD4-3C79-82B5-4274-1F818CBA0AE1}"/>
              </a:ext>
            </a:extLst>
          </p:cNvPr>
          <p:cNvSpPr txBox="1"/>
          <p:nvPr/>
        </p:nvSpPr>
        <p:spPr>
          <a:xfrm>
            <a:off x="1156741" y="1224171"/>
            <a:ext cx="9878518" cy="4324261"/>
          </a:xfrm>
          <a:prstGeom prst="rect">
            <a:avLst/>
          </a:prstGeom>
          <a:noFill/>
        </p:spPr>
        <p:txBody>
          <a:bodyPr wrap="square">
            <a:spAutoFit/>
          </a:bodyPr>
          <a:lstStyle/>
          <a:p>
            <a:pPr marR="0" lvl="0" defTabSz="1235396" rtl="0" eaLnBrk="1" fontAlgn="base" latinLnBrk="0" hangingPunct="1">
              <a:lnSpc>
                <a:spcPct val="100000"/>
              </a:lnSpc>
              <a:spcAft>
                <a:spcPts val="600"/>
              </a:spcAft>
              <a:buClr>
                <a:srgbClr val="004157"/>
              </a:buClr>
              <a:buSzTx/>
              <a:tabLst/>
              <a:defRPr/>
            </a:pPr>
            <a:r>
              <a:rPr lang="en-US" sz="2400" dirty="0"/>
              <a:t> </a:t>
            </a:r>
            <a:r>
              <a:rPr lang="en-US" sz="2000" b="1" dirty="0">
                <a:latin typeface="Calibri" panose="020F0502020204030204" pitchFamily="34" charset="0"/>
                <a:ea typeface="Calibri" panose="020F0502020204030204" pitchFamily="34" charset="0"/>
                <a:cs typeface="Calibri" panose="020F0502020204030204" pitchFamily="34" charset="0"/>
              </a:rPr>
              <a:t>Three-Year Comprehensive Assessment:</a:t>
            </a:r>
          </a:p>
          <a:p>
            <a:pPr marL="342900"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Assessment is specific to the person where the annual physical assessment is specific to the setting. </a:t>
            </a:r>
          </a:p>
          <a:p>
            <a:pPr marL="342900"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Assessment will look at whether the participant experiences the setting and services in a way that is compliant with the rule such as:</a:t>
            </a:r>
          </a:p>
          <a:p>
            <a:pPr marL="800100" lvl="1"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Can the person come and go as they choose; within and outside the setting (yard) and the greater community,</a:t>
            </a:r>
          </a:p>
          <a:p>
            <a:pPr marL="800100" lvl="1"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Evidence the person chose the setting/ providers,</a:t>
            </a:r>
          </a:p>
          <a:p>
            <a:pPr marL="800100" lvl="1"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Are there restrictions on the person.</a:t>
            </a:r>
          </a:p>
          <a:p>
            <a:pPr marL="342900"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Assessment will be conducted on settings that provides CLS and Skill Building/Out of Home Non-Vocational Services (Specialized Residential, provider owned and operated, skill building/out of home non-vocational  providers).</a:t>
            </a:r>
          </a:p>
          <a:p>
            <a:pPr marR="0" lvl="0" defTabSz="1235396" rtl="0" eaLnBrk="1" fontAlgn="base" latinLnBrk="0" hangingPunct="1">
              <a:lnSpc>
                <a:spcPct val="100000"/>
              </a:lnSpc>
              <a:spcAft>
                <a:spcPts val="600"/>
              </a:spcAft>
              <a:buClr>
                <a:srgbClr val="004157"/>
              </a:buClr>
              <a:buSzTx/>
              <a:tabLst/>
              <a:defRPr/>
            </a:pPr>
            <a:endParaRPr lang="en-US" sz="2600" dirty="0">
              <a:latin typeface="+mj-lt"/>
            </a:endParaRPr>
          </a:p>
        </p:txBody>
      </p:sp>
    </p:spTree>
    <p:extLst>
      <p:ext uri="{BB962C8B-B14F-4D97-AF65-F5344CB8AC3E}">
        <p14:creationId xmlns:p14="http://schemas.microsoft.com/office/powerpoint/2010/main" val="33902711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73BC38CF-5C7E-4325-9F87-4EC2B2E017FA}"/>
              </a:ext>
            </a:extLst>
          </p:cNvPr>
          <p:cNvSpPr txBox="1">
            <a:spLocks/>
          </p:cNvSpPr>
          <p:nvPr/>
        </p:nvSpPr>
        <p:spPr>
          <a:xfrm>
            <a:off x="164892" y="0"/>
            <a:ext cx="12192000" cy="1051153"/>
          </a:xfrm>
          <a:prstGeom prst="rect">
            <a:avLst/>
          </a:prstGeom>
          <a:solidFill>
            <a:srgbClr val="D3D3D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333333"/>
                </a:solidFill>
                <a:effectLst/>
                <a:uLnTx/>
                <a:uFillTx/>
                <a:latin typeface="Avenir Next LT Pro"/>
                <a:ea typeface="+mj-ea"/>
                <a:cs typeface="+mj-cs"/>
              </a:rPr>
              <a:t>HCBS Resources</a:t>
            </a:r>
          </a:p>
        </p:txBody>
      </p:sp>
      <p:sp>
        <p:nvSpPr>
          <p:cNvPr id="3" name="Rectangle 2">
            <a:extLst>
              <a:ext uri="{FF2B5EF4-FFF2-40B4-BE49-F238E27FC236}">
                <a16:creationId xmlns:a16="http://schemas.microsoft.com/office/drawing/2014/main" id="{F9A32325-4443-41BE-B199-B6E95D9C8D22}"/>
              </a:ext>
            </a:extLst>
          </p:cNvPr>
          <p:cNvSpPr/>
          <p:nvPr/>
        </p:nvSpPr>
        <p:spPr>
          <a:xfrm>
            <a:off x="10945682" y="-1"/>
            <a:ext cx="1246318" cy="1051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Right Triangle 3">
            <a:extLst>
              <a:ext uri="{FF2B5EF4-FFF2-40B4-BE49-F238E27FC236}">
                <a16:creationId xmlns:a16="http://schemas.microsoft.com/office/drawing/2014/main" id="{DA18134D-9197-4B6D-872D-3AA3579459A0}"/>
              </a:ext>
            </a:extLst>
          </p:cNvPr>
          <p:cNvSpPr/>
          <p:nvPr/>
        </p:nvSpPr>
        <p:spPr>
          <a:xfrm rot="5400000">
            <a:off x="10844061" y="92439"/>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5" name="Right Triangle 4">
            <a:extLst>
              <a:ext uri="{FF2B5EF4-FFF2-40B4-BE49-F238E27FC236}">
                <a16:creationId xmlns:a16="http://schemas.microsoft.com/office/drawing/2014/main" id="{796EC153-C84F-476E-9751-FAB9162DDF3F}"/>
              </a:ext>
            </a:extLst>
          </p:cNvPr>
          <p:cNvSpPr/>
          <p:nvPr/>
        </p:nvSpPr>
        <p:spPr>
          <a:xfrm rot="16200000">
            <a:off x="11233288" y="92432"/>
            <a:ext cx="1051152" cy="866273"/>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6" name="Right Triangle 5">
            <a:extLst>
              <a:ext uri="{FF2B5EF4-FFF2-40B4-BE49-F238E27FC236}">
                <a16:creationId xmlns:a16="http://schemas.microsoft.com/office/drawing/2014/main" id="{4880CA4F-1827-49E4-8AB7-A5F831CF4E25}"/>
              </a:ext>
            </a:extLst>
          </p:cNvPr>
          <p:cNvSpPr/>
          <p:nvPr/>
        </p:nvSpPr>
        <p:spPr>
          <a:xfrm rot="16200000">
            <a:off x="9986244" y="92430"/>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7" name="Rectangle 6">
            <a:extLst>
              <a:ext uri="{FF2B5EF4-FFF2-40B4-BE49-F238E27FC236}">
                <a16:creationId xmlns:a16="http://schemas.microsoft.com/office/drawing/2014/main" id="{DA17B409-8AA4-4AD2-821B-190B91529C0F}"/>
              </a:ext>
            </a:extLst>
          </p:cNvPr>
          <p:cNvSpPr/>
          <p:nvPr/>
        </p:nvSpPr>
        <p:spPr>
          <a:xfrm>
            <a:off x="565481" y="-1"/>
            <a:ext cx="1164091" cy="1051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Right Triangle 8">
            <a:extLst>
              <a:ext uri="{FF2B5EF4-FFF2-40B4-BE49-F238E27FC236}">
                <a16:creationId xmlns:a16="http://schemas.microsoft.com/office/drawing/2014/main" id="{8305F7A0-2CD7-4ECF-AA23-924301065B5F}"/>
              </a:ext>
            </a:extLst>
          </p:cNvPr>
          <p:cNvSpPr/>
          <p:nvPr/>
        </p:nvSpPr>
        <p:spPr>
          <a:xfrm rot="5400000">
            <a:off x="468858" y="90426"/>
            <a:ext cx="1051152" cy="870281"/>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1" name="Right Triangle 10">
            <a:extLst>
              <a:ext uri="{FF2B5EF4-FFF2-40B4-BE49-F238E27FC236}">
                <a16:creationId xmlns:a16="http://schemas.microsoft.com/office/drawing/2014/main" id="{10E51F16-2D93-46D0-BDC4-D3BD3EDE94AC}"/>
              </a:ext>
            </a:extLst>
          </p:cNvPr>
          <p:cNvSpPr/>
          <p:nvPr/>
        </p:nvSpPr>
        <p:spPr>
          <a:xfrm rot="5400000">
            <a:off x="1633123" y="92430"/>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3" name="Right Triangle 12">
            <a:extLst>
              <a:ext uri="{FF2B5EF4-FFF2-40B4-BE49-F238E27FC236}">
                <a16:creationId xmlns:a16="http://schemas.microsoft.com/office/drawing/2014/main" id="{0641314B-6713-43FB-8474-5ED186E9C36D}"/>
              </a:ext>
            </a:extLst>
          </p:cNvPr>
          <p:cNvSpPr/>
          <p:nvPr/>
        </p:nvSpPr>
        <p:spPr>
          <a:xfrm rot="16200000">
            <a:off x="766852" y="92438"/>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5" name="Rectangle 14">
            <a:extLst>
              <a:ext uri="{FF2B5EF4-FFF2-40B4-BE49-F238E27FC236}">
                <a16:creationId xmlns:a16="http://schemas.microsoft.com/office/drawing/2014/main" id="{E4CFE323-186F-4490-A051-886F637813D2}"/>
              </a:ext>
            </a:extLst>
          </p:cNvPr>
          <p:cNvSpPr/>
          <p:nvPr/>
        </p:nvSpPr>
        <p:spPr>
          <a:xfrm>
            <a:off x="0" y="-23"/>
            <a:ext cx="559295" cy="10511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8" name="TextBox 7">
            <a:extLst>
              <a:ext uri="{FF2B5EF4-FFF2-40B4-BE49-F238E27FC236}">
                <a16:creationId xmlns:a16="http://schemas.microsoft.com/office/drawing/2014/main" id="{15731DD4-3C79-82B5-4274-1F818CBA0AE1}"/>
              </a:ext>
            </a:extLst>
          </p:cNvPr>
          <p:cNvSpPr txBox="1"/>
          <p:nvPr/>
        </p:nvSpPr>
        <p:spPr>
          <a:xfrm>
            <a:off x="1156741" y="1224171"/>
            <a:ext cx="9878518" cy="6740307"/>
          </a:xfrm>
          <a:prstGeom prst="rect">
            <a:avLst/>
          </a:prstGeom>
          <a:noFill/>
        </p:spPr>
        <p:txBody>
          <a:bodyPr wrap="square">
            <a:spAutoFit/>
          </a:bodyPr>
          <a:lstStyle/>
          <a:p>
            <a:pPr marL="342900" indent="-342900">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Five Settings were visited by CMS</a:t>
            </a:r>
          </a:p>
          <a:p>
            <a:pPr marL="800100" lvl="1" indent="-342900">
              <a:buFont typeface="Courier New" panose="02070309020205020404" pitchFamily="49" charset="0"/>
              <a:buChar char="o"/>
            </a:pPr>
            <a:r>
              <a:rPr lang="en-US" sz="2400" dirty="0">
                <a:latin typeface="Calibri" panose="020F0502020204030204" pitchFamily="34" charset="0"/>
                <a:ea typeface="Calibri" panose="020F0502020204030204" pitchFamily="34" charset="0"/>
                <a:cs typeface="Calibri" panose="020F0502020204030204" pitchFamily="34" charset="0"/>
              </a:rPr>
              <a:t>Two Non-Residential</a:t>
            </a:r>
          </a:p>
          <a:p>
            <a:pPr marL="800100" lvl="1" indent="-342900">
              <a:buFont typeface="Courier New" panose="02070309020205020404" pitchFamily="49" charset="0"/>
              <a:buChar char="o"/>
            </a:pPr>
            <a:r>
              <a:rPr lang="en-US" sz="2400" dirty="0">
                <a:latin typeface="Calibri" panose="020F0502020204030204" pitchFamily="34" charset="0"/>
                <a:ea typeface="Calibri" panose="020F0502020204030204" pitchFamily="34" charset="0"/>
                <a:cs typeface="Calibri" panose="020F0502020204030204" pitchFamily="34" charset="0"/>
              </a:rPr>
              <a:t>Three Residential</a:t>
            </a:r>
          </a:p>
          <a:p>
            <a:pPr marL="342900" indent="-342900">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Issues Discovered</a:t>
            </a:r>
          </a:p>
          <a:p>
            <a:pPr marL="800100" lvl="1" indent="-342900">
              <a:buFont typeface="Courier New" panose="02070309020205020404" pitchFamily="49" charset="0"/>
              <a:buChar char="o"/>
            </a:pPr>
            <a:r>
              <a:rPr lang="en-US" sz="2400" dirty="0">
                <a:latin typeface="Calibri" panose="020F0502020204030204" pitchFamily="34" charset="0"/>
                <a:ea typeface="Calibri" panose="020F0502020204030204" pitchFamily="34" charset="0"/>
                <a:cs typeface="Calibri" panose="020F0502020204030204" pitchFamily="34" charset="0"/>
              </a:rPr>
              <a:t>Individual Plans of Service</a:t>
            </a:r>
          </a:p>
          <a:p>
            <a:pPr marL="800100" lvl="1" indent="-342900">
              <a:buFont typeface="Courier New" panose="02070309020205020404" pitchFamily="49" charset="0"/>
              <a:buChar char="o"/>
            </a:pPr>
            <a:r>
              <a:rPr lang="en-US" sz="2400" dirty="0">
                <a:latin typeface="Calibri" panose="020F0502020204030204" pitchFamily="34" charset="0"/>
                <a:ea typeface="Calibri" panose="020F0502020204030204" pitchFamily="34" charset="0"/>
                <a:cs typeface="Calibri" panose="020F0502020204030204" pitchFamily="34" charset="0"/>
              </a:rPr>
              <a:t>Summary of Rights Form not completed for Residential Settings</a:t>
            </a:r>
          </a:p>
          <a:p>
            <a:pPr marL="800100" lvl="1" indent="-342900">
              <a:buFont typeface="Courier New" panose="02070309020205020404" pitchFamily="49" charset="0"/>
              <a:buChar char="o"/>
            </a:pPr>
            <a:r>
              <a:rPr lang="en-US" sz="2400" dirty="0">
                <a:latin typeface="Calibri" panose="020F0502020204030204" pitchFamily="34" charset="0"/>
                <a:ea typeface="Calibri" panose="020F0502020204030204" pitchFamily="34" charset="0"/>
                <a:cs typeface="Calibri" panose="020F0502020204030204" pitchFamily="34" charset="0"/>
              </a:rPr>
              <a:t>Modifications in the Individual Plan of Service (IPOS)</a:t>
            </a:r>
          </a:p>
          <a:p>
            <a:pPr marL="342900" indent="-342900">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Next Steps</a:t>
            </a:r>
          </a:p>
          <a:p>
            <a:pPr marL="800100" lvl="1" indent="-342900">
              <a:buFont typeface="Courier New" panose="02070309020205020404" pitchFamily="49" charset="0"/>
              <a:buChar char="o"/>
            </a:pPr>
            <a:r>
              <a:rPr lang="en-US" sz="2400" dirty="0">
                <a:latin typeface="Calibri" panose="020F0502020204030204" pitchFamily="34" charset="0"/>
                <a:ea typeface="Calibri" panose="020F0502020204030204" pitchFamily="34" charset="0"/>
                <a:cs typeface="Calibri" panose="020F0502020204030204" pitchFamily="34" charset="0"/>
              </a:rPr>
              <a:t>MDHHS to meet with CMS to review findings</a:t>
            </a:r>
          </a:p>
          <a:p>
            <a:pPr marL="800100" lvl="1" indent="-342900">
              <a:buFont typeface="Courier New" panose="02070309020205020404" pitchFamily="49" charset="0"/>
              <a:buChar char="o"/>
            </a:pPr>
            <a:r>
              <a:rPr lang="en-US" sz="2400" dirty="0">
                <a:latin typeface="Calibri" panose="020F0502020204030204" pitchFamily="34" charset="0"/>
                <a:ea typeface="Calibri" panose="020F0502020204030204" pitchFamily="34" charset="0"/>
                <a:cs typeface="Calibri" panose="020F0502020204030204" pitchFamily="34" charset="0"/>
              </a:rPr>
              <a:t>CMS submits report to MDHHS</a:t>
            </a:r>
          </a:p>
          <a:p>
            <a:pPr marL="800100" lvl="1" indent="-342900">
              <a:buFont typeface="Courier New" panose="02070309020205020404" pitchFamily="49" charset="0"/>
              <a:buChar char="o"/>
            </a:pPr>
            <a:r>
              <a:rPr lang="en-US" sz="2400" dirty="0">
                <a:latin typeface="Calibri" panose="020F0502020204030204" pitchFamily="34" charset="0"/>
                <a:ea typeface="Calibri" panose="020F0502020204030204" pitchFamily="34" charset="0"/>
                <a:cs typeface="Calibri" panose="020F0502020204030204" pitchFamily="34" charset="0"/>
              </a:rPr>
              <a:t>MDHHS has 30-days to provide Corrective Action Plan</a:t>
            </a:r>
          </a:p>
          <a:p>
            <a:pPr marL="800100" lvl="1" indent="-342900">
              <a:buFont typeface="Courier New" panose="02070309020205020404" pitchFamily="49" charset="0"/>
              <a:buChar char="o"/>
            </a:pPr>
            <a:r>
              <a:rPr lang="en-US" sz="2400" dirty="0">
                <a:latin typeface="Calibri" panose="020F0502020204030204" pitchFamily="34" charset="0"/>
                <a:ea typeface="Calibri" panose="020F0502020204030204" pitchFamily="34" charset="0"/>
                <a:cs typeface="Calibri" panose="020F0502020204030204" pitchFamily="34" charset="0"/>
              </a:rPr>
              <a:t>MDHHS will implement remediations</a:t>
            </a:r>
          </a:p>
          <a:p>
            <a:pPr marL="800100" lvl="1" indent="-342900">
              <a:buFont typeface="Courier New" panose="02070309020205020404" pitchFamily="49" charset="0"/>
              <a:buChar char="o"/>
            </a:pPr>
            <a:r>
              <a:rPr lang="en-US" sz="2400" dirty="0">
                <a:latin typeface="Calibri" panose="020F0502020204030204" pitchFamily="34" charset="0"/>
                <a:ea typeface="Calibri" panose="020F0502020204030204" pitchFamily="34" charset="0"/>
                <a:cs typeface="Calibri" panose="020F0502020204030204" pitchFamily="34" charset="0"/>
              </a:rPr>
              <a:t>All reports are on CMS’ webpage</a:t>
            </a:r>
          </a:p>
          <a:p>
            <a:pPr marL="342900" indent="-342900">
              <a:buFont typeface="Arial" panose="020B0604020202020204" pitchFamily="34" charset="0"/>
              <a:buChar char="•"/>
            </a:pPr>
            <a:endParaRPr lang="en-US" sz="2400"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400"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400" dirty="0">
              <a:latin typeface="Calibri" panose="020F0502020204030204" pitchFamily="34" charset="0"/>
              <a:ea typeface="Calibri" panose="020F0502020204030204" pitchFamily="34" charset="0"/>
              <a:cs typeface="Calibri" panose="020F0502020204030204" pitchFamily="34" charset="0"/>
            </a:endParaRPr>
          </a:p>
          <a:p>
            <a:pPr lvl="1"/>
            <a:endParaRPr lang="en-US" sz="2400" dirty="0">
              <a:solidFill>
                <a:schemeClr val="tx2">
                  <a:lumMod val="40000"/>
                  <a:lumOff val="60000"/>
                </a:schemeClr>
              </a:solidFill>
              <a:latin typeface="Arial"/>
              <a:cs typeface="Arial"/>
            </a:endParaRPr>
          </a:p>
          <a:p>
            <a:pPr lvl="1"/>
            <a:endParaRPr lang="en-US" sz="2400" dirty="0">
              <a:solidFill>
                <a:schemeClr val="tx2">
                  <a:lumMod val="40000"/>
                  <a:lumOff val="60000"/>
                </a:schemeClr>
              </a:solidFill>
              <a:latin typeface="Arial"/>
              <a:cs typeface="Arial"/>
            </a:endParaRPr>
          </a:p>
        </p:txBody>
      </p:sp>
    </p:spTree>
    <p:extLst>
      <p:ext uri="{BB962C8B-B14F-4D97-AF65-F5344CB8AC3E}">
        <p14:creationId xmlns:p14="http://schemas.microsoft.com/office/powerpoint/2010/main" val="14474658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73BC38CF-5C7E-4325-9F87-4EC2B2E017FA}"/>
              </a:ext>
            </a:extLst>
          </p:cNvPr>
          <p:cNvSpPr txBox="1">
            <a:spLocks/>
          </p:cNvSpPr>
          <p:nvPr/>
        </p:nvSpPr>
        <p:spPr>
          <a:xfrm>
            <a:off x="164892" y="0"/>
            <a:ext cx="12192000" cy="1051153"/>
          </a:xfrm>
          <a:prstGeom prst="rect">
            <a:avLst/>
          </a:prstGeom>
          <a:solidFill>
            <a:srgbClr val="D3D3D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333333"/>
                </a:solidFill>
                <a:effectLst/>
                <a:uLnTx/>
                <a:uFillTx/>
                <a:latin typeface="Avenir Next LT Pro"/>
                <a:ea typeface="+mj-ea"/>
                <a:cs typeface="+mj-cs"/>
              </a:rPr>
              <a:t>HCBS Resources</a:t>
            </a:r>
          </a:p>
        </p:txBody>
      </p:sp>
      <p:sp>
        <p:nvSpPr>
          <p:cNvPr id="3" name="Rectangle 2">
            <a:extLst>
              <a:ext uri="{FF2B5EF4-FFF2-40B4-BE49-F238E27FC236}">
                <a16:creationId xmlns:a16="http://schemas.microsoft.com/office/drawing/2014/main" id="{F9A32325-4443-41BE-B199-B6E95D9C8D22}"/>
              </a:ext>
            </a:extLst>
          </p:cNvPr>
          <p:cNvSpPr/>
          <p:nvPr/>
        </p:nvSpPr>
        <p:spPr>
          <a:xfrm>
            <a:off x="10945682" y="-1"/>
            <a:ext cx="1246318" cy="1051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Right Triangle 3">
            <a:extLst>
              <a:ext uri="{FF2B5EF4-FFF2-40B4-BE49-F238E27FC236}">
                <a16:creationId xmlns:a16="http://schemas.microsoft.com/office/drawing/2014/main" id="{DA18134D-9197-4B6D-872D-3AA3579459A0}"/>
              </a:ext>
            </a:extLst>
          </p:cNvPr>
          <p:cNvSpPr/>
          <p:nvPr/>
        </p:nvSpPr>
        <p:spPr>
          <a:xfrm rot="5400000">
            <a:off x="10844061" y="92439"/>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5" name="Right Triangle 4">
            <a:extLst>
              <a:ext uri="{FF2B5EF4-FFF2-40B4-BE49-F238E27FC236}">
                <a16:creationId xmlns:a16="http://schemas.microsoft.com/office/drawing/2014/main" id="{796EC153-C84F-476E-9751-FAB9162DDF3F}"/>
              </a:ext>
            </a:extLst>
          </p:cNvPr>
          <p:cNvSpPr/>
          <p:nvPr/>
        </p:nvSpPr>
        <p:spPr>
          <a:xfrm rot="16200000">
            <a:off x="11233288" y="92432"/>
            <a:ext cx="1051152" cy="866273"/>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6" name="Right Triangle 5">
            <a:extLst>
              <a:ext uri="{FF2B5EF4-FFF2-40B4-BE49-F238E27FC236}">
                <a16:creationId xmlns:a16="http://schemas.microsoft.com/office/drawing/2014/main" id="{4880CA4F-1827-49E4-8AB7-A5F831CF4E25}"/>
              </a:ext>
            </a:extLst>
          </p:cNvPr>
          <p:cNvSpPr/>
          <p:nvPr/>
        </p:nvSpPr>
        <p:spPr>
          <a:xfrm rot="16200000">
            <a:off x="9986244" y="92430"/>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7" name="Rectangle 6">
            <a:extLst>
              <a:ext uri="{FF2B5EF4-FFF2-40B4-BE49-F238E27FC236}">
                <a16:creationId xmlns:a16="http://schemas.microsoft.com/office/drawing/2014/main" id="{DA17B409-8AA4-4AD2-821B-190B91529C0F}"/>
              </a:ext>
            </a:extLst>
          </p:cNvPr>
          <p:cNvSpPr/>
          <p:nvPr/>
        </p:nvSpPr>
        <p:spPr>
          <a:xfrm>
            <a:off x="565481" y="-1"/>
            <a:ext cx="1164091" cy="1051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Right Triangle 8">
            <a:extLst>
              <a:ext uri="{FF2B5EF4-FFF2-40B4-BE49-F238E27FC236}">
                <a16:creationId xmlns:a16="http://schemas.microsoft.com/office/drawing/2014/main" id="{8305F7A0-2CD7-4ECF-AA23-924301065B5F}"/>
              </a:ext>
            </a:extLst>
          </p:cNvPr>
          <p:cNvSpPr/>
          <p:nvPr/>
        </p:nvSpPr>
        <p:spPr>
          <a:xfrm rot="5400000">
            <a:off x="468858" y="90426"/>
            <a:ext cx="1051152" cy="870281"/>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1" name="Right Triangle 10">
            <a:extLst>
              <a:ext uri="{FF2B5EF4-FFF2-40B4-BE49-F238E27FC236}">
                <a16:creationId xmlns:a16="http://schemas.microsoft.com/office/drawing/2014/main" id="{10E51F16-2D93-46D0-BDC4-D3BD3EDE94AC}"/>
              </a:ext>
            </a:extLst>
          </p:cNvPr>
          <p:cNvSpPr/>
          <p:nvPr/>
        </p:nvSpPr>
        <p:spPr>
          <a:xfrm rot="5400000">
            <a:off x="1633123" y="92430"/>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3" name="Right Triangle 12">
            <a:extLst>
              <a:ext uri="{FF2B5EF4-FFF2-40B4-BE49-F238E27FC236}">
                <a16:creationId xmlns:a16="http://schemas.microsoft.com/office/drawing/2014/main" id="{0641314B-6713-43FB-8474-5ED186E9C36D}"/>
              </a:ext>
            </a:extLst>
          </p:cNvPr>
          <p:cNvSpPr/>
          <p:nvPr/>
        </p:nvSpPr>
        <p:spPr>
          <a:xfrm rot="16200000">
            <a:off x="766852" y="92438"/>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5" name="Rectangle 14">
            <a:extLst>
              <a:ext uri="{FF2B5EF4-FFF2-40B4-BE49-F238E27FC236}">
                <a16:creationId xmlns:a16="http://schemas.microsoft.com/office/drawing/2014/main" id="{E4CFE323-186F-4490-A051-886F637813D2}"/>
              </a:ext>
            </a:extLst>
          </p:cNvPr>
          <p:cNvSpPr/>
          <p:nvPr/>
        </p:nvSpPr>
        <p:spPr>
          <a:xfrm>
            <a:off x="0" y="-23"/>
            <a:ext cx="559295" cy="10511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8" name="TextBox 7">
            <a:extLst>
              <a:ext uri="{FF2B5EF4-FFF2-40B4-BE49-F238E27FC236}">
                <a16:creationId xmlns:a16="http://schemas.microsoft.com/office/drawing/2014/main" id="{15731DD4-3C79-82B5-4274-1F818CBA0AE1}"/>
              </a:ext>
            </a:extLst>
          </p:cNvPr>
          <p:cNvSpPr txBox="1"/>
          <p:nvPr/>
        </p:nvSpPr>
        <p:spPr>
          <a:xfrm>
            <a:off x="1156741" y="1224171"/>
            <a:ext cx="9878518" cy="1754326"/>
          </a:xfrm>
          <a:prstGeom prst="rect">
            <a:avLst/>
          </a:prstGeom>
          <a:noFill/>
        </p:spPr>
        <p:txBody>
          <a:bodyPr wrap="square">
            <a:spAutoFit/>
          </a:bodyPr>
          <a:lstStyle/>
          <a:p>
            <a:pPr marL="0" indent="0">
              <a:buClr>
                <a:srgbClr val="FFFFFF"/>
              </a:buClr>
              <a:buNone/>
            </a:pPr>
            <a:r>
              <a:rPr lang="en-US" sz="2400" b="1" u="sng" dirty="0">
                <a:latin typeface="Arial"/>
                <a:cs typeface="Arial"/>
              </a:rPr>
              <a:t>Resources</a:t>
            </a:r>
            <a:endParaRPr lang="en-US" sz="2400" dirty="0">
              <a:latin typeface="Arial"/>
              <a:cs typeface="Arial"/>
            </a:endParaRPr>
          </a:p>
          <a:p>
            <a:pPr marL="0" indent="0">
              <a:buClr>
                <a:srgbClr val="FFFFFF"/>
              </a:buClr>
              <a:buNone/>
            </a:pPr>
            <a:r>
              <a:rPr lang="en-US" sz="2400" dirty="0">
                <a:latin typeface="Arial"/>
                <a:cs typeface="Arial"/>
              </a:rPr>
              <a:t>MDHHS HCBS Webpage:</a:t>
            </a:r>
          </a:p>
          <a:p>
            <a:r>
              <a:rPr lang="en-US" sz="2400" dirty="0">
                <a:solidFill>
                  <a:schemeClr val="tx2">
                    <a:lumMod val="40000"/>
                    <a:lumOff val="60000"/>
                  </a:schemeClr>
                </a:solidFill>
                <a:hlinkClick r:id="rId3">
                  <a:extLst>
                    <a:ext uri="{A12FA001-AC4F-418D-AE19-62706E023703}">
                      <ahyp:hlinkClr xmlns:ahyp="http://schemas.microsoft.com/office/drawing/2018/hyperlinkcolor" val="tx"/>
                    </a:ext>
                  </a:extLst>
                </a:hlinkClick>
              </a:rPr>
              <a:t>Behavioral Health HCBS Waivers (michigan.gov)</a:t>
            </a:r>
            <a:endParaRPr lang="en-US" sz="2400" dirty="0">
              <a:solidFill>
                <a:schemeClr val="tx2">
                  <a:lumMod val="40000"/>
                  <a:lumOff val="60000"/>
                </a:schemeClr>
              </a:solidFill>
              <a:latin typeface="Arial"/>
              <a:cs typeface="Arial"/>
            </a:endParaRPr>
          </a:p>
          <a:p>
            <a:pPr marL="0" indent="0">
              <a:buClr>
                <a:srgbClr val="FFFFFF"/>
              </a:buClr>
              <a:buNone/>
            </a:pPr>
            <a:r>
              <a:rPr lang="en-US" sz="2400" dirty="0">
                <a:latin typeface="Arial"/>
                <a:cs typeface="Arial"/>
              </a:rPr>
              <a:t>Or Email:</a:t>
            </a:r>
            <a:r>
              <a:rPr lang="en-US" sz="3600" dirty="0">
                <a:latin typeface="Arial"/>
                <a:cs typeface="Arial"/>
              </a:rPr>
              <a:t> </a:t>
            </a:r>
            <a:r>
              <a:rPr lang="en-US" sz="3600" dirty="0">
                <a:solidFill>
                  <a:schemeClr val="tx2">
                    <a:lumMod val="40000"/>
                    <a:lumOff val="60000"/>
                  </a:schemeClr>
                </a:solidFill>
                <a:latin typeface="Arial"/>
                <a:cs typeface="Arial"/>
              </a:rPr>
              <a:t> </a:t>
            </a:r>
            <a:r>
              <a:rPr lang="en-US" sz="2400" dirty="0">
                <a:solidFill>
                  <a:schemeClr val="tx2">
                    <a:lumMod val="40000"/>
                    <a:lumOff val="60000"/>
                  </a:schemeClr>
                </a:solidFill>
                <a:latin typeface="Arial"/>
                <a:cs typeface="Arial"/>
                <a:hlinkClick r:id="rId4">
                  <a:extLst>
                    <a:ext uri="{A12FA001-AC4F-418D-AE19-62706E023703}">
                      <ahyp:hlinkClr xmlns:ahyp="http://schemas.microsoft.com/office/drawing/2018/hyperlinkcolor" val="tx"/>
                    </a:ext>
                  </a:extLst>
                </a:hlinkClick>
              </a:rPr>
              <a:t>HCBSTransition@michigan.gov</a:t>
            </a:r>
            <a:r>
              <a:rPr lang="en-US" sz="2400" dirty="0">
                <a:solidFill>
                  <a:schemeClr val="tx2">
                    <a:lumMod val="40000"/>
                    <a:lumOff val="60000"/>
                  </a:schemeClr>
                </a:solidFill>
                <a:latin typeface="Arial"/>
                <a:cs typeface="Arial"/>
              </a:rPr>
              <a:t> </a:t>
            </a:r>
          </a:p>
        </p:txBody>
      </p:sp>
    </p:spTree>
    <p:extLst>
      <p:ext uri="{BB962C8B-B14F-4D97-AF65-F5344CB8AC3E}">
        <p14:creationId xmlns:p14="http://schemas.microsoft.com/office/powerpoint/2010/main" val="32794104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CA0910-FADD-036F-53F1-AFBB61ABC6F2}"/>
              </a:ext>
            </a:extLst>
          </p:cNvPr>
          <p:cNvSpPr>
            <a:spLocks noGrp="1"/>
          </p:cNvSpPr>
          <p:nvPr>
            <p:ph idx="1"/>
          </p:nvPr>
        </p:nvSpPr>
        <p:spPr>
          <a:xfrm>
            <a:off x="4876800" y="329784"/>
            <a:ext cx="6477000" cy="5847179"/>
          </a:xfrm>
        </p:spPr>
        <p:txBody>
          <a:bodyPr vert="horz" lIns="91440" tIns="45720" rIns="91440" bIns="45720" rtlCol="0" anchor="t">
            <a:normAutofit/>
          </a:bodyPr>
          <a:lstStyle/>
          <a:p>
            <a:pPr marL="0" indent="0">
              <a:buNone/>
            </a:pPr>
            <a:endParaRPr lang="en-US" sz="1800" b="0" i="0" u="none" strike="noStrike" baseline="0" dirty="0">
              <a:solidFill>
                <a:srgbClr val="000000"/>
              </a:solidFill>
              <a:latin typeface="Arial" panose="020B0604020202020204" pitchFamily="34" charset="0"/>
            </a:endParaRPr>
          </a:p>
          <a:p>
            <a:r>
              <a:rPr lang="en-US" sz="1900" b="0" i="0" u="none" strike="noStrike" baseline="0" dirty="0">
                <a:latin typeface="Arial" panose="020B0604020202020204" pitchFamily="34" charset="0"/>
              </a:rPr>
              <a:t>World Health Organization Disability Assessment Schedule 2.0 (WHODAS 2.0). </a:t>
            </a:r>
          </a:p>
          <a:p>
            <a:pPr lvl="1"/>
            <a:r>
              <a:rPr lang="en-US" sz="1900" dirty="0"/>
              <a:t>Will be used for:</a:t>
            </a:r>
          </a:p>
          <a:p>
            <a:pPr lvl="2">
              <a:lnSpc>
                <a:spcPct val="107000"/>
              </a:lnSpc>
              <a:spcBef>
                <a:spcPts val="0"/>
              </a:spcBef>
            </a:pPr>
            <a:r>
              <a:rPr lang="en-US" sz="1900" kern="100" dirty="0">
                <a:effectLst/>
                <a:ea typeface="Calibri" panose="020F0502020204030204" pitchFamily="34" charset="0"/>
              </a:rPr>
              <a:t>Eligibility determinations1915(i)SPA services. and determine potentially eligible for HSW.</a:t>
            </a:r>
          </a:p>
          <a:p>
            <a:pPr lvl="2">
              <a:lnSpc>
                <a:spcPct val="107000"/>
              </a:lnSpc>
              <a:spcBef>
                <a:spcPts val="0"/>
              </a:spcBef>
            </a:pPr>
            <a:r>
              <a:rPr lang="en-US" sz="1900" kern="100" dirty="0">
                <a:effectLst/>
                <a:ea typeface="Calibri" panose="020F0502020204030204" pitchFamily="34" charset="0"/>
              </a:rPr>
              <a:t>In conjunction with the Person-Centered Planning Process.</a:t>
            </a:r>
            <a:endParaRPr lang="en-US" sz="1900" b="0" i="0" u="none" strike="noStrike" baseline="0" dirty="0">
              <a:latin typeface="Arial" panose="020B0604020202020204" pitchFamily="34" charset="0"/>
            </a:endParaRPr>
          </a:p>
          <a:p>
            <a:r>
              <a:rPr lang="en-US" sz="1900" dirty="0"/>
              <a:t>Replaces Supports Intensity Scale-Adults (SIS-A).</a:t>
            </a:r>
          </a:p>
          <a:p>
            <a:r>
              <a:rPr lang="en-US" sz="1900" b="0" i="0" u="none" strike="noStrike" baseline="0" dirty="0">
                <a:latin typeface="Arial" panose="020B0604020202020204" pitchFamily="34" charset="0"/>
              </a:rPr>
              <a:t>March of 2023, MDHHS concluded the contract to utilize the SIS-A assessment tool for adults with I/DD. </a:t>
            </a:r>
            <a:endParaRPr lang="en-US" sz="1900" dirty="0"/>
          </a:p>
          <a:p>
            <a:r>
              <a:rPr lang="en-US" sz="1900" b="0" i="0" u="none" strike="noStrike" baseline="0" dirty="0">
                <a:latin typeface="Arial" panose="020B0604020202020204" pitchFamily="34" charset="0"/>
              </a:rPr>
              <a:t>Fall of 2023, the MDHHS developed an assessment panel workgroup that included clinical and administrative professionals from PIHPs and CMHSPs, Medicaid beneficiaries, advocates, and family members of Medicaid beneficiaries from across the State of Michigan to support the selection of a replacement for the SIS-A. </a:t>
            </a:r>
          </a:p>
          <a:p>
            <a:endParaRPr lang="en-US" b="1" dirty="0"/>
          </a:p>
          <a:p>
            <a:endParaRPr lang="en-US" b="1" dirty="0"/>
          </a:p>
          <a:p>
            <a:endParaRPr lang="en-US" b="1" u="sng" dirty="0"/>
          </a:p>
        </p:txBody>
      </p:sp>
      <p:sp>
        <p:nvSpPr>
          <p:cNvPr id="3" name="Title 2">
            <a:extLst>
              <a:ext uri="{FF2B5EF4-FFF2-40B4-BE49-F238E27FC236}">
                <a16:creationId xmlns:a16="http://schemas.microsoft.com/office/drawing/2014/main" id="{B5807729-AEC1-5532-2920-C2F47AE1AD2B}"/>
              </a:ext>
            </a:extLst>
          </p:cNvPr>
          <p:cNvSpPr>
            <a:spLocks noGrp="1"/>
          </p:cNvSpPr>
          <p:nvPr>
            <p:ph type="title"/>
          </p:nvPr>
        </p:nvSpPr>
        <p:spPr>
          <a:xfrm>
            <a:off x="0" y="465858"/>
            <a:ext cx="3220720" cy="1137919"/>
          </a:xfrm>
        </p:spPr>
        <p:txBody>
          <a:bodyPr>
            <a:normAutofit/>
          </a:bodyPr>
          <a:lstStyle/>
          <a:p>
            <a:pPr algn="ctr"/>
            <a:br>
              <a:rPr lang="en-US" sz="2000" dirty="0">
                <a:latin typeface="Arial"/>
                <a:cs typeface="Arial"/>
              </a:rPr>
            </a:br>
            <a:r>
              <a:rPr lang="en-US" sz="2400" dirty="0">
                <a:latin typeface="Arial"/>
                <a:cs typeface="Arial"/>
              </a:rPr>
              <a:t>IDD Assessment Tool</a:t>
            </a:r>
          </a:p>
          <a:p>
            <a:endParaRPr lang="en-US" dirty="0"/>
          </a:p>
        </p:txBody>
      </p:sp>
    </p:spTree>
    <p:extLst>
      <p:ext uri="{BB962C8B-B14F-4D97-AF65-F5344CB8AC3E}">
        <p14:creationId xmlns:p14="http://schemas.microsoft.com/office/powerpoint/2010/main" val="24050268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CA0910-FADD-036F-53F1-AFBB61ABC6F2}"/>
              </a:ext>
            </a:extLst>
          </p:cNvPr>
          <p:cNvSpPr>
            <a:spLocks noGrp="1"/>
          </p:cNvSpPr>
          <p:nvPr>
            <p:ph idx="1"/>
          </p:nvPr>
        </p:nvSpPr>
        <p:spPr>
          <a:xfrm>
            <a:off x="4876800" y="329784"/>
            <a:ext cx="6477000" cy="5847179"/>
          </a:xfrm>
        </p:spPr>
        <p:txBody>
          <a:bodyPr vert="horz" lIns="91440" tIns="45720" rIns="91440" bIns="45720" rtlCol="0" anchor="t">
            <a:normAutofit/>
          </a:bodyPr>
          <a:lstStyle/>
          <a:p>
            <a:pPr marL="0" indent="0">
              <a:buNone/>
            </a:pPr>
            <a:endParaRPr lang="en-US" sz="1800" b="0" i="0" u="none" strike="noStrike" baseline="0" dirty="0">
              <a:solidFill>
                <a:srgbClr val="000000"/>
              </a:solidFill>
              <a:latin typeface="Arial" panose="020B0604020202020204" pitchFamily="34" charset="0"/>
            </a:endParaRPr>
          </a:p>
          <a:p>
            <a:r>
              <a:rPr lang="en-US" sz="2400" b="0" i="0" u="none" strike="noStrike" baseline="0" dirty="0">
                <a:latin typeface="Arial" panose="020B0604020202020204" pitchFamily="34" charset="0"/>
              </a:rPr>
              <a:t>Panel Members reviewed four candidate assessments and provided a recommendation to MDHHS.  </a:t>
            </a:r>
          </a:p>
          <a:p>
            <a:r>
              <a:rPr lang="en-US" sz="2400" b="0" i="0" u="none" strike="noStrike" baseline="0" dirty="0">
                <a:latin typeface="Arial" panose="020B0604020202020204" pitchFamily="34" charset="0"/>
              </a:rPr>
              <a:t>Four candidate assessments reviewed were Functional Assessment Standardized Items (FAS*), Adult Needs and Strengths Assessment (ANSA), Adaptive Behavioral Assessment System (ABAS3) and WHODAS 2.0. </a:t>
            </a:r>
          </a:p>
          <a:p>
            <a:r>
              <a:rPr lang="en-US" sz="2400" dirty="0"/>
              <a:t>Will be creating a Webpage to communicate updates and include resources related to this work.</a:t>
            </a:r>
          </a:p>
          <a:p>
            <a:endParaRPr lang="en-US" b="1" dirty="0"/>
          </a:p>
          <a:p>
            <a:endParaRPr lang="en-US" b="1" dirty="0"/>
          </a:p>
          <a:p>
            <a:endParaRPr lang="en-US" b="1" u="sng" dirty="0"/>
          </a:p>
        </p:txBody>
      </p:sp>
      <p:sp>
        <p:nvSpPr>
          <p:cNvPr id="3" name="Title 2">
            <a:extLst>
              <a:ext uri="{FF2B5EF4-FFF2-40B4-BE49-F238E27FC236}">
                <a16:creationId xmlns:a16="http://schemas.microsoft.com/office/drawing/2014/main" id="{B5807729-AEC1-5532-2920-C2F47AE1AD2B}"/>
              </a:ext>
            </a:extLst>
          </p:cNvPr>
          <p:cNvSpPr>
            <a:spLocks noGrp="1"/>
          </p:cNvSpPr>
          <p:nvPr>
            <p:ph type="title"/>
          </p:nvPr>
        </p:nvSpPr>
        <p:spPr>
          <a:xfrm>
            <a:off x="0" y="465858"/>
            <a:ext cx="3220720" cy="1137919"/>
          </a:xfrm>
        </p:spPr>
        <p:txBody>
          <a:bodyPr>
            <a:normAutofit/>
          </a:bodyPr>
          <a:lstStyle/>
          <a:p>
            <a:pPr algn="ctr"/>
            <a:br>
              <a:rPr lang="en-US" sz="2000" dirty="0">
                <a:latin typeface="Arial"/>
                <a:cs typeface="Arial"/>
              </a:rPr>
            </a:br>
            <a:r>
              <a:rPr lang="en-US" sz="2400" dirty="0">
                <a:latin typeface="Arial"/>
                <a:cs typeface="Arial"/>
              </a:rPr>
              <a:t>IDD Assessment Tool</a:t>
            </a:r>
          </a:p>
          <a:p>
            <a:endParaRPr lang="en-US" dirty="0"/>
          </a:p>
        </p:txBody>
      </p:sp>
    </p:spTree>
    <p:extLst>
      <p:ext uri="{BB962C8B-B14F-4D97-AF65-F5344CB8AC3E}">
        <p14:creationId xmlns:p14="http://schemas.microsoft.com/office/powerpoint/2010/main" val="26996256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BCBF88-804A-55FB-2274-7B4942FBE83D}"/>
              </a:ext>
            </a:extLst>
          </p:cNvPr>
          <p:cNvSpPr>
            <a:spLocks noGrp="1"/>
          </p:cNvSpPr>
          <p:nvPr>
            <p:ph idx="1"/>
          </p:nvPr>
        </p:nvSpPr>
        <p:spPr>
          <a:xfrm>
            <a:off x="4876800" y="645455"/>
            <a:ext cx="6978804" cy="5898780"/>
          </a:xfrm>
        </p:spPr>
        <p:txBody>
          <a:bodyPr vert="horz" lIns="91440" tIns="45720" rIns="91440" bIns="45720" rtlCol="0" anchor="t">
            <a:normAutofit/>
          </a:bodyPr>
          <a:lstStyle/>
          <a:p>
            <a:pPr>
              <a:buClr>
                <a:srgbClr val="FFFFFF"/>
              </a:buClr>
            </a:pPr>
            <a:r>
              <a:rPr lang="en-US" sz="2400" b="1" dirty="0">
                <a:solidFill>
                  <a:schemeClr val="tx1"/>
                </a:solidFill>
                <a:latin typeface="Calibri" panose="020F0502020204030204" pitchFamily="34" charset="0"/>
                <a:ea typeface="Calibri" panose="020F0502020204030204" pitchFamily="34" charset="0"/>
                <a:cs typeface="Calibri" panose="020F0502020204030204" pitchFamily="34" charset="0"/>
              </a:rPr>
              <a:t>Panel Members selected using an application process.</a:t>
            </a:r>
          </a:p>
          <a:p>
            <a:pPr lvl="1">
              <a:buClr>
                <a:srgbClr val="FFFFFF"/>
              </a:buClr>
            </a:pP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Experiences with assessments.</a:t>
            </a:r>
          </a:p>
          <a:p>
            <a:pPr lvl="1">
              <a:buClr>
                <a:srgbClr val="FFFFFF"/>
              </a:buClr>
            </a:pP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Panel experience in Behavioral health (family and persons served).</a:t>
            </a:r>
          </a:p>
          <a:p>
            <a:pPr lvl="1">
              <a:buClr>
                <a:srgbClr val="FFFFFF"/>
              </a:buClr>
            </a:pP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20 Panel Members selected.</a:t>
            </a:r>
          </a:p>
          <a:p>
            <a:pPr lvl="1">
              <a:buClr>
                <a:srgbClr val="FFFFFF"/>
              </a:buClr>
            </a:pP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Variety included assessors, CMHSP and PIHP administrators, beneficiaries, and family members. </a:t>
            </a:r>
          </a:p>
          <a:p>
            <a:pPr lvl="1">
              <a:buClr>
                <a:srgbClr val="FFFFFF"/>
              </a:buClr>
            </a:pP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Panel selected in September 2023, with the work starting in October 2023.</a:t>
            </a:r>
          </a:p>
          <a:p>
            <a:pPr>
              <a:buClr>
                <a:srgbClr val="FFFFFF"/>
              </a:buClr>
            </a:pPr>
            <a:r>
              <a:rPr lang="en-US" sz="2400" b="1" dirty="0">
                <a:solidFill>
                  <a:schemeClr val="tx1"/>
                </a:solidFill>
                <a:latin typeface="Calibri" panose="020F0502020204030204" pitchFamily="34" charset="0"/>
                <a:ea typeface="Calibri" panose="020F0502020204030204" pitchFamily="34" charset="0"/>
                <a:cs typeface="Calibri" panose="020F0502020204030204" pitchFamily="34" charset="0"/>
              </a:rPr>
              <a:t>The MDHHS team narrowed their selection from a larger pool of assessments to four candidates including the ANSA, ABAS-3, FASI, and WHODAS 2.0. </a:t>
            </a:r>
          </a:p>
          <a:p>
            <a:pPr marL="0" indent="0">
              <a:buClr>
                <a:srgbClr val="FFFFFF"/>
              </a:buClr>
              <a:buNone/>
            </a:pPr>
            <a:endParaRPr lang="en-US" dirty="0"/>
          </a:p>
        </p:txBody>
      </p:sp>
      <p:sp>
        <p:nvSpPr>
          <p:cNvPr id="3" name="Title 2">
            <a:extLst>
              <a:ext uri="{FF2B5EF4-FFF2-40B4-BE49-F238E27FC236}">
                <a16:creationId xmlns:a16="http://schemas.microsoft.com/office/drawing/2014/main" id="{397DD6C9-89A7-155D-820D-62979606192D}"/>
              </a:ext>
            </a:extLst>
          </p:cNvPr>
          <p:cNvSpPr>
            <a:spLocks noGrp="1"/>
          </p:cNvSpPr>
          <p:nvPr>
            <p:ph type="title"/>
          </p:nvPr>
        </p:nvSpPr>
        <p:spPr>
          <a:xfrm>
            <a:off x="0" y="448235"/>
            <a:ext cx="3202791" cy="1335139"/>
          </a:xfrm>
        </p:spPr>
        <p:txBody>
          <a:bodyPr>
            <a:normAutofit/>
          </a:bodyPr>
          <a:lstStyle/>
          <a:p>
            <a:r>
              <a:rPr lang="en-US" sz="2700" b="1" dirty="0">
                <a:latin typeface="Arial"/>
                <a:cs typeface="Arial"/>
              </a:rPr>
              <a:t>Assessment Selection Process</a:t>
            </a:r>
          </a:p>
          <a:p>
            <a:endParaRPr lang="en-US" dirty="0"/>
          </a:p>
        </p:txBody>
      </p:sp>
    </p:spTree>
    <p:extLst>
      <p:ext uri="{BB962C8B-B14F-4D97-AF65-F5344CB8AC3E}">
        <p14:creationId xmlns:p14="http://schemas.microsoft.com/office/powerpoint/2010/main" val="13031390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BCBF88-804A-55FB-2274-7B4942FBE83D}"/>
              </a:ext>
            </a:extLst>
          </p:cNvPr>
          <p:cNvSpPr>
            <a:spLocks noGrp="1"/>
          </p:cNvSpPr>
          <p:nvPr>
            <p:ph idx="1"/>
          </p:nvPr>
        </p:nvSpPr>
        <p:spPr>
          <a:xfrm>
            <a:off x="4876800" y="645455"/>
            <a:ext cx="6978804" cy="5898780"/>
          </a:xfrm>
        </p:spPr>
        <p:txBody>
          <a:bodyPr vert="horz" lIns="91440" tIns="45720" rIns="91440" bIns="45720" rtlCol="0" anchor="t">
            <a:normAutofit fontScale="92500" lnSpcReduction="20000"/>
          </a:bodyPr>
          <a:lstStyle/>
          <a:p>
            <a:pPr>
              <a:buClr>
                <a:srgbClr val="FFFFFF"/>
              </a:buClr>
            </a:pPr>
            <a:r>
              <a:rPr lang="en-US" sz="2600" b="1" dirty="0">
                <a:solidFill>
                  <a:schemeClr val="tx1"/>
                </a:solidFill>
                <a:latin typeface="Calibri" panose="020F0502020204030204" pitchFamily="34" charset="0"/>
                <a:ea typeface="Calibri" panose="020F0502020204030204" pitchFamily="34" charset="0"/>
                <a:cs typeface="Calibri" panose="020F0502020204030204" pitchFamily="34" charset="0"/>
              </a:rPr>
              <a:t>To guide the selection of an assessment and drive the Panel’s work, MDHHS identified five key areas to consider for each assessment including: </a:t>
            </a:r>
          </a:p>
          <a:p>
            <a:pPr lvl="1">
              <a:buClr>
                <a:srgbClr val="FFFFFF"/>
              </a:buClr>
            </a:pPr>
            <a:r>
              <a:rPr lang="en-US" sz="2600" b="1" dirty="0">
                <a:solidFill>
                  <a:schemeClr val="tx1"/>
                </a:solidFill>
                <a:latin typeface="Calibri" panose="020F0502020204030204" pitchFamily="34" charset="0"/>
                <a:ea typeface="Calibri" panose="020F0502020204030204" pitchFamily="34" charset="0"/>
                <a:cs typeface="Calibri" panose="020F0502020204030204" pitchFamily="34" charset="0"/>
              </a:rPr>
              <a:t>Scientific Acceptability: Is the assessment reliable, valid, adequately studied, and does it measure outcomes?</a:t>
            </a:r>
          </a:p>
          <a:p>
            <a:pPr lvl="1">
              <a:buClr>
                <a:srgbClr val="FFFFFF"/>
              </a:buClr>
            </a:pPr>
            <a:r>
              <a:rPr lang="en-US" sz="2600" b="1" dirty="0">
                <a:solidFill>
                  <a:schemeClr val="tx1"/>
                </a:solidFill>
                <a:latin typeface="Calibri" panose="020F0502020204030204" pitchFamily="34" charset="0"/>
                <a:ea typeface="Calibri" panose="020F0502020204030204" pitchFamily="34" charset="0"/>
                <a:cs typeface="Calibri" panose="020F0502020204030204" pitchFamily="34" charset="0"/>
              </a:rPr>
              <a:t>Asks about Need Areas: Does the assessment include questions about relevant need areas? </a:t>
            </a:r>
          </a:p>
          <a:p>
            <a:pPr lvl="1">
              <a:buClr>
                <a:srgbClr val="FFFFFF"/>
              </a:buClr>
            </a:pPr>
            <a:r>
              <a:rPr lang="en-US" sz="2600" b="1" dirty="0">
                <a:solidFill>
                  <a:schemeClr val="tx1"/>
                </a:solidFill>
                <a:latin typeface="Calibri" panose="020F0502020204030204" pitchFamily="34" charset="0"/>
                <a:ea typeface="Calibri" panose="020F0502020204030204" pitchFamily="34" charset="0"/>
                <a:cs typeface="Calibri" panose="020F0502020204030204" pitchFamily="34" charset="0"/>
              </a:rPr>
              <a:t>Usability at the Person-Level: Does the assessment have a reasonable number of questions and take a reasonable amount of time to complete? Can the results be helpful in planning? </a:t>
            </a:r>
          </a:p>
          <a:p>
            <a:pPr lvl="1">
              <a:buClr>
                <a:srgbClr val="FFFFFF"/>
              </a:buClr>
            </a:pPr>
            <a:r>
              <a:rPr lang="en-US" sz="2600" b="1" dirty="0">
                <a:solidFill>
                  <a:schemeClr val="tx1"/>
                </a:solidFill>
                <a:latin typeface="Calibri" panose="020F0502020204030204" pitchFamily="34" charset="0"/>
                <a:ea typeface="Calibri" panose="020F0502020204030204" pitchFamily="34" charset="0"/>
                <a:cs typeface="Calibri" panose="020F0502020204030204" pitchFamily="34" charset="0"/>
              </a:rPr>
              <a:t>Feasibility at the System Level: Are the training requirements reasonable? Can the data and score exports be used at the regional and state levels? </a:t>
            </a:r>
          </a:p>
          <a:p>
            <a:pPr lvl="1">
              <a:buClr>
                <a:srgbClr val="FFFFFF"/>
              </a:buClr>
            </a:pPr>
            <a:r>
              <a:rPr lang="en-US" sz="2600" b="1" dirty="0">
                <a:solidFill>
                  <a:schemeClr val="tx1"/>
                </a:solidFill>
                <a:latin typeface="Calibri" panose="020F0502020204030204" pitchFamily="34" charset="0"/>
                <a:ea typeface="Calibri" panose="020F0502020204030204" pitchFamily="34" charset="0"/>
                <a:cs typeface="Calibri" panose="020F0502020204030204" pitchFamily="34" charset="0"/>
              </a:rPr>
              <a:t>Person-Centeredness: Is the assessment accessible, dignified, and respectful?</a:t>
            </a:r>
          </a:p>
          <a:p>
            <a:pPr marL="0" indent="0">
              <a:buClr>
                <a:srgbClr val="FFFFFF"/>
              </a:buClr>
              <a:buNone/>
            </a:pPr>
            <a:endParaRPr lang="en-US" dirty="0"/>
          </a:p>
        </p:txBody>
      </p:sp>
      <p:sp>
        <p:nvSpPr>
          <p:cNvPr id="3" name="Title 2">
            <a:extLst>
              <a:ext uri="{FF2B5EF4-FFF2-40B4-BE49-F238E27FC236}">
                <a16:creationId xmlns:a16="http://schemas.microsoft.com/office/drawing/2014/main" id="{397DD6C9-89A7-155D-820D-62979606192D}"/>
              </a:ext>
            </a:extLst>
          </p:cNvPr>
          <p:cNvSpPr>
            <a:spLocks noGrp="1"/>
          </p:cNvSpPr>
          <p:nvPr>
            <p:ph type="title"/>
          </p:nvPr>
        </p:nvSpPr>
        <p:spPr>
          <a:xfrm>
            <a:off x="0" y="448235"/>
            <a:ext cx="3202791" cy="1335139"/>
          </a:xfrm>
        </p:spPr>
        <p:txBody>
          <a:bodyPr>
            <a:normAutofit/>
          </a:bodyPr>
          <a:lstStyle/>
          <a:p>
            <a:r>
              <a:rPr lang="en-US" sz="2700" b="1" dirty="0">
                <a:latin typeface="Arial"/>
                <a:cs typeface="Arial"/>
              </a:rPr>
              <a:t>Assessment Selection Process</a:t>
            </a:r>
          </a:p>
          <a:p>
            <a:endParaRPr lang="en-US" dirty="0"/>
          </a:p>
        </p:txBody>
      </p:sp>
    </p:spTree>
    <p:extLst>
      <p:ext uri="{BB962C8B-B14F-4D97-AF65-F5344CB8AC3E}">
        <p14:creationId xmlns:p14="http://schemas.microsoft.com/office/powerpoint/2010/main" val="36676604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BCBF88-804A-55FB-2274-7B4942FBE83D}"/>
              </a:ext>
            </a:extLst>
          </p:cNvPr>
          <p:cNvSpPr>
            <a:spLocks noGrp="1"/>
          </p:cNvSpPr>
          <p:nvPr>
            <p:ph idx="1"/>
          </p:nvPr>
        </p:nvSpPr>
        <p:spPr>
          <a:xfrm>
            <a:off x="4598894" y="600632"/>
            <a:ext cx="6978804" cy="5898780"/>
          </a:xfrm>
        </p:spPr>
        <p:txBody>
          <a:bodyPr vert="horz" lIns="91440" tIns="45720" rIns="91440" bIns="45720" rtlCol="0" anchor="t">
            <a:normAutofit/>
          </a:bodyPr>
          <a:lstStyle/>
          <a:p>
            <a:pPr marL="0" indent="0">
              <a:buClr>
                <a:srgbClr val="FFFFFF"/>
              </a:buClr>
              <a:buNone/>
            </a:pPr>
            <a:r>
              <a:rPr lang="en-US" sz="2400" b="1" dirty="0">
                <a:solidFill>
                  <a:schemeClr val="tx1"/>
                </a:solidFill>
                <a:latin typeface="+mn-lt"/>
              </a:rPr>
              <a:t>Examine:</a:t>
            </a:r>
          </a:p>
          <a:p>
            <a:pPr>
              <a:buClr>
                <a:srgbClr val="FFFFFF"/>
              </a:buClr>
            </a:pPr>
            <a:r>
              <a:rPr lang="en-US" sz="2400" b="1" dirty="0">
                <a:solidFill>
                  <a:schemeClr val="tx1"/>
                </a:solidFill>
                <a:latin typeface="+mn-lt"/>
              </a:rPr>
              <a:t>Members were assigned to breakout groups, each of which reviewed one of the candidate assessments. </a:t>
            </a:r>
          </a:p>
          <a:p>
            <a:pPr>
              <a:buClr>
                <a:srgbClr val="FFFFFF"/>
              </a:buClr>
            </a:pPr>
            <a:r>
              <a:rPr lang="en-US" sz="2400" b="1" dirty="0">
                <a:solidFill>
                  <a:schemeClr val="tx1"/>
                </a:solidFill>
                <a:latin typeface="+mn-lt"/>
              </a:rPr>
              <a:t>Breakout group assignments ensured a variety of perspectives in each group. </a:t>
            </a:r>
          </a:p>
          <a:p>
            <a:pPr>
              <a:buClr>
                <a:srgbClr val="FFFFFF"/>
              </a:buClr>
            </a:pPr>
            <a:r>
              <a:rPr lang="en-US" sz="2400" b="1" dirty="0">
                <a:solidFill>
                  <a:schemeClr val="tx1"/>
                </a:solidFill>
                <a:latin typeface="+mn-lt"/>
              </a:rPr>
              <a:t>Between November and December, Panel Members used meeting times to explore their assigned candidate assessments and provide insights on each of the key areas.</a:t>
            </a:r>
          </a:p>
          <a:p>
            <a:pPr>
              <a:buClr>
                <a:srgbClr val="FFFFFF"/>
              </a:buClr>
            </a:pPr>
            <a:r>
              <a:rPr lang="en-US" sz="2400" b="1" dirty="0">
                <a:solidFill>
                  <a:schemeClr val="tx1"/>
                </a:solidFill>
                <a:latin typeface="+mn-lt"/>
              </a:rPr>
              <a:t>Summary documents and presentations were developed by each breakout group to review with the other Panel Members and the MDHHS team. </a:t>
            </a:r>
          </a:p>
          <a:p>
            <a:pPr marL="0" indent="0">
              <a:buClr>
                <a:srgbClr val="FFFFFF"/>
              </a:buClr>
              <a:buNone/>
            </a:pPr>
            <a:endParaRPr lang="en-US" sz="1900" dirty="0"/>
          </a:p>
        </p:txBody>
      </p:sp>
      <p:sp>
        <p:nvSpPr>
          <p:cNvPr id="3" name="Title 2">
            <a:extLst>
              <a:ext uri="{FF2B5EF4-FFF2-40B4-BE49-F238E27FC236}">
                <a16:creationId xmlns:a16="http://schemas.microsoft.com/office/drawing/2014/main" id="{397DD6C9-89A7-155D-820D-62979606192D}"/>
              </a:ext>
            </a:extLst>
          </p:cNvPr>
          <p:cNvSpPr>
            <a:spLocks noGrp="1"/>
          </p:cNvSpPr>
          <p:nvPr>
            <p:ph type="title"/>
          </p:nvPr>
        </p:nvSpPr>
        <p:spPr>
          <a:xfrm>
            <a:off x="0" y="448235"/>
            <a:ext cx="3202791" cy="1335139"/>
          </a:xfrm>
        </p:spPr>
        <p:txBody>
          <a:bodyPr>
            <a:normAutofit/>
          </a:bodyPr>
          <a:lstStyle/>
          <a:p>
            <a:r>
              <a:rPr lang="en-US" sz="2700" b="1" dirty="0">
                <a:latin typeface="Arial"/>
                <a:cs typeface="Arial"/>
              </a:rPr>
              <a:t>Assessment Selection Process</a:t>
            </a:r>
          </a:p>
          <a:p>
            <a:endParaRPr lang="en-US" dirty="0"/>
          </a:p>
        </p:txBody>
      </p:sp>
    </p:spTree>
    <p:extLst>
      <p:ext uri="{BB962C8B-B14F-4D97-AF65-F5344CB8AC3E}">
        <p14:creationId xmlns:p14="http://schemas.microsoft.com/office/powerpoint/2010/main" val="29795821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BCBF88-804A-55FB-2274-7B4942FBE83D}"/>
              </a:ext>
            </a:extLst>
          </p:cNvPr>
          <p:cNvSpPr>
            <a:spLocks noGrp="1"/>
          </p:cNvSpPr>
          <p:nvPr>
            <p:ph idx="1"/>
          </p:nvPr>
        </p:nvSpPr>
        <p:spPr>
          <a:xfrm>
            <a:off x="4598894" y="600632"/>
            <a:ext cx="6978804" cy="5898780"/>
          </a:xfrm>
        </p:spPr>
        <p:txBody>
          <a:bodyPr vert="horz" lIns="91440" tIns="45720" rIns="91440" bIns="45720" rtlCol="0" anchor="t">
            <a:normAutofit lnSpcReduction="10000"/>
          </a:bodyPr>
          <a:lstStyle/>
          <a:p>
            <a:pPr marL="0" indent="0">
              <a:buClr>
                <a:srgbClr val="FFFFFF"/>
              </a:buClr>
              <a:buNone/>
            </a:pPr>
            <a:r>
              <a:rPr lang="en-US" sz="2400" b="1" dirty="0">
                <a:solidFill>
                  <a:schemeClr val="tx1"/>
                </a:solidFill>
                <a:latin typeface="Calibri" panose="020F0502020204030204" pitchFamily="34" charset="0"/>
                <a:ea typeface="Calibri" panose="020F0502020204030204" pitchFamily="34" charset="0"/>
                <a:cs typeface="Calibri" panose="020F0502020204030204" pitchFamily="34" charset="0"/>
              </a:rPr>
              <a:t>Review:</a:t>
            </a:r>
          </a:p>
          <a:p>
            <a:pPr>
              <a:buClr>
                <a:srgbClr val="FFFFFF"/>
              </a:buClr>
            </a:pPr>
            <a:r>
              <a:rPr lang="en-US" sz="2400" b="1" dirty="0">
                <a:solidFill>
                  <a:schemeClr val="tx1"/>
                </a:solidFill>
                <a:latin typeface="Calibri" panose="020F0502020204030204" pitchFamily="34" charset="0"/>
                <a:ea typeface="Calibri" panose="020F0502020204030204" pitchFamily="34" charset="0"/>
                <a:cs typeface="Calibri" panose="020F0502020204030204" pitchFamily="34" charset="0"/>
              </a:rPr>
              <a:t>In January 2024, each breakout group presented their assigned candidate assessment to the entire Panel. </a:t>
            </a:r>
          </a:p>
          <a:p>
            <a:pPr>
              <a:buClr>
                <a:srgbClr val="FFFFFF"/>
              </a:buClr>
            </a:pPr>
            <a:r>
              <a:rPr lang="en-US" sz="2400" b="1" dirty="0">
                <a:solidFill>
                  <a:schemeClr val="tx1"/>
                </a:solidFill>
                <a:latin typeface="Calibri" panose="020F0502020204030204" pitchFamily="34" charset="0"/>
                <a:ea typeface="Calibri" panose="020F0502020204030204" pitchFamily="34" charset="0"/>
                <a:cs typeface="Calibri" panose="020F0502020204030204" pitchFamily="34" charset="0"/>
              </a:rPr>
              <a:t>Breakout groups were expected to speak on each of the key areas, as identified above. After each group presented and fielded questions, all Panel Members responded to a recommendation survey.  </a:t>
            </a:r>
          </a:p>
          <a:p>
            <a:pPr>
              <a:buClr>
                <a:srgbClr val="FFFFFF"/>
              </a:buClr>
            </a:pPr>
            <a:r>
              <a:rPr lang="en-US" sz="2400" b="1" dirty="0">
                <a:solidFill>
                  <a:schemeClr val="tx1"/>
                </a:solidFill>
                <a:latin typeface="Calibri" panose="020F0502020204030204" pitchFamily="34" charset="0"/>
                <a:ea typeface="Calibri" panose="020F0502020204030204" pitchFamily="34" charset="0"/>
                <a:cs typeface="Calibri" panose="020F0502020204030204" pitchFamily="34" charset="0"/>
              </a:rPr>
              <a:t>The survey asked Panel Members to rate how each assessment performed in each of the key areas and indicate whether they recommend the assessment for MDHHS’ implementation. </a:t>
            </a:r>
          </a:p>
          <a:p>
            <a:pPr>
              <a:buClr>
                <a:srgbClr val="FFFFFF"/>
              </a:buClr>
            </a:pPr>
            <a:r>
              <a:rPr lang="en-US" sz="2400" b="1" dirty="0">
                <a:solidFill>
                  <a:schemeClr val="tx1"/>
                </a:solidFill>
                <a:latin typeface="Calibri" panose="020F0502020204030204" pitchFamily="34" charset="0"/>
                <a:ea typeface="Calibri" panose="020F0502020204030204" pitchFamily="34" charset="0"/>
                <a:cs typeface="Calibri" panose="020F0502020204030204" pitchFamily="34" charset="0"/>
              </a:rPr>
              <a:t>To close out the Panel, Members reviewed high-level summary data and feedback from the recommendation survey. They were offered an additional opportunity to offer insights via a narrative survey</a:t>
            </a:r>
          </a:p>
          <a:p>
            <a:pPr marL="0" indent="0">
              <a:buClr>
                <a:srgbClr val="FFFFFF"/>
              </a:buClr>
              <a:buNone/>
            </a:pPr>
            <a:endParaRPr lang="en-US" sz="1900" dirty="0"/>
          </a:p>
        </p:txBody>
      </p:sp>
      <p:sp>
        <p:nvSpPr>
          <p:cNvPr id="3" name="Title 2">
            <a:extLst>
              <a:ext uri="{FF2B5EF4-FFF2-40B4-BE49-F238E27FC236}">
                <a16:creationId xmlns:a16="http://schemas.microsoft.com/office/drawing/2014/main" id="{397DD6C9-89A7-155D-820D-62979606192D}"/>
              </a:ext>
            </a:extLst>
          </p:cNvPr>
          <p:cNvSpPr>
            <a:spLocks noGrp="1"/>
          </p:cNvSpPr>
          <p:nvPr>
            <p:ph type="title"/>
          </p:nvPr>
        </p:nvSpPr>
        <p:spPr>
          <a:xfrm>
            <a:off x="0" y="448235"/>
            <a:ext cx="3202791" cy="1335139"/>
          </a:xfrm>
        </p:spPr>
        <p:txBody>
          <a:bodyPr>
            <a:normAutofit/>
          </a:bodyPr>
          <a:lstStyle/>
          <a:p>
            <a:r>
              <a:rPr lang="en-US" sz="2700" b="1" dirty="0">
                <a:latin typeface="Arial"/>
                <a:cs typeface="Arial"/>
              </a:rPr>
              <a:t>Assessment Selection Process</a:t>
            </a:r>
          </a:p>
          <a:p>
            <a:endParaRPr lang="en-US" dirty="0"/>
          </a:p>
        </p:txBody>
      </p:sp>
    </p:spTree>
    <p:extLst>
      <p:ext uri="{BB962C8B-B14F-4D97-AF65-F5344CB8AC3E}">
        <p14:creationId xmlns:p14="http://schemas.microsoft.com/office/powerpoint/2010/main" val="3371251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6D329CB-66CF-EEE5-2667-5EF1AD382DA0}"/>
              </a:ext>
            </a:extLst>
          </p:cNvPr>
          <p:cNvSpPr>
            <a:spLocks noGrp="1"/>
          </p:cNvSpPr>
          <p:nvPr>
            <p:ph idx="1"/>
          </p:nvPr>
        </p:nvSpPr>
        <p:spPr>
          <a:xfrm>
            <a:off x="5002306" y="1810871"/>
            <a:ext cx="6477000" cy="3101788"/>
          </a:xfrm>
        </p:spPr>
        <p:txBody>
          <a:bodyPr vert="horz" lIns="91440" tIns="45720" rIns="91440" bIns="45720" rtlCol="0" anchor="t">
            <a:normAutofit fontScale="62500" lnSpcReduction="20000"/>
          </a:bodyPr>
          <a:lstStyle/>
          <a:p>
            <a:pPr marL="342900" marR="0" lvl="0" indent="-342900" defTabSz="1235396" rtl="0" eaLnBrk="1" fontAlgn="base" latinLnBrk="0" hangingPunct="1">
              <a:lnSpc>
                <a:spcPct val="100000"/>
              </a:lnSpc>
              <a:spcAft>
                <a:spcPts val="600"/>
              </a:spcAft>
              <a:buClr>
                <a:srgbClr val="004157"/>
              </a:buClr>
              <a:buSzTx/>
              <a:buFont typeface="Arial" panose="020B0604020202020204" pitchFamily="34" charset="0"/>
              <a:buChar char="•"/>
              <a:tabLst/>
              <a:defRPr/>
            </a:pPr>
            <a:r>
              <a:rPr lang="en-US" sz="2800" dirty="0">
                <a:latin typeface="Avenir Next LT Pro Demi" panose="020B0704020202020204" pitchFamily="34" charset="0"/>
              </a:rPr>
              <a:t>Current HSW ends on 9/30/24.</a:t>
            </a:r>
            <a:endParaRPr lang="en-US" sz="2800" baseline="30000" dirty="0">
              <a:latin typeface="Avenir Next LT Pro Demi" panose="020B0704020202020204" pitchFamily="34" charset="0"/>
            </a:endParaRPr>
          </a:p>
          <a:p>
            <a:pPr marL="342900" marR="0" lvl="0" indent="-342900" defTabSz="1235396" rtl="0" eaLnBrk="1" fontAlgn="base" latinLnBrk="0" hangingPunct="1">
              <a:lnSpc>
                <a:spcPct val="100000"/>
              </a:lnSpc>
              <a:spcAft>
                <a:spcPts val="600"/>
              </a:spcAft>
              <a:buClr>
                <a:srgbClr val="004157"/>
              </a:buClr>
              <a:buSzTx/>
              <a:buFont typeface="Arial" panose="020B0604020202020204" pitchFamily="34" charset="0"/>
              <a:buChar char="•"/>
              <a:tabLst/>
              <a:defRPr/>
            </a:pPr>
            <a:r>
              <a:rPr lang="en-US" sz="2800" dirty="0">
                <a:latin typeface="Avenir Next LT Pro Demi" panose="020B0704020202020204" pitchFamily="34" charset="0"/>
              </a:rPr>
              <a:t>Renewal Application submitted to CMS.</a:t>
            </a:r>
          </a:p>
          <a:p>
            <a:pPr marL="342900" marR="0" lvl="0" indent="-342900" defTabSz="1235396" rtl="0" eaLnBrk="1" fontAlgn="base" latinLnBrk="0" hangingPunct="1">
              <a:lnSpc>
                <a:spcPct val="100000"/>
              </a:lnSpc>
              <a:spcAft>
                <a:spcPts val="600"/>
              </a:spcAft>
              <a:buClr>
                <a:srgbClr val="004157"/>
              </a:buClr>
              <a:buSzTx/>
              <a:buFont typeface="Arial" panose="020B0604020202020204" pitchFamily="34" charset="0"/>
              <a:buChar char="•"/>
              <a:tabLst/>
              <a:defRPr/>
            </a:pPr>
            <a:r>
              <a:rPr lang="en-US" sz="2800" dirty="0">
                <a:latin typeface="Avenir Next LT Pro Demi" panose="020B0704020202020204" pitchFamily="34" charset="0"/>
              </a:rPr>
              <a:t>Brief meeting with CMS in early July to provide general overview of review.</a:t>
            </a:r>
          </a:p>
          <a:p>
            <a:pPr marL="342900" marR="0" lvl="0" indent="-342900" defTabSz="1235396" rtl="0" eaLnBrk="1" fontAlgn="base" latinLnBrk="0" hangingPunct="1">
              <a:lnSpc>
                <a:spcPct val="100000"/>
              </a:lnSpc>
              <a:spcAft>
                <a:spcPts val="600"/>
              </a:spcAft>
              <a:buClr>
                <a:srgbClr val="004157"/>
              </a:buClr>
              <a:buSzTx/>
              <a:buFont typeface="Arial" panose="020B0604020202020204" pitchFamily="34" charset="0"/>
              <a:buChar char="•"/>
              <a:tabLst/>
              <a:defRPr/>
            </a:pPr>
            <a:r>
              <a:rPr lang="en-US" sz="2800" dirty="0">
                <a:latin typeface="Avenir Next LT Pro Demi" panose="020B0704020202020204" pitchFamily="34" charset="0"/>
              </a:rPr>
              <a:t>CMS currently reviewing application and should provide feedback soon.</a:t>
            </a:r>
          </a:p>
          <a:p>
            <a:pPr marL="342900" marR="0" lvl="0" indent="-342900" defTabSz="1235396" rtl="0" eaLnBrk="1" fontAlgn="base" latinLnBrk="0" hangingPunct="1">
              <a:lnSpc>
                <a:spcPct val="100000"/>
              </a:lnSpc>
              <a:spcAft>
                <a:spcPts val="600"/>
              </a:spcAft>
              <a:buClr>
                <a:srgbClr val="004157"/>
              </a:buClr>
              <a:buSzTx/>
              <a:buFont typeface="Arial" panose="020B0604020202020204" pitchFamily="34" charset="0"/>
              <a:buChar char="•"/>
              <a:tabLst/>
              <a:defRPr/>
            </a:pPr>
            <a:r>
              <a:rPr lang="en-US" sz="2800" dirty="0">
                <a:latin typeface="Avenir Next LT Pro Demi" panose="020B0704020202020204" pitchFamily="34" charset="0"/>
              </a:rPr>
              <a:t>Anticipate some back and forth.</a:t>
            </a:r>
          </a:p>
          <a:p>
            <a:pPr marL="342900" marR="0" lvl="0" indent="-342900" defTabSz="1235396" rtl="0" eaLnBrk="1" fontAlgn="base" latinLnBrk="0" hangingPunct="1">
              <a:lnSpc>
                <a:spcPct val="100000"/>
              </a:lnSpc>
              <a:spcAft>
                <a:spcPts val="600"/>
              </a:spcAft>
              <a:buClr>
                <a:srgbClr val="004157"/>
              </a:buClr>
              <a:buSzTx/>
              <a:buFont typeface="Arial" panose="020B0604020202020204" pitchFamily="34" charset="0"/>
              <a:buChar char="•"/>
              <a:tabLst/>
              <a:defRPr/>
            </a:pPr>
            <a:r>
              <a:rPr lang="en-US" sz="2800" dirty="0">
                <a:latin typeface="Avenir Next LT Pro Demi" panose="020B0704020202020204" pitchFamily="34" charset="0"/>
              </a:rPr>
              <a:t>Possible current 1915 (c) Waivers will require an extension.</a:t>
            </a:r>
          </a:p>
        </p:txBody>
      </p:sp>
      <p:sp>
        <p:nvSpPr>
          <p:cNvPr id="3" name="Title 2">
            <a:extLst>
              <a:ext uri="{FF2B5EF4-FFF2-40B4-BE49-F238E27FC236}">
                <a16:creationId xmlns:a16="http://schemas.microsoft.com/office/drawing/2014/main" id="{FF827210-383E-3936-36A4-637058D2A9F3}"/>
              </a:ext>
            </a:extLst>
          </p:cNvPr>
          <p:cNvSpPr>
            <a:spLocks noGrp="1"/>
          </p:cNvSpPr>
          <p:nvPr>
            <p:ph type="title"/>
          </p:nvPr>
        </p:nvSpPr>
        <p:spPr/>
        <p:txBody>
          <a:bodyPr/>
          <a:lstStyle/>
          <a:p>
            <a:r>
              <a:rPr lang="en-US" dirty="0">
                <a:latin typeface="Arial"/>
                <a:cs typeface="Arial"/>
              </a:rPr>
              <a:t>HSW Waiver Renewal</a:t>
            </a:r>
            <a:endParaRPr lang="en-US" dirty="0"/>
          </a:p>
        </p:txBody>
      </p:sp>
    </p:spTree>
    <p:extLst>
      <p:ext uri="{BB962C8B-B14F-4D97-AF65-F5344CB8AC3E}">
        <p14:creationId xmlns:p14="http://schemas.microsoft.com/office/powerpoint/2010/main" val="28102451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BCBF88-804A-55FB-2274-7B4942FBE83D}"/>
              </a:ext>
            </a:extLst>
          </p:cNvPr>
          <p:cNvSpPr>
            <a:spLocks noGrp="1"/>
          </p:cNvSpPr>
          <p:nvPr>
            <p:ph idx="1"/>
          </p:nvPr>
        </p:nvSpPr>
        <p:spPr>
          <a:xfrm>
            <a:off x="4876800" y="645455"/>
            <a:ext cx="6978804" cy="5898780"/>
          </a:xfrm>
        </p:spPr>
        <p:txBody>
          <a:bodyPr vert="horz" lIns="91440" tIns="45720" rIns="91440" bIns="45720" rtlCol="0" anchor="t">
            <a:normAutofit lnSpcReduction="10000"/>
          </a:bodyPr>
          <a:lstStyle/>
          <a:p>
            <a:pPr marL="0" indent="0">
              <a:buClr>
                <a:srgbClr val="FFFFFF"/>
              </a:buClr>
              <a:buNone/>
            </a:pP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Select</a:t>
            </a:r>
          </a:p>
          <a:p>
            <a:pPr>
              <a:buClr>
                <a:srgbClr val="FFFFFF"/>
              </a:buClr>
            </a:pP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From January until March 2024, the MDHHS team reviewed all survey scores and narrative feedback from Panel Members. In their review, the MDHHS team considered: </a:t>
            </a:r>
          </a:p>
          <a:p>
            <a:pPr lvl="1">
              <a:buClr>
                <a:srgbClr val="FFFFFF"/>
              </a:buClr>
            </a:pP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How did each assessment score in each key area?</a:t>
            </a:r>
          </a:p>
          <a:p>
            <a:pPr lvl="1">
              <a:buClr>
                <a:srgbClr val="FFFFFF"/>
              </a:buClr>
            </a:pP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How many Panel Members recommended the assessment for implementation?</a:t>
            </a:r>
          </a:p>
          <a:p>
            <a:pPr lvl="1">
              <a:buClr>
                <a:srgbClr val="FFFFFF"/>
              </a:buClr>
            </a:pP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What did Panel Members say about assessments after reviewing summary data?</a:t>
            </a:r>
          </a:p>
          <a:p>
            <a:pPr lvl="1">
              <a:buClr>
                <a:srgbClr val="FFFFFF"/>
              </a:buClr>
            </a:pP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What did Panel Members discuss in ongoing Panel meetings?</a:t>
            </a:r>
          </a:p>
          <a:p>
            <a:pPr lvl="1">
              <a:buClr>
                <a:srgbClr val="FFFFFF"/>
              </a:buClr>
            </a:pP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What is important to MDHHS in assessment implementation?</a:t>
            </a:r>
          </a:p>
          <a:p>
            <a:pPr lvl="1">
              <a:buClr>
                <a:srgbClr val="FFFFFF"/>
              </a:buClr>
            </a:pP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What was learned from previous assessment implementations that can inform this selection?</a:t>
            </a:r>
          </a:p>
          <a:p>
            <a:pPr>
              <a:buClr>
                <a:srgbClr val="FFFFFF"/>
              </a:buClr>
            </a:pP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The MDHHS team used the Panel scores and feedback to identify follow-up questions and implementation considerations on each assessment and narrow their selection</a:t>
            </a:r>
            <a:r>
              <a:rPr lang="en-US" sz="2000" dirty="0">
                <a:latin typeface="Calibri" panose="020F0502020204030204" pitchFamily="34" charset="0"/>
                <a:ea typeface="Calibri" panose="020F0502020204030204" pitchFamily="34" charset="0"/>
                <a:cs typeface="Calibri" panose="020F0502020204030204" pitchFamily="34" charset="0"/>
              </a:rPr>
              <a:t>.</a:t>
            </a:r>
          </a:p>
          <a:p>
            <a:pPr marL="0" indent="0">
              <a:buClr>
                <a:srgbClr val="FFFFFF"/>
              </a:buClr>
              <a:buNone/>
            </a:pPr>
            <a:endParaRPr lang="en-US" sz="1900" dirty="0"/>
          </a:p>
        </p:txBody>
      </p:sp>
      <p:sp>
        <p:nvSpPr>
          <p:cNvPr id="3" name="Title 2">
            <a:extLst>
              <a:ext uri="{FF2B5EF4-FFF2-40B4-BE49-F238E27FC236}">
                <a16:creationId xmlns:a16="http://schemas.microsoft.com/office/drawing/2014/main" id="{397DD6C9-89A7-155D-820D-62979606192D}"/>
              </a:ext>
            </a:extLst>
          </p:cNvPr>
          <p:cNvSpPr>
            <a:spLocks noGrp="1"/>
          </p:cNvSpPr>
          <p:nvPr>
            <p:ph type="title"/>
          </p:nvPr>
        </p:nvSpPr>
        <p:spPr>
          <a:xfrm>
            <a:off x="0" y="448235"/>
            <a:ext cx="3202791" cy="1335139"/>
          </a:xfrm>
        </p:spPr>
        <p:txBody>
          <a:bodyPr>
            <a:normAutofit/>
          </a:bodyPr>
          <a:lstStyle/>
          <a:p>
            <a:r>
              <a:rPr lang="en-US" sz="2700" b="1" dirty="0">
                <a:latin typeface="Arial"/>
                <a:cs typeface="Arial"/>
              </a:rPr>
              <a:t>Assessment Selection Process</a:t>
            </a:r>
          </a:p>
          <a:p>
            <a:endParaRPr lang="en-US" dirty="0"/>
          </a:p>
        </p:txBody>
      </p:sp>
    </p:spTree>
    <p:extLst>
      <p:ext uri="{BB962C8B-B14F-4D97-AF65-F5344CB8AC3E}">
        <p14:creationId xmlns:p14="http://schemas.microsoft.com/office/powerpoint/2010/main" val="34301329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6D329CB-66CF-EEE5-2667-5EF1AD382DA0}"/>
              </a:ext>
            </a:extLst>
          </p:cNvPr>
          <p:cNvSpPr>
            <a:spLocks noGrp="1"/>
          </p:cNvSpPr>
          <p:nvPr>
            <p:ph idx="1"/>
          </p:nvPr>
        </p:nvSpPr>
        <p:spPr>
          <a:xfrm>
            <a:off x="5002306" y="1810871"/>
            <a:ext cx="6477000" cy="3693284"/>
          </a:xfrm>
        </p:spPr>
        <p:txBody>
          <a:bodyPr vert="horz" lIns="91440" tIns="45720" rIns="91440" bIns="45720" rtlCol="0" anchor="t">
            <a:normAutofit/>
          </a:bodyPr>
          <a:lstStyle/>
          <a:p>
            <a:pPr marL="0" indent="0">
              <a:buNone/>
            </a:pPr>
            <a:r>
              <a:rPr lang="en-US" sz="2400" i="0" u="none" strike="noStrike" baseline="0" dirty="0">
                <a:latin typeface="Calibri" panose="020F0502020204030204" pitchFamily="34" charset="0"/>
                <a:ea typeface="Calibri" panose="020F0502020204030204" pitchFamily="34" charset="0"/>
                <a:cs typeface="Calibri" panose="020F0502020204030204" pitchFamily="34" charset="0"/>
              </a:rPr>
              <a:t>General Tentative Timeline for WHODAS 2.0 Implementation: </a:t>
            </a:r>
          </a:p>
          <a:p>
            <a:r>
              <a:rPr lang="en-US" sz="2400" i="0" u="none" strike="noStrike" baseline="0" dirty="0">
                <a:latin typeface="Calibri" panose="020F0502020204030204" pitchFamily="34" charset="0"/>
                <a:ea typeface="Calibri" panose="020F0502020204030204" pitchFamily="34" charset="0"/>
                <a:cs typeface="Calibri" panose="020F0502020204030204" pitchFamily="34" charset="0"/>
              </a:rPr>
              <a:t>MDHHS defining implementation details (current)</a:t>
            </a:r>
          </a:p>
          <a:p>
            <a:r>
              <a:rPr lang="en-US" sz="2400" i="0" u="none" strike="noStrike" baseline="0" dirty="0">
                <a:latin typeface="Calibri" panose="020F0502020204030204" pitchFamily="34" charset="0"/>
                <a:ea typeface="Calibri" panose="020F0502020204030204" pitchFamily="34" charset="0"/>
                <a:cs typeface="Calibri" panose="020F0502020204030204" pitchFamily="34" charset="0"/>
              </a:rPr>
              <a:t>Begin gathering steering committee members (fall 2024)</a:t>
            </a:r>
          </a:p>
          <a:p>
            <a:r>
              <a:rPr lang="en-US" sz="2400" i="0" u="none" strike="noStrike" baseline="0" dirty="0">
                <a:latin typeface="Calibri" panose="020F0502020204030204" pitchFamily="34" charset="0"/>
                <a:ea typeface="Calibri" panose="020F0502020204030204" pitchFamily="34" charset="0"/>
                <a:cs typeface="Calibri" panose="020F0502020204030204" pitchFamily="34" charset="0"/>
              </a:rPr>
              <a:t>Steering Committee Launch (winter 2025)</a:t>
            </a:r>
          </a:p>
          <a:p>
            <a:r>
              <a:rPr lang="en-US" sz="2400" i="0" u="none" strike="noStrike" baseline="0" dirty="0">
                <a:latin typeface="Calibri" panose="020F0502020204030204" pitchFamily="34" charset="0"/>
                <a:ea typeface="Calibri" panose="020F0502020204030204" pitchFamily="34" charset="0"/>
                <a:cs typeface="Calibri" panose="020F0502020204030204" pitchFamily="34" charset="0"/>
              </a:rPr>
              <a:t>Training (Spring 2025)</a:t>
            </a:r>
          </a:p>
          <a:p>
            <a:r>
              <a:rPr lang="en-US" sz="2400" i="0" u="none" strike="noStrike" baseline="0" dirty="0">
                <a:latin typeface="Calibri" panose="020F0502020204030204" pitchFamily="34" charset="0"/>
                <a:ea typeface="Calibri" panose="020F0502020204030204" pitchFamily="34" charset="0"/>
                <a:cs typeface="Calibri" panose="020F0502020204030204" pitchFamily="34" charset="0"/>
              </a:rPr>
              <a:t>Implementation (Fall 2025)</a:t>
            </a:r>
          </a:p>
          <a:p>
            <a:pPr marL="0" indent="0">
              <a:buNone/>
            </a:pPr>
            <a:endParaRPr lang="en-US" dirty="0">
              <a:latin typeface="Arial"/>
              <a:cs typeface="Arial"/>
            </a:endParaRPr>
          </a:p>
        </p:txBody>
      </p:sp>
      <p:sp>
        <p:nvSpPr>
          <p:cNvPr id="3" name="Title 2">
            <a:extLst>
              <a:ext uri="{FF2B5EF4-FFF2-40B4-BE49-F238E27FC236}">
                <a16:creationId xmlns:a16="http://schemas.microsoft.com/office/drawing/2014/main" id="{FF827210-383E-3936-36A4-637058D2A9F3}"/>
              </a:ext>
            </a:extLst>
          </p:cNvPr>
          <p:cNvSpPr>
            <a:spLocks noGrp="1"/>
          </p:cNvSpPr>
          <p:nvPr>
            <p:ph type="title"/>
          </p:nvPr>
        </p:nvSpPr>
        <p:spPr/>
        <p:txBody>
          <a:bodyPr>
            <a:normAutofit/>
          </a:bodyPr>
          <a:lstStyle/>
          <a:p>
            <a:pPr algn="ctr"/>
            <a:r>
              <a:rPr lang="en-US" dirty="0">
                <a:latin typeface="Arial"/>
                <a:cs typeface="Arial"/>
              </a:rPr>
              <a:t>WHODAS 2.0</a:t>
            </a:r>
            <a:endParaRPr lang="en-US" dirty="0"/>
          </a:p>
        </p:txBody>
      </p:sp>
    </p:spTree>
    <p:extLst>
      <p:ext uri="{BB962C8B-B14F-4D97-AF65-F5344CB8AC3E}">
        <p14:creationId xmlns:p14="http://schemas.microsoft.com/office/powerpoint/2010/main" val="32183053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74771-0094-4CBF-8B3F-D06DFD0718ED}"/>
              </a:ext>
            </a:extLst>
          </p:cNvPr>
          <p:cNvSpPr>
            <a:spLocks noGrp="1"/>
          </p:cNvSpPr>
          <p:nvPr>
            <p:ph type="ctrTitle"/>
          </p:nvPr>
        </p:nvSpPr>
        <p:spPr>
          <a:xfrm>
            <a:off x="2144110" y="1330904"/>
            <a:ext cx="7903780" cy="1482634"/>
          </a:xfrm>
        </p:spPr>
        <p:txBody>
          <a:bodyPr>
            <a:noAutofit/>
          </a:bodyPr>
          <a:lstStyle/>
          <a:p>
            <a:r>
              <a:rPr lang="en-US" sz="5400" b="1" dirty="0">
                <a:latin typeface="+mn-lt"/>
                <a:ea typeface="Calibri" panose="020F0502020204030204" pitchFamily="34" charset="0"/>
              </a:rPr>
              <a:t>Questions?</a:t>
            </a:r>
            <a:endParaRPr lang="en-US" sz="5400" b="1" dirty="0">
              <a:latin typeface="+mn-lt"/>
            </a:endParaRPr>
          </a:p>
        </p:txBody>
      </p:sp>
    </p:spTree>
    <p:extLst>
      <p:ext uri="{BB962C8B-B14F-4D97-AF65-F5344CB8AC3E}">
        <p14:creationId xmlns:p14="http://schemas.microsoft.com/office/powerpoint/2010/main" val="1042366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73BC38CF-5C7E-4325-9F87-4EC2B2E017FA}"/>
              </a:ext>
            </a:extLst>
          </p:cNvPr>
          <p:cNvSpPr txBox="1">
            <a:spLocks/>
          </p:cNvSpPr>
          <p:nvPr/>
        </p:nvSpPr>
        <p:spPr>
          <a:xfrm>
            <a:off x="87923" y="0"/>
            <a:ext cx="12192000" cy="1051153"/>
          </a:xfrm>
          <a:prstGeom prst="rect">
            <a:avLst/>
          </a:prstGeom>
          <a:solidFill>
            <a:srgbClr val="D3D3D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000" dirty="0">
                <a:solidFill>
                  <a:schemeClr val="accent2"/>
                </a:solidFill>
                <a:latin typeface="Avenir Next LT Pro"/>
              </a:rPr>
              <a:t>HSW Renewal-Service Related</a:t>
            </a:r>
            <a:endParaRPr kumimoji="0" lang="en-US" sz="4000" b="0" i="0" u="none" strike="noStrike" kern="1200" cap="none" spc="0" normalizeH="0" baseline="0" noProof="0" dirty="0">
              <a:ln>
                <a:noFill/>
              </a:ln>
              <a:solidFill>
                <a:schemeClr val="accent2"/>
              </a:solidFill>
              <a:effectLst/>
              <a:uLnTx/>
              <a:uFillTx/>
              <a:latin typeface="Avenir Next LT Pro"/>
              <a:ea typeface="+mj-ea"/>
              <a:cs typeface="+mj-cs"/>
            </a:endParaRPr>
          </a:p>
        </p:txBody>
      </p:sp>
      <p:sp>
        <p:nvSpPr>
          <p:cNvPr id="3" name="Rectangle 2">
            <a:extLst>
              <a:ext uri="{FF2B5EF4-FFF2-40B4-BE49-F238E27FC236}">
                <a16:creationId xmlns:a16="http://schemas.microsoft.com/office/drawing/2014/main" id="{F9A32325-4443-41BE-B199-B6E95D9C8D22}"/>
              </a:ext>
            </a:extLst>
          </p:cNvPr>
          <p:cNvSpPr/>
          <p:nvPr/>
        </p:nvSpPr>
        <p:spPr>
          <a:xfrm>
            <a:off x="10945682" y="-1"/>
            <a:ext cx="1246318" cy="1051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Right Triangle 3">
            <a:extLst>
              <a:ext uri="{FF2B5EF4-FFF2-40B4-BE49-F238E27FC236}">
                <a16:creationId xmlns:a16="http://schemas.microsoft.com/office/drawing/2014/main" id="{DA18134D-9197-4B6D-872D-3AA3579459A0}"/>
              </a:ext>
            </a:extLst>
          </p:cNvPr>
          <p:cNvSpPr/>
          <p:nvPr/>
        </p:nvSpPr>
        <p:spPr>
          <a:xfrm rot="5400000">
            <a:off x="10844061" y="92439"/>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5" name="Right Triangle 4">
            <a:extLst>
              <a:ext uri="{FF2B5EF4-FFF2-40B4-BE49-F238E27FC236}">
                <a16:creationId xmlns:a16="http://schemas.microsoft.com/office/drawing/2014/main" id="{796EC153-C84F-476E-9751-FAB9162DDF3F}"/>
              </a:ext>
            </a:extLst>
          </p:cNvPr>
          <p:cNvSpPr/>
          <p:nvPr/>
        </p:nvSpPr>
        <p:spPr>
          <a:xfrm rot="16200000">
            <a:off x="11233288" y="92432"/>
            <a:ext cx="1051152" cy="866273"/>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6" name="Right Triangle 5">
            <a:extLst>
              <a:ext uri="{FF2B5EF4-FFF2-40B4-BE49-F238E27FC236}">
                <a16:creationId xmlns:a16="http://schemas.microsoft.com/office/drawing/2014/main" id="{4880CA4F-1827-49E4-8AB7-A5F831CF4E25}"/>
              </a:ext>
            </a:extLst>
          </p:cNvPr>
          <p:cNvSpPr/>
          <p:nvPr/>
        </p:nvSpPr>
        <p:spPr>
          <a:xfrm rot="16200000">
            <a:off x="9986244" y="92430"/>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7" name="Rectangle 6">
            <a:extLst>
              <a:ext uri="{FF2B5EF4-FFF2-40B4-BE49-F238E27FC236}">
                <a16:creationId xmlns:a16="http://schemas.microsoft.com/office/drawing/2014/main" id="{DA17B409-8AA4-4AD2-821B-190B91529C0F}"/>
              </a:ext>
            </a:extLst>
          </p:cNvPr>
          <p:cNvSpPr/>
          <p:nvPr/>
        </p:nvSpPr>
        <p:spPr>
          <a:xfrm>
            <a:off x="565481" y="-1"/>
            <a:ext cx="1164091" cy="1051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Right Triangle 8">
            <a:extLst>
              <a:ext uri="{FF2B5EF4-FFF2-40B4-BE49-F238E27FC236}">
                <a16:creationId xmlns:a16="http://schemas.microsoft.com/office/drawing/2014/main" id="{8305F7A0-2CD7-4ECF-AA23-924301065B5F}"/>
              </a:ext>
            </a:extLst>
          </p:cNvPr>
          <p:cNvSpPr/>
          <p:nvPr/>
        </p:nvSpPr>
        <p:spPr>
          <a:xfrm rot="5400000">
            <a:off x="468858" y="90426"/>
            <a:ext cx="1051152" cy="870281"/>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1" name="Right Triangle 10">
            <a:extLst>
              <a:ext uri="{FF2B5EF4-FFF2-40B4-BE49-F238E27FC236}">
                <a16:creationId xmlns:a16="http://schemas.microsoft.com/office/drawing/2014/main" id="{10E51F16-2D93-46D0-BDC4-D3BD3EDE94AC}"/>
              </a:ext>
            </a:extLst>
          </p:cNvPr>
          <p:cNvSpPr/>
          <p:nvPr/>
        </p:nvSpPr>
        <p:spPr>
          <a:xfrm rot="5400000">
            <a:off x="1633123" y="92430"/>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3" name="Right Triangle 12">
            <a:extLst>
              <a:ext uri="{FF2B5EF4-FFF2-40B4-BE49-F238E27FC236}">
                <a16:creationId xmlns:a16="http://schemas.microsoft.com/office/drawing/2014/main" id="{0641314B-6713-43FB-8474-5ED186E9C36D}"/>
              </a:ext>
            </a:extLst>
          </p:cNvPr>
          <p:cNvSpPr/>
          <p:nvPr/>
        </p:nvSpPr>
        <p:spPr>
          <a:xfrm rot="16200000">
            <a:off x="766852" y="92438"/>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5" name="Rectangle 14">
            <a:extLst>
              <a:ext uri="{FF2B5EF4-FFF2-40B4-BE49-F238E27FC236}">
                <a16:creationId xmlns:a16="http://schemas.microsoft.com/office/drawing/2014/main" id="{E4CFE323-186F-4490-A051-886F637813D2}"/>
              </a:ext>
            </a:extLst>
          </p:cNvPr>
          <p:cNvSpPr/>
          <p:nvPr/>
        </p:nvSpPr>
        <p:spPr>
          <a:xfrm>
            <a:off x="0" y="-23"/>
            <a:ext cx="559295" cy="10511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 name="TextBox 9">
            <a:extLst>
              <a:ext uri="{FF2B5EF4-FFF2-40B4-BE49-F238E27FC236}">
                <a16:creationId xmlns:a16="http://schemas.microsoft.com/office/drawing/2014/main" id="{AE00D829-AF46-99E3-1B11-3AD55EEBEE93}"/>
              </a:ext>
            </a:extLst>
          </p:cNvPr>
          <p:cNvSpPr txBox="1"/>
          <p:nvPr/>
        </p:nvSpPr>
        <p:spPr>
          <a:xfrm>
            <a:off x="685801" y="1824715"/>
            <a:ext cx="10639926" cy="4216539"/>
          </a:xfrm>
          <a:prstGeom prst="rect">
            <a:avLst/>
          </a:prstGeom>
          <a:noFill/>
        </p:spPr>
        <p:txBody>
          <a:bodyPr wrap="square" lIns="91440" tIns="45720" rIns="91440" bIns="45720" anchor="t">
            <a:spAutoFit/>
          </a:bodyPr>
          <a:lstStyle/>
          <a:p>
            <a:r>
              <a:rPr lang="en-US" sz="2200" b="0" i="0" u="none" strike="noStrike" baseline="0" dirty="0">
                <a:solidFill>
                  <a:schemeClr val="accent2"/>
                </a:solidFill>
                <a:latin typeface="Avenir Next LT Pro Demi" panose="020F0502020204030204" pitchFamily="34" charset="0"/>
              </a:rPr>
              <a:t>Revision of Overnight Health and Safety Supports eligibility and coverage </a:t>
            </a:r>
          </a:p>
          <a:p>
            <a:pPr marL="742950" lvl="1" indent="-285750">
              <a:buFont typeface="Arial" panose="020B0604020202020204" pitchFamily="34" charset="0"/>
              <a:buChar char="•"/>
            </a:pPr>
            <a:r>
              <a:rPr lang="en-US" kern="100" dirty="0">
                <a:latin typeface="Calibri"/>
                <a:ea typeface="Calibri" panose="020F0502020204030204" pitchFamily="34" charset="0"/>
                <a:cs typeface="Times New Roman"/>
              </a:rPr>
              <a:t>E</a:t>
            </a:r>
            <a:r>
              <a:rPr lang="en-US" sz="1800" kern="100" dirty="0">
                <a:effectLst/>
                <a:latin typeface="Calibri"/>
                <a:ea typeface="Calibri" panose="020F0502020204030204" pitchFamily="34" charset="0"/>
                <a:cs typeface="Times New Roman"/>
              </a:rPr>
              <a:t>xpanded the limit of the service to include overnight supervision for health-related concerns or in anticipation of a medical emergency. </a:t>
            </a:r>
            <a:r>
              <a:rPr lang="en-US" kern="100" dirty="0">
                <a:latin typeface="Calibri"/>
                <a:ea typeface="Calibri" panose="020F0502020204030204" pitchFamily="34" charset="0"/>
                <a:cs typeface="Times New Roman"/>
              </a:rPr>
              <a:t> </a:t>
            </a:r>
            <a:endParaRPr lang="en-US" sz="1500" kern="100" dirty="0">
              <a:latin typeface="Avenir Next LT Pro"/>
              <a:ea typeface="Calibri" panose="020F0502020204030204" pitchFamily="34" charset="0"/>
              <a:cs typeface="Times New Roman"/>
            </a:endParaRPr>
          </a:p>
          <a:p>
            <a:r>
              <a:rPr lang="en-US" sz="2200" b="0" i="0" u="none" strike="noStrike" baseline="0" dirty="0">
                <a:solidFill>
                  <a:schemeClr val="accent2"/>
                </a:solidFill>
                <a:latin typeface="Avenir Next LT Pro Demi" panose="020F0502020204030204" pitchFamily="34" charset="0"/>
              </a:rPr>
              <a:t>Elimination of Prevocational Services</a:t>
            </a:r>
          </a:p>
          <a:p>
            <a:pPr marL="742950" lvl="1" indent="-285750">
              <a:buFont typeface="Arial" panose="020B0604020202020204" pitchFamily="34" charset="0"/>
              <a:buChar char="•"/>
            </a:pPr>
            <a:r>
              <a:rPr lang="en-US" kern="100" dirty="0">
                <a:latin typeface="Calibri"/>
                <a:ea typeface="Calibri" panose="020F0502020204030204" pitchFamily="34" charset="0"/>
                <a:cs typeface="Times New Roman"/>
              </a:rPr>
              <a:t>T</a:t>
            </a:r>
            <a:r>
              <a:rPr lang="en-US" sz="1800" kern="100" dirty="0">
                <a:effectLst/>
                <a:latin typeface="Calibri"/>
                <a:ea typeface="Calibri" panose="020F0502020204030204" pitchFamily="34" charset="0"/>
                <a:cs typeface="Times New Roman"/>
              </a:rPr>
              <a:t>ransition timeframe of six months for beneficiaries to a similar service, 1915(i)SPA Skill Building service or Out of Home </a:t>
            </a:r>
            <a:r>
              <a:rPr lang="en-US" kern="100" dirty="0">
                <a:latin typeface="Calibri"/>
                <a:ea typeface="Calibri" panose="020F0502020204030204" pitchFamily="34" charset="0"/>
                <a:cs typeface="Times New Roman"/>
              </a:rPr>
              <a:t>Non-Vocational</a:t>
            </a:r>
            <a:r>
              <a:rPr lang="en-US" sz="1800" kern="100" dirty="0">
                <a:effectLst/>
                <a:latin typeface="Calibri"/>
                <a:ea typeface="Calibri" panose="020F0502020204030204" pitchFamily="34" charset="0"/>
                <a:cs typeface="Times New Roman"/>
              </a:rPr>
              <a:t> Habilitation. </a:t>
            </a:r>
          </a:p>
          <a:p>
            <a:pPr marL="742950" lvl="1" indent="-285750">
              <a:buFont typeface="Arial" panose="020B0604020202020204" pitchFamily="34" charset="0"/>
              <a:buChar char="•"/>
            </a:pPr>
            <a:r>
              <a:rPr lang="en-US" kern="100" dirty="0">
                <a:latin typeface="Calibri" panose="020F0502020204030204" pitchFamily="34" charset="0"/>
                <a:ea typeface="Calibri" panose="020F0502020204030204" pitchFamily="34" charset="0"/>
                <a:cs typeface="Times New Roman" panose="02020603050405020304" pitchFamily="18" charset="0"/>
              </a:rPr>
              <a:t>Based on data i</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mpacts for the 9 beneficiaries receiving Prevocational service. </a:t>
            </a:r>
          </a:p>
          <a:p>
            <a:pPr marL="742950" lvl="1" indent="-285750">
              <a:buFont typeface="Arial" panose="020B0604020202020204" pitchFamily="34" charset="0"/>
              <a:buChar char="•"/>
            </a:pPr>
            <a:r>
              <a:rPr lang="en-US" kern="100" dirty="0">
                <a:latin typeface="Calibri"/>
                <a:ea typeface="Calibri" panose="020F0502020204030204" pitchFamily="34" charset="0"/>
                <a:cs typeface="Times New Roman"/>
              </a:rPr>
              <a:t>S</a:t>
            </a:r>
            <a:r>
              <a:rPr lang="en-US" sz="1800" kern="100" dirty="0">
                <a:effectLst/>
                <a:latin typeface="Calibri"/>
                <a:ea typeface="Calibri" panose="020F0502020204030204" pitchFamily="34" charset="0"/>
                <a:cs typeface="Times New Roman"/>
              </a:rPr>
              <a:t>ix-month transition timeframe will allow beneficiaries to secure another provider if their current provider does not provide 1915(</a:t>
            </a:r>
            <a:r>
              <a:rPr lang="en-US" sz="1800" kern="100" dirty="0" err="1">
                <a:effectLst/>
                <a:latin typeface="Calibri"/>
                <a:ea typeface="Calibri" panose="020F0502020204030204" pitchFamily="34" charset="0"/>
                <a:cs typeface="Times New Roman"/>
              </a:rPr>
              <a:t>i</a:t>
            </a:r>
            <a:r>
              <a:rPr lang="en-US" sz="1800" kern="100" dirty="0">
                <a:effectLst/>
                <a:latin typeface="Calibri"/>
                <a:ea typeface="Calibri" panose="020F0502020204030204" pitchFamily="34" charset="0"/>
                <a:cs typeface="Times New Roman"/>
              </a:rPr>
              <a:t>)SPA Skill Building service or Out of Home </a:t>
            </a:r>
            <a:r>
              <a:rPr lang="en-US" kern="100" dirty="0">
                <a:latin typeface="Calibri"/>
                <a:ea typeface="Calibri" panose="020F0502020204030204" pitchFamily="34" charset="0"/>
                <a:cs typeface="Times New Roman"/>
              </a:rPr>
              <a:t>Non-Vocational</a:t>
            </a:r>
            <a:r>
              <a:rPr lang="en-US" sz="1800" kern="100" dirty="0">
                <a:effectLst/>
                <a:latin typeface="Calibri"/>
                <a:ea typeface="Calibri" panose="020F0502020204030204" pitchFamily="34" charset="0"/>
                <a:cs typeface="Times New Roman"/>
              </a:rPr>
              <a:t> Habilitation.  </a:t>
            </a:r>
            <a:endParaRPr lang="en-US" kern="100" dirty="0">
              <a:latin typeface="Calibri"/>
              <a:ea typeface="Calibri" panose="020F0502020204030204" pitchFamily="34" charset="0"/>
              <a:cs typeface="Times New Roman"/>
            </a:endParaRPr>
          </a:p>
          <a:p>
            <a:pPr marL="742950" lvl="1" indent="-285750">
              <a:buFont typeface="Arial" panose="020B0604020202020204" pitchFamily="34" charset="0"/>
              <a:buChar char="•"/>
            </a:pPr>
            <a:r>
              <a:rPr lang="en-US" sz="1800" kern="100" dirty="0">
                <a:effectLst/>
                <a:latin typeface="Calibri"/>
                <a:ea typeface="Calibri" panose="020F0502020204030204" pitchFamily="34" charset="0"/>
                <a:cs typeface="Times New Roman"/>
              </a:rPr>
              <a:t>Staff training requirements are the same for Prevocational services, Skill Building and Out of Home </a:t>
            </a:r>
            <a:r>
              <a:rPr lang="en-US" kern="100" dirty="0">
                <a:latin typeface="Calibri"/>
                <a:ea typeface="Calibri" panose="020F0502020204030204" pitchFamily="34" charset="0"/>
                <a:cs typeface="Times New Roman"/>
              </a:rPr>
              <a:t>Non-Vocational</a:t>
            </a:r>
            <a:r>
              <a:rPr lang="en-US" sz="1800" kern="100" dirty="0">
                <a:effectLst/>
                <a:latin typeface="Calibri"/>
                <a:ea typeface="Calibri" panose="020F0502020204030204" pitchFamily="34" charset="0"/>
                <a:cs typeface="Times New Roman"/>
              </a:rPr>
              <a:t> Habilitation.</a:t>
            </a:r>
          </a:p>
          <a:p>
            <a:pPr marL="742950" lvl="1" indent="-285750">
              <a:buFont typeface="Arial" panose="020B0604020202020204" pitchFamily="34" charset="0"/>
              <a:buChar char="•"/>
            </a:pPr>
            <a:r>
              <a:rPr lang="en-US" kern="100" dirty="0">
                <a:latin typeface="Calibri" panose="020F0502020204030204" pitchFamily="34" charset="0"/>
                <a:ea typeface="Calibri" panose="020F0502020204030204" pitchFamily="34" charset="0"/>
                <a:cs typeface="Times New Roman" panose="02020603050405020304" pitchFamily="18" charset="0"/>
              </a:rPr>
              <a:t>Based on data i</a:t>
            </a:r>
            <a:r>
              <a:rPr lang="en-US" kern="100" dirty="0">
                <a:effectLst/>
                <a:latin typeface="Calibri" panose="020F0502020204030204" pitchFamily="34" charset="0"/>
                <a:ea typeface="Calibri" panose="020F0502020204030204" pitchFamily="34" charset="0"/>
                <a:cs typeface="Times New Roman" panose="02020603050405020304" pitchFamily="18" charset="0"/>
              </a:rPr>
              <a:t>mpacts for the 9 beneficiaries receiving Prevocational service. </a:t>
            </a:r>
            <a:endParaRPr lang="en-US" sz="2200" b="0" i="0" u="none" strike="noStrike" baseline="0" dirty="0">
              <a:solidFill>
                <a:schemeClr val="accent2"/>
              </a:solidFill>
              <a:latin typeface="Avenir Next LT Pro Demi" panose="020F0502020204030204" pitchFamily="34" charset="0"/>
            </a:endParaRPr>
          </a:p>
          <a:p>
            <a:pPr lvl="1"/>
            <a:endParaRPr lang="en-US" sz="2200" b="0" i="0" u="none" strike="noStrike" baseline="0" dirty="0">
              <a:solidFill>
                <a:schemeClr val="accent2"/>
              </a:solidFill>
              <a:latin typeface="Avenir Next LT Pro Demi" panose="020F0502020204030204" pitchFamily="34" charset="0"/>
            </a:endParaRPr>
          </a:p>
          <a:p>
            <a:pPr marL="742950" lvl="1" indent="-285750">
              <a:buFont typeface="Arial" panose="020B0604020202020204" pitchFamily="34" charset="0"/>
              <a:buChar char="•"/>
            </a:pPr>
            <a:endParaRPr lang="en-US" sz="2200" b="0" i="0" u="none" strike="noStrike" baseline="0" dirty="0">
              <a:solidFill>
                <a:schemeClr val="accent2"/>
              </a:solidFill>
              <a:latin typeface="Avenir Next LT Pro Demi" panose="020F0502020204030204" pitchFamily="34" charset="0"/>
            </a:endParaRPr>
          </a:p>
        </p:txBody>
      </p:sp>
    </p:spTree>
    <p:extLst>
      <p:ext uri="{BB962C8B-B14F-4D97-AF65-F5344CB8AC3E}">
        <p14:creationId xmlns:p14="http://schemas.microsoft.com/office/powerpoint/2010/main" val="3197887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73BC38CF-5C7E-4325-9F87-4EC2B2E017FA}"/>
              </a:ext>
            </a:extLst>
          </p:cNvPr>
          <p:cNvSpPr txBox="1">
            <a:spLocks/>
          </p:cNvSpPr>
          <p:nvPr/>
        </p:nvSpPr>
        <p:spPr>
          <a:xfrm>
            <a:off x="0" y="0"/>
            <a:ext cx="12192000" cy="1051153"/>
          </a:xfrm>
          <a:prstGeom prst="rect">
            <a:avLst/>
          </a:prstGeom>
          <a:solidFill>
            <a:srgbClr val="D3D3D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000" dirty="0">
                <a:solidFill>
                  <a:schemeClr val="accent2"/>
                </a:solidFill>
                <a:latin typeface="Avenir Next LT Pro"/>
              </a:rPr>
              <a:t>HSW Renewal-Service Related</a:t>
            </a:r>
            <a:endParaRPr kumimoji="0" lang="en-US" sz="4000" b="0" i="0" u="none" strike="noStrike" kern="1200" cap="none" spc="0" normalizeH="0" baseline="0" noProof="0" dirty="0">
              <a:ln>
                <a:noFill/>
              </a:ln>
              <a:solidFill>
                <a:schemeClr val="accent2"/>
              </a:solidFill>
              <a:effectLst/>
              <a:uLnTx/>
              <a:uFillTx/>
              <a:latin typeface="Avenir Next LT Pro"/>
              <a:ea typeface="+mj-ea"/>
              <a:cs typeface="+mj-cs"/>
            </a:endParaRPr>
          </a:p>
        </p:txBody>
      </p:sp>
      <p:sp>
        <p:nvSpPr>
          <p:cNvPr id="3" name="Rectangle 2">
            <a:extLst>
              <a:ext uri="{FF2B5EF4-FFF2-40B4-BE49-F238E27FC236}">
                <a16:creationId xmlns:a16="http://schemas.microsoft.com/office/drawing/2014/main" id="{F9A32325-4443-41BE-B199-B6E95D9C8D22}"/>
              </a:ext>
            </a:extLst>
          </p:cNvPr>
          <p:cNvSpPr/>
          <p:nvPr/>
        </p:nvSpPr>
        <p:spPr>
          <a:xfrm>
            <a:off x="10945682" y="-1"/>
            <a:ext cx="1246318" cy="1051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Right Triangle 3">
            <a:extLst>
              <a:ext uri="{FF2B5EF4-FFF2-40B4-BE49-F238E27FC236}">
                <a16:creationId xmlns:a16="http://schemas.microsoft.com/office/drawing/2014/main" id="{DA18134D-9197-4B6D-872D-3AA3579459A0}"/>
              </a:ext>
            </a:extLst>
          </p:cNvPr>
          <p:cNvSpPr/>
          <p:nvPr/>
        </p:nvSpPr>
        <p:spPr>
          <a:xfrm rot="5400000">
            <a:off x="10844061" y="92439"/>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5" name="Right Triangle 4">
            <a:extLst>
              <a:ext uri="{FF2B5EF4-FFF2-40B4-BE49-F238E27FC236}">
                <a16:creationId xmlns:a16="http://schemas.microsoft.com/office/drawing/2014/main" id="{796EC153-C84F-476E-9751-FAB9162DDF3F}"/>
              </a:ext>
            </a:extLst>
          </p:cNvPr>
          <p:cNvSpPr/>
          <p:nvPr/>
        </p:nvSpPr>
        <p:spPr>
          <a:xfrm rot="16200000">
            <a:off x="11233288" y="92432"/>
            <a:ext cx="1051152" cy="866273"/>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6" name="Right Triangle 5">
            <a:extLst>
              <a:ext uri="{FF2B5EF4-FFF2-40B4-BE49-F238E27FC236}">
                <a16:creationId xmlns:a16="http://schemas.microsoft.com/office/drawing/2014/main" id="{4880CA4F-1827-49E4-8AB7-A5F831CF4E25}"/>
              </a:ext>
            </a:extLst>
          </p:cNvPr>
          <p:cNvSpPr/>
          <p:nvPr/>
        </p:nvSpPr>
        <p:spPr>
          <a:xfrm rot="16200000">
            <a:off x="9986244" y="92430"/>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7" name="Rectangle 6">
            <a:extLst>
              <a:ext uri="{FF2B5EF4-FFF2-40B4-BE49-F238E27FC236}">
                <a16:creationId xmlns:a16="http://schemas.microsoft.com/office/drawing/2014/main" id="{DA17B409-8AA4-4AD2-821B-190B91529C0F}"/>
              </a:ext>
            </a:extLst>
          </p:cNvPr>
          <p:cNvSpPr/>
          <p:nvPr/>
        </p:nvSpPr>
        <p:spPr>
          <a:xfrm>
            <a:off x="565481" y="-1"/>
            <a:ext cx="1164091" cy="1051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Right Triangle 8">
            <a:extLst>
              <a:ext uri="{FF2B5EF4-FFF2-40B4-BE49-F238E27FC236}">
                <a16:creationId xmlns:a16="http://schemas.microsoft.com/office/drawing/2014/main" id="{8305F7A0-2CD7-4ECF-AA23-924301065B5F}"/>
              </a:ext>
            </a:extLst>
          </p:cNvPr>
          <p:cNvSpPr/>
          <p:nvPr/>
        </p:nvSpPr>
        <p:spPr>
          <a:xfrm rot="5400000">
            <a:off x="468858" y="90426"/>
            <a:ext cx="1051152" cy="870281"/>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1" name="Right Triangle 10">
            <a:extLst>
              <a:ext uri="{FF2B5EF4-FFF2-40B4-BE49-F238E27FC236}">
                <a16:creationId xmlns:a16="http://schemas.microsoft.com/office/drawing/2014/main" id="{10E51F16-2D93-46D0-BDC4-D3BD3EDE94AC}"/>
              </a:ext>
            </a:extLst>
          </p:cNvPr>
          <p:cNvSpPr/>
          <p:nvPr/>
        </p:nvSpPr>
        <p:spPr>
          <a:xfrm rot="5400000">
            <a:off x="1633123" y="92430"/>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3" name="Right Triangle 12">
            <a:extLst>
              <a:ext uri="{FF2B5EF4-FFF2-40B4-BE49-F238E27FC236}">
                <a16:creationId xmlns:a16="http://schemas.microsoft.com/office/drawing/2014/main" id="{0641314B-6713-43FB-8474-5ED186E9C36D}"/>
              </a:ext>
            </a:extLst>
          </p:cNvPr>
          <p:cNvSpPr/>
          <p:nvPr/>
        </p:nvSpPr>
        <p:spPr>
          <a:xfrm rot="16200000">
            <a:off x="766852" y="92438"/>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5" name="Rectangle 14">
            <a:extLst>
              <a:ext uri="{FF2B5EF4-FFF2-40B4-BE49-F238E27FC236}">
                <a16:creationId xmlns:a16="http://schemas.microsoft.com/office/drawing/2014/main" id="{E4CFE323-186F-4490-A051-886F637813D2}"/>
              </a:ext>
            </a:extLst>
          </p:cNvPr>
          <p:cNvSpPr/>
          <p:nvPr/>
        </p:nvSpPr>
        <p:spPr>
          <a:xfrm>
            <a:off x="0" y="-23"/>
            <a:ext cx="559295" cy="10511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8" name="TextBox 7">
            <a:extLst>
              <a:ext uri="{FF2B5EF4-FFF2-40B4-BE49-F238E27FC236}">
                <a16:creationId xmlns:a16="http://schemas.microsoft.com/office/drawing/2014/main" id="{0A64435A-757D-6E63-0130-8393223CD52E}"/>
              </a:ext>
            </a:extLst>
          </p:cNvPr>
          <p:cNvSpPr txBox="1"/>
          <p:nvPr/>
        </p:nvSpPr>
        <p:spPr>
          <a:xfrm>
            <a:off x="694592" y="1332770"/>
            <a:ext cx="11108182" cy="4339650"/>
          </a:xfrm>
          <a:prstGeom prst="rect">
            <a:avLst/>
          </a:prstGeom>
          <a:noFill/>
        </p:spPr>
        <p:txBody>
          <a:bodyPr wrap="square">
            <a:spAutoFit/>
          </a:bodyPr>
          <a:lstStyle/>
          <a:p>
            <a:r>
              <a:rPr lang="en-US" sz="2200" b="0" i="0" u="none" strike="noStrike" baseline="0" dirty="0">
                <a:solidFill>
                  <a:schemeClr val="accent2"/>
                </a:solidFill>
                <a:latin typeface="Avenir Next LT Pro Demi" panose="020F0502020204030204" pitchFamily="34" charset="0"/>
              </a:rPr>
              <a:t>Update of Goods and Services language  </a:t>
            </a:r>
          </a:p>
          <a:p>
            <a:pPr marL="742950" lvl="1" indent="-28575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Goods and Services language has been updated to remove the restriction that the use of the service must replace human assistance. </a:t>
            </a:r>
          </a:p>
          <a:p>
            <a:pPr marL="742950" lvl="1" indent="-285750">
              <a:buFont typeface="Arial" panose="020B060402020202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expansion of the use of Goods and Services is expected to promote service utilization. The needs for these services must be documented using a person-centered approach in the IPOS and must meet medical necessity. </a:t>
            </a:r>
            <a:endParaRPr lang="en-US" sz="2200" b="0" i="0" u="none" strike="noStrike" baseline="0" dirty="0">
              <a:solidFill>
                <a:schemeClr val="accent2"/>
              </a:solidFill>
              <a:latin typeface="Avenir Next LT Pro Demi" panose="020F0502020204030204" pitchFamily="34" charset="0"/>
            </a:endParaRPr>
          </a:p>
          <a:p>
            <a:r>
              <a:rPr lang="en-US" sz="2200" b="0" i="0" u="none" strike="noStrike" baseline="0" dirty="0">
                <a:solidFill>
                  <a:schemeClr val="accent2"/>
                </a:solidFill>
                <a:latin typeface="Avenir Next LT Pro Demi" panose="020F0502020204030204" pitchFamily="34" charset="0"/>
              </a:rPr>
              <a:t>Addition of adaptive clothing to Goods and Services </a:t>
            </a:r>
          </a:p>
          <a:p>
            <a:pPr marL="742950" lvl="1" indent="-285750">
              <a:buFont typeface="Arial" panose="020B060402020202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 overall limit of $2,000 has been added to the service and included adaptive clothing.</a:t>
            </a:r>
            <a:endParaRPr lang="en-US" sz="2200" b="0" i="0" u="none" strike="noStrike" baseline="0" dirty="0">
              <a:solidFill>
                <a:schemeClr val="accent2"/>
              </a:solidFill>
              <a:latin typeface="Avenir Next LT Pro Demi" panose="020F0502020204030204" pitchFamily="34" charset="0"/>
            </a:endParaRPr>
          </a:p>
          <a:p>
            <a:r>
              <a:rPr lang="en-US" sz="2200" b="0" i="0" u="none" strike="noStrike" baseline="0" dirty="0">
                <a:solidFill>
                  <a:schemeClr val="accent2"/>
                </a:solidFill>
                <a:latin typeface="Avenir Next LT Pro Demi" panose="020F0502020204030204" pitchFamily="34" charset="0"/>
              </a:rPr>
              <a:t>Update of Enhanced Medical Equipment and Supplies language, including vehicle modifications </a:t>
            </a:r>
          </a:p>
          <a:p>
            <a:pPr marL="742950" lvl="1" indent="-28575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Paid providers will no longer be eligible for vehicle modifications within Enhanced Medical Equipment and Supplies.</a:t>
            </a:r>
          </a:p>
          <a:p>
            <a:pPr marL="742950" lvl="1" indent="-285750">
              <a:buFont typeface="Arial" panose="020B060402020202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aligns with what is in the HCBS Waiver Technical guidance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lvl="1"/>
            <a:endParaRPr lang="en-US" sz="2200" b="0" i="0" u="none" strike="noStrike" baseline="0" dirty="0">
              <a:solidFill>
                <a:schemeClr val="accent2"/>
              </a:solidFill>
              <a:latin typeface="Avenir Next LT Pro Demi" panose="020F0502020204030204" pitchFamily="34" charset="0"/>
            </a:endParaRPr>
          </a:p>
        </p:txBody>
      </p:sp>
    </p:spTree>
    <p:extLst>
      <p:ext uri="{BB962C8B-B14F-4D97-AF65-F5344CB8AC3E}">
        <p14:creationId xmlns:p14="http://schemas.microsoft.com/office/powerpoint/2010/main" val="3802039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73BC38CF-5C7E-4325-9F87-4EC2B2E017FA}"/>
              </a:ext>
            </a:extLst>
          </p:cNvPr>
          <p:cNvSpPr txBox="1">
            <a:spLocks/>
          </p:cNvSpPr>
          <p:nvPr/>
        </p:nvSpPr>
        <p:spPr>
          <a:xfrm>
            <a:off x="87923" y="0"/>
            <a:ext cx="12192000" cy="1051153"/>
          </a:xfrm>
          <a:prstGeom prst="rect">
            <a:avLst/>
          </a:prstGeom>
          <a:solidFill>
            <a:srgbClr val="D3D3D3"/>
          </a:solidFill>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US" sz="4000" dirty="0">
              <a:solidFill>
                <a:schemeClr val="accent2"/>
              </a:solidFill>
              <a:latin typeface="Avenir Next LT Pro"/>
            </a:endParaRPr>
          </a:p>
          <a:p>
            <a:pPr algn="ctr">
              <a:defRPr/>
            </a:pPr>
            <a:r>
              <a:rPr lang="en-US" sz="4000" dirty="0">
                <a:solidFill>
                  <a:schemeClr val="accent2"/>
                </a:solidFill>
                <a:latin typeface="Avenir Next LT Pro"/>
              </a:rPr>
              <a:t>HSW Renewal-Service Related</a:t>
            </a:r>
            <a:endParaRPr kumimoji="0" lang="en-US" sz="4000" b="0" i="0" u="none" strike="noStrike" kern="1200" cap="none" spc="0" normalizeH="0" baseline="0" noProof="0" dirty="0">
              <a:ln>
                <a:noFill/>
              </a:ln>
              <a:solidFill>
                <a:schemeClr val="accent2"/>
              </a:solidFill>
              <a:effectLst/>
              <a:uLnTx/>
              <a:uFillTx/>
              <a:latin typeface="Avenir Next LT Pro"/>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chemeClr val="accent2"/>
              </a:solidFill>
              <a:effectLst/>
              <a:uLnTx/>
              <a:uFillTx/>
              <a:latin typeface="Avenir Next LT Pro"/>
              <a:ea typeface="+mj-ea"/>
              <a:cs typeface="+mj-cs"/>
            </a:endParaRPr>
          </a:p>
        </p:txBody>
      </p:sp>
      <p:sp>
        <p:nvSpPr>
          <p:cNvPr id="3" name="Rectangle 2">
            <a:extLst>
              <a:ext uri="{FF2B5EF4-FFF2-40B4-BE49-F238E27FC236}">
                <a16:creationId xmlns:a16="http://schemas.microsoft.com/office/drawing/2014/main" id="{F9A32325-4443-41BE-B199-B6E95D9C8D22}"/>
              </a:ext>
            </a:extLst>
          </p:cNvPr>
          <p:cNvSpPr/>
          <p:nvPr/>
        </p:nvSpPr>
        <p:spPr>
          <a:xfrm>
            <a:off x="10945682" y="-1"/>
            <a:ext cx="1246318" cy="1051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Right Triangle 3">
            <a:extLst>
              <a:ext uri="{FF2B5EF4-FFF2-40B4-BE49-F238E27FC236}">
                <a16:creationId xmlns:a16="http://schemas.microsoft.com/office/drawing/2014/main" id="{DA18134D-9197-4B6D-872D-3AA3579459A0}"/>
              </a:ext>
            </a:extLst>
          </p:cNvPr>
          <p:cNvSpPr/>
          <p:nvPr/>
        </p:nvSpPr>
        <p:spPr>
          <a:xfrm rot="5400000">
            <a:off x="10844061" y="92439"/>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5" name="Right Triangle 4">
            <a:extLst>
              <a:ext uri="{FF2B5EF4-FFF2-40B4-BE49-F238E27FC236}">
                <a16:creationId xmlns:a16="http://schemas.microsoft.com/office/drawing/2014/main" id="{796EC153-C84F-476E-9751-FAB9162DDF3F}"/>
              </a:ext>
            </a:extLst>
          </p:cNvPr>
          <p:cNvSpPr/>
          <p:nvPr/>
        </p:nvSpPr>
        <p:spPr>
          <a:xfrm rot="16200000">
            <a:off x="11233288" y="92432"/>
            <a:ext cx="1051152" cy="866273"/>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6" name="Right Triangle 5">
            <a:extLst>
              <a:ext uri="{FF2B5EF4-FFF2-40B4-BE49-F238E27FC236}">
                <a16:creationId xmlns:a16="http://schemas.microsoft.com/office/drawing/2014/main" id="{4880CA4F-1827-49E4-8AB7-A5F831CF4E25}"/>
              </a:ext>
            </a:extLst>
          </p:cNvPr>
          <p:cNvSpPr/>
          <p:nvPr/>
        </p:nvSpPr>
        <p:spPr>
          <a:xfrm rot="16200000">
            <a:off x="9986244" y="92430"/>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7" name="Rectangle 6">
            <a:extLst>
              <a:ext uri="{FF2B5EF4-FFF2-40B4-BE49-F238E27FC236}">
                <a16:creationId xmlns:a16="http://schemas.microsoft.com/office/drawing/2014/main" id="{DA17B409-8AA4-4AD2-821B-190B91529C0F}"/>
              </a:ext>
            </a:extLst>
          </p:cNvPr>
          <p:cNvSpPr/>
          <p:nvPr/>
        </p:nvSpPr>
        <p:spPr>
          <a:xfrm>
            <a:off x="565481" y="-1"/>
            <a:ext cx="1164091" cy="1051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Right Triangle 8">
            <a:extLst>
              <a:ext uri="{FF2B5EF4-FFF2-40B4-BE49-F238E27FC236}">
                <a16:creationId xmlns:a16="http://schemas.microsoft.com/office/drawing/2014/main" id="{8305F7A0-2CD7-4ECF-AA23-924301065B5F}"/>
              </a:ext>
            </a:extLst>
          </p:cNvPr>
          <p:cNvSpPr/>
          <p:nvPr/>
        </p:nvSpPr>
        <p:spPr>
          <a:xfrm rot="5400000">
            <a:off x="468858" y="90426"/>
            <a:ext cx="1051152" cy="870281"/>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1" name="Right Triangle 10">
            <a:extLst>
              <a:ext uri="{FF2B5EF4-FFF2-40B4-BE49-F238E27FC236}">
                <a16:creationId xmlns:a16="http://schemas.microsoft.com/office/drawing/2014/main" id="{10E51F16-2D93-46D0-BDC4-D3BD3EDE94AC}"/>
              </a:ext>
            </a:extLst>
          </p:cNvPr>
          <p:cNvSpPr/>
          <p:nvPr/>
        </p:nvSpPr>
        <p:spPr>
          <a:xfrm rot="5400000">
            <a:off x="1633123" y="92430"/>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3" name="Right Triangle 12">
            <a:extLst>
              <a:ext uri="{FF2B5EF4-FFF2-40B4-BE49-F238E27FC236}">
                <a16:creationId xmlns:a16="http://schemas.microsoft.com/office/drawing/2014/main" id="{0641314B-6713-43FB-8474-5ED186E9C36D}"/>
              </a:ext>
            </a:extLst>
          </p:cNvPr>
          <p:cNvSpPr/>
          <p:nvPr/>
        </p:nvSpPr>
        <p:spPr>
          <a:xfrm rot="16200000">
            <a:off x="766852" y="92438"/>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5" name="Rectangle 14">
            <a:extLst>
              <a:ext uri="{FF2B5EF4-FFF2-40B4-BE49-F238E27FC236}">
                <a16:creationId xmlns:a16="http://schemas.microsoft.com/office/drawing/2014/main" id="{E4CFE323-186F-4490-A051-886F637813D2}"/>
              </a:ext>
            </a:extLst>
          </p:cNvPr>
          <p:cNvSpPr/>
          <p:nvPr/>
        </p:nvSpPr>
        <p:spPr>
          <a:xfrm>
            <a:off x="0" y="-23"/>
            <a:ext cx="559295" cy="10511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 name="TextBox 9">
            <a:extLst>
              <a:ext uri="{FF2B5EF4-FFF2-40B4-BE49-F238E27FC236}">
                <a16:creationId xmlns:a16="http://schemas.microsoft.com/office/drawing/2014/main" id="{AE00D829-AF46-99E3-1B11-3AD55EEBEE93}"/>
              </a:ext>
            </a:extLst>
          </p:cNvPr>
          <p:cNvSpPr txBox="1"/>
          <p:nvPr/>
        </p:nvSpPr>
        <p:spPr>
          <a:xfrm>
            <a:off x="685801" y="1824715"/>
            <a:ext cx="10639926" cy="3570208"/>
          </a:xfrm>
          <a:prstGeom prst="rect">
            <a:avLst/>
          </a:prstGeom>
          <a:noFill/>
        </p:spPr>
        <p:txBody>
          <a:bodyPr wrap="square">
            <a:spAutoFit/>
          </a:bodyPr>
          <a:lstStyle/>
          <a:p>
            <a:pPr lvl="1"/>
            <a:r>
              <a:rPr lang="en-US" sz="2200" b="0" i="0" u="none" strike="noStrike" baseline="0" dirty="0">
                <a:solidFill>
                  <a:schemeClr val="accent2"/>
                </a:solidFill>
                <a:latin typeface="Avenir Next LT Pro Demi" panose="020F0502020204030204" pitchFamily="34" charset="0"/>
              </a:rPr>
              <a:t> </a:t>
            </a:r>
          </a:p>
          <a:p>
            <a:pPr lvl="1"/>
            <a:r>
              <a:rPr lang="en-US" sz="2200" b="0" i="0" u="none" strike="noStrike" baseline="0" dirty="0">
                <a:solidFill>
                  <a:schemeClr val="accent2"/>
                </a:solidFill>
                <a:latin typeface="Avenir Next LT Pro Demi" panose="020B0704020202020204" pitchFamily="34" charset="0"/>
              </a:rPr>
              <a:t>Updates to Supported Employment language for HSW and 1915 iSPA </a:t>
            </a:r>
            <a:endParaRPr lang="en-US" sz="2200" b="0" i="0" u="none" strike="noStrike" baseline="0" dirty="0">
              <a:solidFill>
                <a:schemeClr val="accent2"/>
              </a:solidFill>
              <a:latin typeface="Avenir Next LT Pro Demi" panose="020F0502020204030204" pitchFamily="34" charset="0"/>
            </a:endParaRPr>
          </a:p>
          <a:p>
            <a:pPr marL="1200150" lvl="2" indent="-285750">
              <a:buFont typeface="Arial" panose="020B0604020202020204" pitchFamily="34" charset="0"/>
              <a:buChar char="•"/>
            </a:pPr>
            <a:r>
              <a:rPr lang="en-US" sz="2000" b="0" i="0" u="none" strike="noStrike" baseline="0" dirty="0">
                <a:latin typeface="Calibri" panose="020F0502020204030204" pitchFamily="34" charset="0"/>
                <a:ea typeface="Calibri" panose="020F0502020204030204" pitchFamily="34" charset="0"/>
                <a:cs typeface="Calibri" panose="020F0502020204030204" pitchFamily="34" charset="0"/>
              </a:rPr>
              <a:t>Language was updated to align with the 1915 iSPA </a:t>
            </a:r>
            <a:r>
              <a:rPr lang="en-US" sz="2000" dirty="0">
                <a:latin typeface="Calibri" panose="020F0502020204030204" pitchFamily="34" charset="0"/>
                <a:ea typeface="Calibri" panose="020F0502020204030204" pitchFamily="34" charset="0"/>
                <a:cs typeface="Calibri" panose="020F0502020204030204" pitchFamily="34" charset="0"/>
              </a:rPr>
              <a:t>s</a:t>
            </a:r>
            <a:r>
              <a:rPr lang="en-US" sz="2000" b="0" i="0" u="none" strike="noStrike" baseline="0" dirty="0">
                <a:latin typeface="Calibri" panose="020F0502020204030204" pitchFamily="34" charset="0"/>
                <a:ea typeface="Calibri" panose="020F0502020204030204" pitchFamily="34" charset="0"/>
                <a:cs typeface="Calibri" panose="020F0502020204030204" pitchFamily="34" charset="0"/>
              </a:rPr>
              <a:t>upported </a:t>
            </a:r>
            <a:r>
              <a:rPr lang="en-US" sz="2000" dirty="0">
                <a:latin typeface="Calibri" panose="020F0502020204030204" pitchFamily="34" charset="0"/>
                <a:ea typeface="Calibri" panose="020F0502020204030204" pitchFamily="34" charset="0"/>
                <a:cs typeface="Calibri" panose="020F0502020204030204" pitchFamily="34" charset="0"/>
              </a:rPr>
              <a:t>e</a:t>
            </a:r>
            <a:r>
              <a:rPr lang="en-US" sz="2000" b="0" i="0" u="none" strike="noStrike" baseline="0" dirty="0">
                <a:latin typeface="Calibri" panose="020F0502020204030204" pitchFamily="34" charset="0"/>
                <a:ea typeface="Calibri" panose="020F0502020204030204" pitchFamily="34" charset="0"/>
                <a:cs typeface="Calibri" panose="020F0502020204030204" pitchFamily="34" charset="0"/>
              </a:rPr>
              <a:t>mployment language.</a:t>
            </a:r>
          </a:p>
          <a:p>
            <a:pPr marL="1200150" lvl="2" indent="-28575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Broke down language into three categories:</a:t>
            </a:r>
          </a:p>
          <a:p>
            <a:pPr marL="1657350" lvl="3" indent="-28575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Individual Supported Employment</a:t>
            </a:r>
          </a:p>
          <a:p>
            <a:pPr marL="1657350" lvl="3" indent="-28575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Self-Employment</a:t>
            </a:r>
          </a:p>
          <a:p>
            <a:pPr marL="1657350" lvl="3" indent="-28575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Small Group Supported Employment</a:t>
            </a:r>
          </a:p>
          <a:p>
            <a:pPr marL="1200150" lvl="2" indent="-285750">
              <a:buFont typeface="Arial" panose="020B0604020202020204" pitchFamily="34" charset="0"/>
              <a:buChar char="•"/>
            </a:pPr>
            <a:r>
              <a:rPr lang="en-US" sz="2000" b="0" i="0" u="none" strike="noStrike" baseline="0" dirty="0">
                <a:latin typeface="Calibri" panose="020F0502020204030204" pitchFamily="34" charset="0"/>
                <a:ea typeface="Calibri" panose="020F0502020204030204" pitchFamily="34" charset="0"/>
                <a:cs typeface="Calibri" panose="020F0502020204030204" pitchFamily="34" charset="0"/>
              </a:rPr>
              <a:t>Clearly defined each category.</a:t>
            </a:r>
          </a:p>
          <a:p>
            <a:pPr marL="1200150" lvl="2" indent="-28575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CMS feedback-Need to separate small group supported employment from supported employment.</a:t>
            </a:r>
            <a:endParaRPr lang="en-US" sz="2000"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a:p>
            <a:pPr lvl="2"/>
            <a:endParaRPr lang="en-US" sz="2200" b="0" i="0" u="none" strike="noStrike" baseline="0" dirty="0">
              <a:solidFill>
                <a:schemeClr val="accent2"/>
              </a:solidFill>
              <a:latin typeface="Avenir Next LT Pro Demi" panose="020F0502020204030204" pitchFamily="34" charset="0"/>
            </a:endParaRPr>
          </a:p>
        </p:txBody>
      </p:sp>
    </p:spTree>
    <p:extLst>
      <p:ext uri="{BB962C8B-B14F-4D97-AF65-F5344CB8AC3E}">
        <p14:creationId xmlns:p14="http://schemas.microsoft.com/office/powerpoint/2010/main" val="1814085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73BC38CF-5C7E-4325-9F87-4EC2B2E017FA}"/>
              </a:ext>
            </a:extLst>
          </p:cNvPr>
          <p:cNvSpPr txBox="1">
            <a:spLocks/>
          </p:cNvSpPr>
          <p:nvPr/>
        </p:nvSpPr>
        <p:spPr>
          <a:xfrm>
            <a:off x="87923" y="0"/>
            <a:ext cx="12192000" cy="1051153"/>
          </a:xfrm>
          <a:prstGeom prst="rect">
            <a:avLst/>
          </a:prstGeom>
          <a:solidFill>
            <a:srgbClr val="D3D3D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000" dirty="0">
                <a:solidFill>
                  <a:schemeClr val="accent2"/>
                </a:solidFill>
                <a:latin typeface="Avenir Next LT Pro"/>
              </a:rPr>
              <a:t>HSW Renewal-Quality</a:t>
            </a:r>
            <a:endParaRPr kumimoji="0" lang="en-US" sz="4000" b="0" i="0" u="none" strike="noStrike" kern="1200" cap="none" spc="0" normalizeH="0" baseline="0" noProof="0" dirty="0">
              <a:ln>
                <a:noFill/>
              </a:ln>
              <a:solidFill>
                <a:schemeClr val="accent2"/>
              </a:solidFill>
              <a:effectLst/>
              <a:uLnTx/>
              <a:uFillTx/>
              <a:latin typeface="Avenir Next LT Pro"/>
              <a:ea typeface="+mj-ea"/>
              <a:cs typeface="+mj-cs"/>
            </a:endParaRPr>
          </a:p>
        </p:txBody>
      </p:sp>
      <p:sp>
        <p:nvSpPr>
          <p:cNvPr id="3" name="Rectangle 2">
            <a:extLst>
              <a:ext uri="{FF2B5EF4-FFF2-40B4-BE49-F238E27FC236}">
                <a16:creationId xmlns:a16="http://schemas.microsoft.com/office/drawing/2014/main" id="{F9A32325-4443-41BE-B199-B6E95D9C8D22}"/>
              </a:ext>
            </a:extLst>
          </p:cNvPr>
          <p:cNvSpPr/>
          <p:nvPr/>
        </p:nvSpPr>
        <p:spPr>
          <a:xfrm>
            <a:off x="10945682" y="-1"/>
            <a:ext cx="1246318" cy="1051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Right Triangle 3">
            <a:extLst>
              <a:ext uri="{FF2B5EF4-FFF2-40B4-BE49-F238E27FC236}">
                <a16:creationId xmlns:a16="http://schemas.microsoft.com/office/drawing/2014/main" id="{DA18134D-9197-4B6D-872D-3AA3579459A0}"/>
              </a:ext>
            </a:extLst>
          </p:cNvPr>
          <p:cNvSpPr/>
          <p:nvPr/>
        </p:nvSpPr>
        <p:spPr>
          <a:xfrm rot="5400000">
            <a:off x="10844061" y="92439"/>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5" name="Right Triangle 4">
            <a:extLst>
              <a:ext uri="{FF2B5EF4-FFF2-40B4-BE49-F238E27FC236}">
                <a16:creationId xmlns:a16="http://schemas.microsoft.com/office/drawing/2014/main" id="{796EC153-C84F-476E-9751-FAB9162DDF3F}"/>
              </a:ext>
            </a:extLst>
          </p:cNvPr>
          <p:cNvSpPr/>
          <p:nvPr/>
        </p:nvSpPr>
        <p:spPr>
          <a:xfrm rot="16200000">
            <a:off x="11233288" y="92432"/>
            <a:ext cx="1051152" cy="866273"/>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6" name="Right Triangle 5">
            <a:extLst>
              <a:ext uri="{FF2B5EF4-FFF2-40B4-BE49-F238E27FC236}">
                <a16:creationId xmlns:a16="http://schemas.microsoft.com/office/drawing/2014/main" id="{4880CA4F-1827-49E4-8AB7-A5F831CF4E25}"/>
              </a:ext>
            </a:extLst>
          </p:cNvPr>
          <p:cNvSpPr/>
          <p:nvPr/>
        </p:nvSpPr>
        <p:spPr>
          <a:xfrm rot="16200000">
            <a:off x="9986244" y="92430"/>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7" name="Rectangle 6">
            <a:extLst>
              <a:ext uri="{FF2B5EF4-FFF2-40B4-BE49-F238E27FC236}">
                <a16:creationId xmlns:a16="http://schemas.microsoft.com/office/drawing/2014/main" id="{DA17B409-8AA4-4AD2-821B-190B91529C0F}"/>
              </a:ext>
            </a:extLst>
          </p:cNvPr>
          <p:cNvSpPr/>
          <p:nvPr/>
        </p:nvSpPr>
        <p:spPr>
          <a:xfrm>
            <a:off x="565481" y="-1"/>
            <a:ext cx="1164091" cy="1051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Right Triangle 8">
            <a:extLst>
              <a:ext uri="{FF2B5EF4-FFF2-40B4-BE49-F238E27FC236}">
                <a16:creationId xmlns:a16="http://schemas.microsoft.com/office/drawing/2014/main" id="{8305F7A0-2CD7-4ECF-AA23-924301065B5F}"/>
              </a:ext>
            </a:extLst>
          </p:cNvPr>
          <p:cNvSpPr/>
          <p:nvPr/>
        </p:nvSpPr>
        <p:spPr>
          <a:xfrm rot="5400000">
            <a:off x="468858" y="90426"/>
            <a:ext cx="1051152" cy="870281"/>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1" name="Right Triangle 10">
            <a:extLst>
              <a:ext uri="{FF2B5EF4-FFF2-40B4-BE49-F238E27FC236}">
                <a16:creationId xmlns:a16="http://schemas.microsoft.com/office/drawing/2014/main" id="{10E51F16-2D93-46D0-BDC4-D3BD3EDE94AC}"/>
              </a:ext>
            </a:extLst>
          </p:cNvPr>
          <p:cNvSpPr/>
          <p:nvPr/>
        </p:nvSpPr>
        <p:spPr>
          <a:xfrm rot="5400000">
            <a:off x="1633123" y="92430"/>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3" name="Right Triangle 12">
            <a:extLst>
              <a:ext uri="{FF2B5EF4-FFF2-40B4-BE49-F238E27FC236}">
                <a16:creationId xmlns:a16="http://schemas.microsoft.com/office/drawing/2014/main" id="{0641314B-6713-43FB-8474-5ED186E9C36D}"/>
              </a:ext>
            </a:extLst>
          </p:cNvPr>
          <p:cNvSpPr/>
          <p:nvPr/>
        </p:nvSpPr>
        <p:spPr>
          <a:xfrm rot="16200000">
            <a:off x="766852" y="92438"/>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5" name="Rectangle 14">
            <a:extLst>
              <a:ext uri="{FF2B5EF4-FFF2-40B4-BE49-F238E27FC236}">
                <a16:creationId xmlns:a16="http://schemas.microsoft.com/office/drawing/2014/main" id="{E4CFE323-186F-4490-A051-886F637813D2}"/>
              </a:ext>
            </a:extLst>
          </p:cNvPr>
          <p:cNvSpPr/>
          <p:nvPr/>
        </p:nvSpPr>
        <p:spPr>
          <a:xfrm>
            <a:off x="0" y="-23"/>
            <a:ext cx="559295" cy="10511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 name="TextBox 9">
            <a:extLst>
              <a:ext uri="{FF2B5EF4-FFF2-40B4-BE49-F238E27FC236}">
                <a16:creationId xmlns:a16="http://schemas.microsoft.com/office/drawing/2014/main" id="{AE00D829-AF46-99E3-1B11-3AD55EEBEE93}"/>
              </a:ext>
            </a:extLst>
          </p:cNvPr>
          <p:cNvSpPr txBox="1"/>
          <p:nvPr/>
        </p:nvSpPr>
        <p:spPr>
          <a:xfrm>
            <a:off x="729711" y="1051130"/>
            <a:ext cx="10639926" cy="6555641"/>
          </a:xfrm>
          <a:prstGeom prst="rect">
            <a:avLst/>
          </a:prstGeom>
          <a:noFill/>
        </p:spPr>
        <p:txBody>
          <a:bodyPr wrap="square">
            <a:spAutoFit/>
          </a:bodyPr>
          <a:lstStyle/>
          <a:p>
            <a:pPr lvl="1"/>
            <a:r>
              <a:rPr lang="en-US" sz="2200" b="0" i="0" u="none" strike="noStrike" baseline="0" dirty="0">
                <a:solidFill>
                  <a:schemeClr val="accent2"/>
                </a:solidFill>
                <a:latin typeface="Avenir Next LT Pro Demi" panose="020F0502020204030204" pitchFamily="34" charset="0"/>
              </a:rPr>
              <a:t>Revision and addition of some performance measures for the Quality Improvement Strategy (All Waivers) </a:t>
            </a:r>
          </a:p>
          <a:p>
            <a:pPr marL="1200150" lvl="2"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On-site Review Performance Measures:</a:t>
            </a:r>
          </a:p>
          <a:p>
            <a:pPr marL="1657350" lvl="3"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Administrative:</a:t>
            </a:r>
          </a:p>
          <a:p>
            <a:pPr marL="2114550" lvl="4" indent="-285750">
              <a:buFont typeface="Arial" panose="020B0604020202020204" pitchFamily="34" charset="0"/>
              <a:buChar char="•"/>
            </a:pPr>
            <a:r>
              <a:rPr lang="en-US" b="1" dirty="0">
                <a:latin typeface="Calibri" panose="020F0502020204030204" pitchFamily="34" charset="0"/>
                <a:ea typeface="Calibri" panose="020F0502020204030204" pitchFamily="34" charset="0"/>
                <a:cs typeface="Calibri" panose="020F0502020204030204" pitchFamily="34" charset="0"/>
              </a:rPr>
              <a:t>Conflict-Free: </a:t>
            </a:r>
            <a:r>
              <a:rPr lang="en-US" i="1" dirty="0">
                <a:effectLst/>
                <a:latin typeface="Calibri" panose="020F0502020204030204" pitchFamily="34" charset="0"/>
                <a:ea typeface="Calibri" panose="020F0502020204030204" pitchFamily="34" charset="0"/>
                <a:cs typeface="Calibri" panose="020F0502020204030204" pitchFamily="34" charset="0"/>
              </a:rPr>
              <a:t>The PIHP has a Conflict-Free Access and Planning Implementation Plan and administrative policies regarding Conflict-Free requirements and monitoring processes in place (This will be placed on hold until CMS approval of Michigan’s implementation plan</a:t>
            </a:r>
            <a:r>
              <a:rPr lang="en-US" i="1" dirty="0">
                <a:latin typeface="Calibri" panose="020F0502020204030204" pitchFamily="34" charset="0"/>
                <a:ea typeface="Calibri" panose="020F0502020204030204" pitchFamily="34" charset="0"/>
                <a:cs typeface="Calibri" panose="020F0502020204030204" pitchFamily="34" charset="0"/>
              </a:rPr>
              <a:t>).</a:t>
            </a:r>
          </a:p>
          <a:p>
            <a:pPr marL="2114550" lvl="4" indent="-285750">
              <a:buFont typeface="Arial" panose="020B0604020202020204" pitchFamily="34" charset="0"/>
              <a:buChar char="•"/>
            </a:pPr>
            <a:r>
              <a:rPr lang="en-US" b="1" dirty="0">
                <a:latin typeface="Calibri" panose="020F0502020204030204" pitchFamily="34" charset="0"/>
                <a:ea typeface="Calibri" panose="020F0502020204030204" pitchFamily="34" charset="0"/>
                <a:cs typeface="Calibri" panose="020F0502020204030204" pitchFamily="34" charset="0"/>
              </a:rPr>
              <a:t>Home and Community-Based Services Rule: </a:t>
            </a:r>
            <a:r>
              <a:rPr lang="en-US" i="1" dirty="0">
                <a:effectLst/>
                <a:latin typeface="Calibri" panose="020F0502020204030204" pitchFamily="34" charset="0"/>
                <a:ea typeface="Aptos" panose="020B0004020202020204" pitchFamily="34" charset="0"/>
              </a:rPr>
              <a:t>The PIHP has effective administrative policies in place regarding HCBS compliance and monitoring processes.</a:t>
            </a:r>
            <a:endParaRPr lang="en-US" i="1" dirty="0">
              <a:latin typeface="Calibri" panose="020F0502020204030204" pitchFamily="34" charset="0"/>
              <a:ea typeface="Calibri" panose="020F0502020204030204" pitchFamily="34" charset="0"/>
              <a:cs typeface="Calibri" panose="020F0502020204030204" pitchFamily="34" charset="0"/>
            </a:endParaRPr>
          </a:p>
          <a:p>
            <a:pPr marL="1657350" lvl="3" indent="-285750">
              <a:buFont typeface="Arial" panose="020B0604020202020204" pitchFamily="34" charset="0"/>
              <a:buChar char="•"/>
            </a:pPr>
            <a:r>
              <a:rPr lang="en-US" b="1" dirty="0">
                <a:latin typeface="Calibri" panose="020F0502020204030204" pitchFamily="34" charset="0"/>
                <a:ea typeface="Calibri" panose="020F0502020204030204" pitchFamily="34" charset="0"/>
                <a:cs typeface="Calibri" panose="020F0502020204030204" pitchFamily="34" charset="0"/>
              </a:rPr>
              <a:t>Level of Care: </a:t>
            </a:r>
            <a:r>
              <a:rPr lang="en-US" i="1" dirty="0">
                <a:latin typeface="Calibri" panose="020F0502020204030204" pitchFamily="34" charset="0"/>
                <a:ea typeface="Calibri" panose="020F0502020204030204" pitchFamily="34" charset="0"/>
                <a:cs typeface="Calibri" panose="020F0502020204030204" pitchFamily="34" charset="0"/>
              </a:rPr>
              <a:t>Number and percent of beneficiaries with IDD with reasonable indication that waiver services may be needed in the future and have an evaluation completed. </a:t>
            </a:r>
          </a:p>
          <a:p>
            <a:pPr marL="1657350" lvl="3" indent="-285750">
              <a:buFont typeface="Arial" panose="020B0604020202020204" pitchFamily="34" charset="0"/>
              <a:buChar char="•"/>
            </a:pPr>
            <a:r>
              <a:rPr lang="en-US" b="1" dirty="0">
                <a:latin typeface="Calibri" panose="020F0502020204030204" pitchFamily="34" charset="0"/>
                <a:ea typeface="Calibri" panose="020F0502020204030204" pitchFamily="34" charset="0"/>
                <a:cs typeface="Calibri" panose="020F0502020204030204" pitchFamily="34" charset="0"/>
              </a:rPr>
              <a:t>Individual Plan of Service: </a:t>
            </a:r>
            <a:r>
              <a:rPr lang="en-US" i="1" dirty="0">
                <a:solidFill>
                  <a:srgbClr val="000000"/>
                </a:solidFill>
                <a:effectLst/>
                <a:latin typeface="Calibri" panose="020F0502020204030204" pitchFamily="34" charset="0"/>
                <a:ea typeface="Aptos" panose="020B0004020202020204" pitchFamily="34" charset="0"/>
              </a:rPr>
              <a:t>Completed IPOS with identified restrictions/modification comply with HCBS requirements.</a:t>
            </a:r>
          </a:p>
          <a:p>
            <a:pPr marL="1657350" lvl="3" indent="-285750">
              <a:buFont typeface="Arial" panose="020B0604020202020204" pitchFamily="34" charset="0"/>
              <a:buChar char="•"/>
            </a:pPr>
            <a:r>
              <a:rPr lang="en-US" b="1" dirty="0">
                <a:solidFill>
                  <a:srgbClr val="000000"/>
                </a:solidFill>
                <a:latin typeface="Calibri" panose="020F0502020204030204" pitchFamily="34" charset="0"/>
                <a:ea typeface="Calibri" panose="020F0502020204030204" pitchFamily="34" charset="0"/>
                <a:cs typeface="Calibri" panose="020F0502020204030204" pitchFamily="34" charset="0"/>
              </a:rPr>
              <a:t>Individual Plan of Service: </a:t>
            </a:r>
            <a:r>
              <a:rPr lang="en-US" i="1" dirty="0">
                <a:effectLst/>
                <a:latin typeface="Calibri" panose="020F0502020204030204" pitchFamily="34" charset="0"/>
                <a:ea typeface="Calibri" panose="020F0502020204030204" pitchFamily="34" charset="0"/>
                <a:cs typeface="Calibri" panose="020F0502020204030204" pitchFamily="34" charset="0"/>
              </a:rPr>
              <a:t>The IPOS reflect provider separation of service planning from service delivery.</a:t>
            </a:r>
            <a:endParaRPr lang="en-US" dirty="0">
              <a:latin typeface="Calibri" panose="020F0502020204030204" pitchFamily="34" charset="0"/>
              <a:ea typeface="Calibri" panose="020F0502020204030204" pitchFamily="34" charset="0"/>
              <a:cs typeface="Calibri" panose="020F0502020204030204" pitchFamily="34" charset="0"/>
            </a:endParaRPr>
          </a:p>
          <a:p>
            <a:pPr marL="1200150" lvl="2"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Critical Incident Reporting Requirements</a:t>
            </a:r>
          </a:p>
          <a:p>
            <a:pPr marL="1657350" lvl="3"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Added reporting ‘falls’ that lead to emergency medical treatment or hospitalization (Only added to the HSW and CWP).</a:t>
            </a:r>
            <a:endParaRPr lang="en-US" sz="2200" b="0" i="0" u="none" strike="noStrike" baseline="0" dirty="0">
              <a:solidFill>
                <a:schemeClr val="accent2"/>
              </a:solidFill>
              <a:latin typeface="Avenir Next LT Pro Demi" panose="020F0502020204030204" pitchFamily="34" charset="0"/>
            </a:endParaRPr>
          </a:p>
          <a:p>
            <a:pPr marL="742950" lvl="1" indent="-285750">
              <a:buFont typeface="Arial" panose="020B0604020202020204" pitchFamily="34" charset="0"/>
              <a:buChar char="•"/>
            </a:pPr>
            <a:endParaRPr lang="en-US" sz="2200" b="0" i="0" u="none" strike="noStrike" baseline="0" dirty="0">
              <a:solidFill>
                <a:schemeClr val="accent2"/>
              </a:solidFill>
              <a:latin typeface="Avenir Next LT Pro Demi" panose="020F0502020204030204" pitchFamily="34" charset="0"/>
            </a:endParaRPr>
          </a:p>
          <a:p>
            <a:pPr marL="285750" indent="-285750">
              <a:buFont typeface="Arial" panose="020B0604020202020204" pitchFamily="34" charset="0"/>
              <a:buChar char="•"/>
            </a:pPr>
            <a:endParaRPr lang="en-US" sz="2200" b="0" i="0" u="none" strike="noStrike" baseline="0" dirty="0">
              <a:solidFill>
                <a:schemeClr val="accent2"/>
              </a:solidFill>
              <a:latin typeface="Avenir Next LT Pro Demi" panose="020F0502020204030204" pitchFamily="34" charset="0"/>
            </a:endParaRPr>
          </a:p>
          <a:p>
            <a:pPr marL="742950" lvl="1" indent="-285750">
              <a:buFont typeface="Arial" panose="020B0604020202020204" pitchFamily="34" charset="0"/>
              <a:buChar char="•"/>
            </a:pPr>
            <a:endParaRPr lang="en-US" sz="2200" b="0" i="0" u="none" strike="noStrike" baseline="0" dirty="0">
              <a:solidFill>
                <a:schemeClr val="accent2"/>
              </a:solidFill>
              <a:latin typeface="Avenir Next LT Pro Demi" panose="020F0502020204030204" pitchFamily="34" charset="0"/>
            </a:endParaRPr>
          </a:p>
          <a:p>
            <a:pPr lvl="1"/>
            <a:r>
              <a:rPr lang="en-US" sz="2200" b="0" i="0" u="none" strike="noStrike" baseline="0" dirty="0">
                <a:solidFill>
                  <a:schemeClr val="accent2"/>
                </a:solidFill>
                <a:latin typeface="Avenir Next LT Pro Demi" panose="020F0502020204030204" pitchFamily="34" charset="0"/>
              </a:rPr>
              <a:t> </a:t>
            </a:r>
          </a:p>
        </p:txBody>
      </p:sp>
    </p:spTree>
    <p:extLst>
      <p:ext uri="{BB962C8B-B14F-4D97-AF65-F5344CB8AC3E}">
        <p14:creationId xmlns:p14="http://schemas.microsoft.com/office/powerpoint/2010/main" val="2000406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73BC38CF-5C7E-4325-9F87-4EC2B2E017FA}"/>
              </a:ext>
            </a:extLst>
          </p:cNvPr>
          <p:cNvSpPr txBox="1">
            <a:spLocks/>
          </p:cNvSpPr>
          <p:nvPr/>
        </p:nvSpPr>
        <p:spPr>
          <a:xfrm>
            <a:off x="87923" y="0"/>
            <a:ext cx="12192000" cy="1051153"/>
          </a:xfrm>
          <a:prstGeom prst="rect">
            <a:avLst/>
          </a:prstGeom>
          <a:solidFill>
            <a:srgbClr val="D3D3D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000" dirty="0">
                <a:solidFill>
                  <a:schemeClr val="accent2"/>
                </a:solidFill>
                <a:latin typeface="Avenir Next LT Pro"/>
              </a:rPr>
              <a:t>HSW Renewal-Quality</a:t>
            </a:r>
            <a:endParaRPr kumimoji="0" lang="en-US" sz="4000" b="0" i="0" u="none" strike="noStrike" kern="1200" cap="none" spc="0" normalizeH="0" baseline="0" noProof="0" dirty="0">
              <a:ln>
                <a:noFill/>
              </a:ln>
              <a:solidFill>
                <a:schemeClr val="accent2"/>
              </a:solidFill>
              <a:effectLst/>
              <a:uLnTx/>
              <a:uFillTx/>
              <a:latin typeface="Avenir Next LT Pro"/>
              <a:ea typeface="+mj-ea"/>
              <a:cs typeface="+mj-cs"/>
            </a:endParaRPr>
          </a:p>
        </p:txBody>
      </p:sp>
      <p:sp>
        <p:nvSpPr>
          <p:cNvPr id="3" name="Rectangle 2">
            <a:extLst>
              <a:ext uri="{FF2B5EF4-FFF2-40B4-BE49-F238E27FC236}">
                <a16:creationId xmlns:a16="http://schemas.microsoft.com/office/drawing/2014/main" id="{F9A32325-4443-41BE-B199-B6E95D9C8D22}"/>
              </a:ext>
            </a:extLst>
          </p:cNvPr>
          <p:cNvSpPr/>
          <p:nvPr/>
        </p:nvSpPr>
        <p:spPr>
          <a:xfrm>
            <a:off x="10945682" y="-1"/>
            <a:ext cx="1246318" cy="1051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Right Triangle 3">
            <a:extLst>
              <a:ext uri="{FF2B5EF4-FFF2-40B4-BE49-F238E27FC236}">
                <a16:creationId xmlns:a16="http://schemas.microsoft.com/office/drawing/2014/main" id="{DA18134D-9197-4B6D-872D-3AA3579459A0}"/>
              </a:ext>
            </a:extLst>
          </p:cNvPr>
          <p:cNvSpPr/>
          <p:nvPr/>
        </p:nvSpPr>
        <p:spPr>
          <a:xfrm rot="5400000">
            <a:off x="10844061" y="92439"/>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5" name="Right Triangle 4">
            <a:extLst>
              <a:ext uri="{FF2B5EF4-FFF2-40B4-BE49-F238E27FC236}">
                <a16:creationId xmlns:a16="http://schemas.microsoft.com/office/drawing/2014/main" id="{796EC153-C84F-476E-9751-FAB9162DDF3F}"/>
              </a:ext>
            </a:extLst>
          </p:cNvPr>
          <p:cNvSpPr/>
          <p:nvPr/>
        </p:nvSpPr>
        <p:spPr>
          <a:xfrm rot="16200000">
            <a:off x="11233288" y="92432"/>
            <a:ext cx="1051152" cy="866273"/>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6" name="Right Triangle 5">
            <a:extLst>
              <a:ext uri="{FF2B5EF4-FFF2-40B4-BE49-F238E27FC236}">
                <a16:creationId xmlns:a16="http://schemas.microsoft.com/office/drawing/2014/main" id="{4880CA4F-1827-49E4-8AB7-A5F831CF4E25}"/>
              </a:ext>
            </a:extLst>
          </p:cNvPr>
          <p:cNvSpPr/>
          <p:nvPr/>
        </p:nvSpPr>
        <p:spPr>
          <a:xfrm rot="16200000">
            <a:off x="9986244" y="92430"/>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7" name="Rectangle 6">
            <a:extLst>
              <a:ext uri="{FF2B5EF4-FFF2-40B4-BE49-F238E27FC236}">
                <a16:creationId xmlns:a16="http://schemas.microsoft.com/office/drawing/2014/main" id="{DA17B409-8AA4-4AD2-821B-190B91529C0F}"/>
              </a:ext>
            </a:extLst>
          </p:cNvPr>
          <p:cNvSpPr/>
          <p:nvPr/>
        </p:nvSpPr>
        <p:spPr>
          <a:xfrm>
            <a:off x="565481" y="-1"/>
            <a:ext cx="1164091" cy="1051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Right Triangle 8">
            <a:extLst>
              <a:ext uri="{FF2B5EF4-FFF2-40B4-BE49-F238E27FC236}">
                <a16:creationId xmlns:a16="http://schemas.microsoft.com/office/drawing/2014/main" id="{8305F7A0-2CD7-4ECF-AA23-924301065B5F}"/>
              </a:ext>
            </a:extLst>
          </p:cNvPr>
          <p:cNvSpPr/>
          <p:nvPr/>
        </p:nvSpPr>
        <p:spPr>
          <a:xfrm rot="5400000">
            <a:off x="468858" y="90426"/>
            <a:ext cx="1051152" cy="870281"/>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1" name="Right Triangle 10">
            <a:extLst>
              <a:ext uri="{FF2B5EF4-FFF2-40B4-BE49-F238E27FC236}">
                <a16:creationId xmlns:a16="http://schemas.microsoft.com/office/drawing/2014/main" id="{10E51F16-2D93-46D0-BDC4-D3BD3EDE94AC}"/>
              </a:ext>
            </a:extLst>
          </p:cNvPr>
          <p:cNvSpPr/>
          <p:nvPr/>
        </p:nvSpPr>
        <p:spPr>
          <a:xfrm rot="5400000">
            <a:off x="1633123" y="92430"/>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3" name="Right Triangle 12">
            <a:extLst>
              <a:ext uri="{FF2B5EF4-FFF2-40B4-BE49-F238E27FC236}">
                <a16:creationId xmlns:a16="http://schemas.microsoft.com/office/drawing/2014/main" id="{0641314B-6713-43FB-8474-5ED186E9C36D}"/>
              </a:ext>
            </a:extLst>
          </p:cNvPr>
          <p:cNvSpPr/>
          <p:nvPr/>
        </p:nvSpPr>
        <p:spPr>
          <a:xfrm rot="16200000">
            <a:off x="766852" y="92438"/>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5" name="Rectangle 14">
            <a:extLst>
              <a:ext uri="{FF2B5EF4-FFF2-40B4-BE49-F238E27FC236}">
                <a16:creationId xmlns:a16="http://schemas.microsoft.com/office/drawing/2014/main" id="{E4CFE323-186F-4490-A051-886F637813D2}"/>
              </a:ext>
            </a:extLst>
          </p:cNvPr>
          <p:cNvSpPr/>
          <p:nvPr/>
        </p:nvSpPr>
        <p:spPr>
          <a:xfrm>
            <a:off x="0" y="-23"/>
            <a:ext cx="559295" cy="10511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 name="TextBox 9">
            <a:extLst>
              <a:ext uri="{FF2B5EF4-FFF2-40B4-BE49-F238E27FC236}">
                <a16:creationId xmlns:a16="http://schemas.microsoft.com/office/drawing/2014/main" id="{AE00D829-AF46-99E3-1B11-3AD55EEBEE93}"/>
              </a:ext>
            </a:extLst>
          </p:cNvPr>
          <p:cNvSpPr txBox="1"/>
          <p:nvPr/>
        </p:nvSpPr>
        <p:spPr>
          <a:xfrm>
            <a:off x="729711" y="1540630"/>
            <a:ext cx="10639926" cy="5139869"/>
          </a:xfrm>
          <a:prstGeom prst="rect">
            <a:avLst/>
          </a:prstGeom>
          <a:noFill/>
        </p:spPr>
        <p:txBody>
          <a:bodyPr wrap="square">
            <a:spAutoFit/>
          </a:bodyPr>
          <a:lstStyle/>
          <a:p>
            <a:pPr marL="285750" indent="-285750">
              <a:buFont typeface="Arial" panose="020B0604020202020204" pitchFamily="34" charset="0"/>
              <a:buChar char="•"/>
            </a:pPr>
            <a:r>
              <a:rPr lang="en-US" sz="2200" b="0" i="0" u="none" strike="noStrike" baseline="0" dirty="0">
                <a:solidFill>
                  <a:schemeClr val="accent2"/>
                </a:solidFill>
                <a:latin typeface="Avenir Next LT Pro Demi" panose="020F0502020204030204" pitchFamily="34" charset="0"/>
              </a:rPr>
              <a:t> </a:t>
            </a:r>
            <a:r>
              <a:rPr lang="en-US" sz="2200" dirty="0">
                <a:solidFill>
                  <a:schemeClr val="accent2"/>
                </a:solidFill>
                <a:effectLst/>
                <a:latin typeface="Avenir Next LT Pro Demi" panose="020B0704020202020204" pitchFamily="34" charset="0"/>
                <a:ea typeface="Calibri" panose="020F0502020204030204" pitchFamily="34" charset="0"/>
                <a:cs typeface="Times New Roman" panose="02020603050405020304" pitchFamily="18" charset="0"/>
              </a:rPr>
              <a:t>Update of Environmental Modification language to remove “...or finding alternative housing”.</a:t>
            </a:r>
          </a:p>
          <a:p>
            <a:endParaRPr lang="en-US" sz="2200" dirty="0">
              <a:solidFill>
                <a:schemeClr val="accent2"/>
              </a:solidFill>
              <a:effectLst/>
              <a:latin typeface="Avenir Next LT Pro Demi" panose="020B070402020202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2200" kern="100" dirty="0">
                <a:solidFill>
                  <a:schemeClr val="accent2"/>
                </a:solidFill>
                <a:effectLst/>
                <a:latin typeface="Avenir Next LT Pro Demi" panose="020B0704020202020204" pitchFamily="34" charset="0"/>
                <a:ea typeface="Calibri" panose="020F0502020204030204" pitchFamily="34" charset="0"/>
                <a:cs typeface="Times New Roman" panose="02020603050405020304" pitchFamily="18" charset="0"/>
              </a:rPr>
              <a:t>Update of Respite service to expand provider categories, including Licensed Children's Therapeutic Group Home and Licensed Foster Family Group Home.</a:t>
            </a:r>
          </a:p>
          <a:p>
            <a:pPr lvl="1"/>
            <a:endParaRPr lang="en-US" sz="2200" b="0" i="0" u="none" strike="noStrike" baseline="0" dirty="0">
              <a:solidFill>
                <a:schemeClr val="accent2"/>
              </a:solidFill>
              <a:latin typeface="Avenir Next LT Pro Demi" panose="020F0502020204030204" pitchFamily="34" charset="0"/>
            </a:endParaRPr>
          </a:p>
          <a:p>
            <a:pPr marL="285750" indent="-285750">
              <a:buFont typeface="Arial" panose="020B0604020202020204" pitchFamily="34" charset="0"/>
              <a:buChar char="•"/>
            </a:pPr>
            <a:r>
              <a:rPr lang="en-US" sz="2200" b="0" i="0" u="none" strike="noStrike" baseline="0" dirty="0">
                <a:solidFill>
                  <a:schemeClr val="accent2"/>
                </a:solidFill>
                <a:latin typeface="Avenir Next LT Pro Demi" panose="020B0704020202020204" pitchFamily="34" charset="0"/>
              </a:rPr>
              <a:t>Change in frequency of provider qualification verifications from 2 years to 3 years (All Waivers):</a:t>
            </a:r>
          </a:p>
          <a:p>
            <a:pPr marL="742950" lvl="1"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Align with other credentialing agencies.</a:t>
            </a:r>
          </a:p>
          <a:p>
            <a:pPr marL="742950" lvl="1" indent="-285750">
              <a:buFont typeface="Arial" panose="020B0604020202020204" pitchFamily="34" charset="0"/>
              <a:buChar char="•"/>
            </a:pPr>
            <a:r>
              <a:rPr lang="en-US" b="0" i="0" u="none" strike="noStrike" baseline="0" dirty="0">
                <a:latin typeface="Calibri" panose="020F0502020204030204" pitchFamily="34" charset="0"/>
                <a:ea typeface="Calibri" panose="020F0502020204030204" pitchFamily="34" charset="0"/>
                <a:cs typeface="Calibri" panose="020F0502020204030204" pitchFamily="34" charset="0"/>
              </a:rPr>
              <a:t>Create </a:t>
            </a:r>
            <a:r>
              <a:rPr lang="en-US" dirty="0">
                <a:latin typeface="Calibri" panose="020F0502020204030204" pitchFamily="34" charset="0"/>
                <a:ea typeface="Calibri" panose="020F0502020204030204" pitchFamily="34" charset="0"/>
                <a:cs typeface="Calibri" panose="020F0502020204030204" pitchFamily="34" charset="0"/>
              </a:rPr>
              <a:t>administration efficiencies.</a:t>
            </a:r>
            <a:endParaRPr lang="en-US" b="0" i="0" u="none" strike="noStrike" baseline="0" dirty="0">
              <a:latin typeface="Calibri" panose="020F0502020204030204" pitchFamily="34" charset="0"/>
              <a:ea typeface="Calibri" panose="020F0502020204030204" pitchFamily="34" charset="0"/>
              <a:cs typeface="Calibri" panose="020F0502020204030204" pitchFamily="34" charset="0"/>
            </a:endParaRPr>
          </a:p>
          <a:p>
            <a:pPr lvl="1"/>
            <a:endParaRPr lang="en-US" b="0" i="0" u="none" strike="noStrike" baseline="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200" b="0" i="0" u="none" strike="noStrike" baseline="0" dirty="0">
                <a:solidFill>
                  <a:schemeClr val="accent2"/>
                </a:solidFill>
                <a:latin typeface="Avenir Next LT Pro Demi" panose="020B0704020202020204" pitchFamily="34" charset="0"/>
              </a:rPr>
              <a:t>Change in site review frequency from biennial to annual (All 1915 (c) </a:t>
            </a:r>
            <a:r>
              <a:rPr lang="en-US" sz="2200" dirty="0">
                <a:solidFill>
                  <a:schemeClr val="accent2"/>
                </a:solidFill>
                <a:latin typeface="Avenir Next LT Pro Demi" panose="020B0704020202020204" pitchFamily="34" charset="0"/>
              </a:rPr>
              <a:t>w</a:t>
            </a:r>
            <a:r>
              <a:rPr lang="en-US" sz="2200" b="0" i="0" u="none" strike="noStrike" baseline="0" dirty="0">
                <a:solidFill>
                  <a:schemeClr val="accent2"/>
                </a:solidFill>
                <a:latin typeface="Avenir Next LT Pro Demi" panose="020B0704020202020204" pitchFamily="34" charset="0"/>
              </a:rPr>
              <a:t>aivers):</a:t>
            </a:r>
          </a:p>
          <a:p>
            <a:pPr marL="742950" lvl="1"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Per CMS request in the most recent 372 report.</a:t>
            </a:r>
          </a:p>
          <a:p>
            <a:pPr marL="742950" lvl="1" indent="-285750">
              <a:buFont typeface="Arial" panose="020B0604020202020204" pitchFamily="34" charset="0"/>
              <a:buChar char="•"/>
            </a:pPr>
            <a:r>
              <a:rPr lang="en-US" b="0" i="0" u="none" strike="noStrike" baseline="0" dirty="0">
                <a:latin typeface="Calibri" panose="020F0502020204030204" pitchFamily="34" charset="0"/>
                <a:ea typeface="Calibri" panose="020F0502020204030204" pitchFamily="34" charset="0"/>
                <a:cs typeface="Calibri" panose="020F0502020204030204" pitchFamily="34" charset="0"/>
              </a:rPr>
              <a:t>Will be implemented </a:t>
            </a:r>
            <a:r>
              <a:rPr lang="en-US" dirty="0">
                <a:latin typeface="Calibri" panose="020F0502020204030204" pitchFamily="34" charset="0"/>
                <a:ea typeface="Calibri" panose="020F0502020204030204" pitchFamily="34" charset="0"/>
                <a:cs typeface="Calibri" panose="020F0502020204030204" pitchFamily="34" charset="0"/>
              </a:rPr>
              <a:t>starting in FY26.</a:t>
            </a:r>
          </a:p>
          <a:p>
            <a:pPr marL="742950" lvl="1" indent="-285750">
              <a:buFont typeface="Arial" panose="020B0604020202020204" pitchFamily="34" charset="0"/>
              <a:buChar char="•"/>
            </a:pPr>
            <a:r>
              <a:rPr lang="en-US" b="0" i="0" u="none" strike="noStrike" baseline="0" dirty="0">
                <a:latin typeface="Calibri" panose="020F0502020204030204" pitchFamily="34" charset="0"/>
                <a:ea typeface="Calibri" panose="020F0502020204030204" pitchFamily="34" charset="0"/>
                <a:cs typeface="Calibri" panose="020F0502020204030204" pitchFamily="34" charset="0"/>
              </a:rPr>
              <a:t>Biennial review FY25 (five PIHPs).</a:t>
            </a:r>
            <a:endParaRPr lang="en-US" sz="2200" b="0" i="0" u="none" strike="noStrike" baseline="0" dirty="0">
              <a:solidFill>
                <a:schemeClr val="accent2"/>
              </a:solidFill>
              <a:latin typeface="Avenir Next LT Pro Demi" panose="020F0502020204030204" pitchFamily="34" charset="0"/>
            </a:endParaRPr>
          </a:p>
          <a:p>
            <a:pPr marL="742950" lvl="1" indent="-285750">
              <a:buFont typeface="Arial" panose="020B0604020202020204" pitchFamily="34" charset="0"/>
              <a:buChar char="•"/>
            </a:pPr>
            <a:endParaRPr lang="en-US" sz="2200" b="0" i="0" u="none" strike="noStrike" baseline="0" dirty="0">
              <a:solidFill>
                <a:schemeClr val="accent2"/>
              </a:solidFill>
              <a:latin typeface="Avenir Next LT Pro Demi" panose="020F0502020204030204" pitchFamily="34" charset="0"/>
            </a:endParaRPr>
          </a:p>
        </p:txBody>
      </p:sp>
    </p:spTree>
    <p:extLst>
      <p:ext uri="{BB962C8B-B14F-4D97-AF65-F5344CB8AC3E}">
        <p14:creationId xmlns:p14="http://schemas.microsoft.com/office/powerpoint/2010/main" val="3856833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73BC38CF-5C7E-4325-9F87-4EC2B2E017FA}"/>
              </a:ext>
            </a:extLst>
          </p:cNvPr>
          <p:cNvSpPr txBox="1">
            <a:spLocks/>
          </p:cNvSpPr>
          <p:nvPr/>
        </p:nvSpPr>
        <p:spPr>
          <a:xfrm>
            <a:off x="0" y="0"/>
            <a:ext cx="12192000" cy="1051153"/>
          </a:xfrm>
          <a:prstGeom prst="rect">
            <a:avLst/>
          </a:prstGeom>
          <a:solidFill>
            <a:srgbClr val="D3D3D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000" dirty="0">
                <a:solidFill>
                  <a:schemeClr val="accent2"/>
                </a:solidFill>
                <a:latin typeface="Avenir Next LT Pro"/>
              </a:rPr>
              <a:t>HSW Renewal-Language Changes </a:t>
            </a:r>
            <a:endParaRPr kumimoji="0" lang="en-US" sz="4000" i="0" u="none" strike="noStrike" kern="1200" cap="none" spc="0" normalizeH="0" baseline="0" noProof="0" dirty="0">
              <a:ln>
                <a:noFill/>
              </a:ln>
              <a:solidFill>
                <a:schemeClr val="accent2"/>
              </a:solidFill>
              <a:effectLst/>
              <a:uLnTx/>
              <a:uFillTx/>
              <a:latin typeface="Avenir Next LT Pro"/>
              <a:ea typeface="+mj-ea"/>
              <a:cs typeface="+mj-cs"/>
            </a:endParaRPr>
          </a:p>
        </p:txBody>
      </p:sp>
      <p:sp>
        <p:nvSpPr>
          <p:cNvPr id="3" name="Rectangle 2">
            <a:extLst>
              <a:ext uri="{FF2B5EF4-FFF2-40B4-BE49-F238E27FC236}">
                <a16:creationId xmlns:a16="http://schemas.microsoft.com/office/drawing/2014/main" id="{F9A32325-4443-41BE-B199-B6E95D9C8D22}"/>
              </a:ext>
            </a:extLst>
          </p:cNvPr>
          <p:cNvSpPr/>
          <p:nvPr/>
        </p:nvSpPr>
        <p:spPr>
          <a:xfrm>
            <a:off x="10945682" y="-1"/>
            <a:ext cx="1246318" cy="1051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Right Triangle 3">
            <a:extLst>
              <a:ext uri="{FF2B5EF4-FFF2-40B4-BE49-F238E27FC236}">
                <a16:creationId xmlns:a16="http://schemas.microsoft.com/office/drawing/2014/main" id="{DA18134D-9197-4B6D-872D-3AA3579459A0}"/>
              </a:ext>
            </a:extLst>
          </p:cNvPr>
          <p:cNvSpPr/>
          <p:nvPr/>
        </p:nvSpPr>
        <p:spPr>
          <a:xfrm rot="5400000">
            <a:off x="10844061" y="92439"/>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5" name="Right Triangle 4">
            <a:extLst>
              <a:ext uri="{FF2B5EF4-FFF2-40B4-BE49-F238E27FC236}">
                <a16:creationId xmlns:a16="http://schemas.microsoft.com/office/drawing/2014/main" id="{796EC153-C84F-476E-9751-FAB9162DDF3F}"/>
              </a:ext>
            </a:extLst>
          </p:cNvPr>
          <p:cNvSpPr/>
          <p:nvPr/>
        </p:nvSpPr>
        <p:spPr>
          <a:xfrm rot="16200000">
            <a:off x="11233288" y="92432"/>
            <a:ext cx="1051152" cy="866273"/>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6" name="Right Triangle 5">
            <a:extLst>
              <a:ext uri="{FF2B5EF4-FFF2-40B4-BE49-F238E27FC236}">
                <a16:creationId xmlns:a16="http://schemas.microsoft.com/office/drawing/2014/main" id="{4880CA4F-1827-49E4-8AB7-A5F831CF4E25}"/>
              </a:ext>
            </a:extLst>
          </p:cNvPr>
          <p:cNvSpPr/>
          <p:nvPr/>
        </p:nvSpPr>
        <p:spPr>
          <a:xfrm rot="16200000">
            <a:off x="9986244" y="92430"/>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7" name="Rectangle 6">
            <a:extLst>
              <a:ext uri="{FF2B5EF4-FFF2-40B4-BE49-F238E27FC236}">
                <a16:creationId xmlns:a16="http://schemas.microsoft.com/office/drawing/2014/main" id="{DA17B409-8AA4-4AD2-821B-190B91529C0F}"/>
              </a:ext>
            </a:extLst>
          </p:cNvPr>
          <p:cNvSpPr/>
          <p:nvPr/>
        </p:nvSpPr>
        <p:spPr>
          <a:xfrm>
            <a:off x="565481" y="-1"/>
            <a:ext cx="1164091" cy="1051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Right Triangle 8">
            <a:extLst>
              <a:ext uri="{FF2B5EF4-FFF2-40B4-BE49-F238E27FC236}">
                <a16:creationId xmlns:a16="http://schemas.microsoft.com/office/drawing/2014/main" id="{8305F7A0-2CD7-4ECF-AA23-924301065B5F}"/>
              </a:ext>
            </a:extLst>
          </p:cNvPr>
          <p:cNvSpPr/>
          <p:nvPr/>
        </p:nvSpPr>
        <p:spPr>
          <a:xfrm rot="5400000">
            <a:off x="468858" y="90426"/>
            <a:ext cx="1051152" cy="870281"/>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1" name="Right Triangle 10">
            <a:extLst>
              <a:ext uri="{FF2B5EF4-FFF2-40B4-BE49-F238E27FC236}">
                <a16:creationId xmlns:a16="http://schemas.microsoft.com/office/drawing/2014/main" id="{10E51F16-2D93-46D0-BDC4-D3BD3EDE94AC}"/>
              </a:ext>
            </a:extLst>
          </p:cNvPr>
          <p:cNvSpPr/>
          <p:nvPr/>
        </p:nvSpPr>
        <p:spPr>
          <a:xfrm rot="5400000">
            <a:off x="1633123" y="92430"/>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3" name="Right Triangle 12">
            <a:extLst>
              <a:ext uri="{FF2B5EF4-FFF2-40B4-BE49-F238E27FC236}">
                <a16:creationId xmlns:a16="http://schemas.microsoft.com/office/drawing/2014/main" id="{0641314B-6713-43FB-8474-5ED186E9C36D}"/>
              </a:ext>
            </a:extLst>
          </p:cNvPr>
          <p:cNvSpPr/>
          <p:nvPr/>
        </p:nvSpPr>
        <p:spPr>
          <a:xfrm rot="16200000">
            <a:off x="766852" y="92438"/>
            <a:ext cx="1051152" cy="86627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5" name="Rectangle 14">
            <a:extLst>
              <a:ext uri="{FF2B5EF4-FFF2-40B4-BE49-F238E27FC236}">
                <a16:creationId xmlns:a16="http://schemas.microsoft.com/office/drawing/2014/main" id="{E4CFE323-186F-4490-A051-886F637813D2}"/>
              </a:ext>
            </a:extLst>
          </p:cNvPr>
          <p:cNvSpPr/>
          <p:nvPr/>
        </p:nvSpPr>
        <p:spPr>
          <a:xfrm>
            <a:off x="0" y="-23"/>
            <a:ext cx="559295" cy="10511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8" name="TextBox 7">
            <a:extLst>
              <a:ext uri="{FF2B5EF4-FFF2-40B4-BE49-F238E27FC236}">
                <a16:creationId xmlns:a16="http://schemas.microsoft.com/office/drawing/2014/main" id="{0A64435A-757D-6E63-0130-8393223CD52E}"/>
              </a:ext>
            </a:extLst>
          </p:cNvPr>
          <p:cNvSpPr txBox="1"/>
          <p:nvPr/>
        </p:nvSpPr>
        <p:spPr>
          <a:xfrm>
            <a:off x="694592" y="1332770"/>
            <a:ext cx="11108182" cy="5186035"/>
          </a:xfrm>
          <a:prstGeom prst="rect">
            <a:avLst/>
          </a:prstGeom>
          <a:noFill/>
        </p:spPr>
        <p:txBody>
          <a:bodyPr wrap="square" lIns="91440" tIns="45720" rIns="91440" bIns="45720" anchor="t">
            <a:spAutoFit/>
          </a:bodyPr>
          <a:lstStyle/>
          <a:p>
            <a:pPr algn="l"/>
            <a:endParaRPr lang="en-US" sz="1800" b="0" i="0" u="none" strike="noStrike" baseline="0" dirty="0">
              <a:solidFill>
                <a:srgbClr val="000000"/>
              </a:solidFill>
              <a:latin typeface="Arial" panose="020B0604020202020204" pitchFamily="34" charset="0"/>
            </a:endParaRPr>
          </a:p>
          <a:p>
            <a:pPr marL="285750" indent="-285750">
              <a:buFont typeface="Arial" panose="020B0604020202020204" pitchFamily="34" charset="0"/>
              <a:buChar char="•"/>
            </a:pPr>
            <a:r>
              <a:rPr lang="en-US" sz="2200" kern="100" dirty="0">
                <a:solidFill>
                  <a:schemeClr val="accent2"/>
                </a:solidFill>
                <a:effectLst/>
                <a:latin typeface="Avenir Next LT Pro Demi" panose="020B0704020202020204" pitchFamily="34" charset="0"/>
                <a:ea typeface="Calibri" panose="020F0502020204030204" pitchFamily="34" charset="0"/>
                <a:cs typeface="Times New Roman" panose="02020603050405020304" pitchFamily="18" charset="0"/>
              </a:rPr>
              <a:t>Removed language regarding criminal history check “performed by the department of state police” during the MDHHS site review process.</a:t>
            </a:r>
          </a:p>
          <a:p>
            <a:endParaRPr lang="en-US" sz="2200" b="0" i="0" u="none" strike="noStrike" baseline="0" dirty="0">
              <a:solidFill>
                <a:schemeClr val="accent2"/>
              </a:solidFill>
              <a:latin typeface="Avenir Next LT Pro Demi" panose="020B0704020202020204" pitchFamily="34" charset="0"/>
            </a:endParaRPr>
          </a:p>
          <a:p>
            <a:pPr marL="285750" indent="-285750">
              <a:buFont typeface="Arial" panose="020B0604020202020204" pitchFamily="34" charset="0"/>
              <a:buChar char="•"/>
            </a:pPr>
            <a:r>
              <a:rPr lang="en-US" sz="2200" b="0" i="0" u="none" strike="noStrike" baseline="0" dirty="0">
                <a:solidFill>
                  <a:schemeClr val="accent2"/>
                </a:solidFill>
                <a:latin typeface="Avenir Next LT Pro Demi" panose="020B0704020202020204" pitchFamily="34" charset="0"/>
              </a:rPr>
              <a:t>Language change from “Fiscal Intermediary” to “Financial Management Services” (All Waivers):</a:t>
            </a:r>
          </a:p>
          <a:p>
            <a:pPr marL="742950" lvl="1" indent="-285750">
              <a:buFont typeface="Arial" panose="020B0604020202020204" pitchFamily="34" charset="0"/>
              <a:buChar char="•"/>
            </a:pPr>
            <a:r>
              <a:rPr lang="en-US" b="0" i="0" u="none" strike="noStrike" baseline="0" dirty="0">
                <a:latin typeface="Calibri"/>
                <a:ea typeface="Calibri" panose="020F0502020204030204" pitchFamily="34" charset="0"/>
                <a:cs typeface="Calibri"/>
              </a:rPr>
              <a:t>New terminology being used at the </a:t>
            </a:r>
            <a:r>
              <a:rPr lang="en-US" dirty="0">
                <a:latin typeface="Calibri"/>
                <a:ea typeface="Calibri" panose="020F0502020204030204" pitchFamily="34" charset="0"/>
                <a:cs typeface="Calibri"/>
              </a:rPr>
              <a:t>national</a:t>
            </a:r>
            <a:r>
              <a:rPr lang="en-US" b="0" i="0" u="none" strike="noStrike" baseline="0" dirty="0">
                <a:latin typeface="Calibri"/>
                <a:ea typeface="Calibri" panose="020F0502020204030204" pitchFamily="34" charset="0"/>
                <a:cs typeface="Calibri"/>
              </a:rPr>
              <a:t> level.</a:t>
            </a:r>
          </a:p>
          <a:p>
            <a:pPr lvl="1"/>
            <a:endParaRPr lang="en-US" b="0" i="0" u="none" strike="noStrike" baseline="0" dirty="0">
              <a:latin typeface="Calibri"/>
              <a:ea typeface="Calibri" panose="020F0502020204030204" pitchFamily="34" charset="0"/>
              <a:cs typeface="Calibri"/>
            </a:endParaRPr>
          </a:p>
          <a:p>
            <a:pPr marL="285750" indent="-285750">
              <a:buFont typeface="Arial" panose="020B0604020202020204" pitchFamily="34" charset="0"/>
              <a:buChar char="•"/>
            </a:pPr>
            <a:r>
              <a:rPr lang="en-US" sz="2200" b="0" i="0" u="none" strike="noStrike" baseline="0" dirty="0">
                <a:solidFill>
                  <a:schemeClr val="accent2"/>
                </a:solidFill>
                <a:latin typeface="Avenir Next LT Pro Demi" panose="020F0502020204030204" pitchFamily="34" charset="0"/>
              </a:rPr>
              <a:t>Update of HCBS implementation language: </a:t>
            </a:r>
          </a:p>
          <a:p>
            <a:pPr marL="800100" lvl="1" indent="-34290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Language updated to reflect modification requirements in the Individual Plan of Service</a:t>
            </a:r>
          </a:p>
          <a:p>
            <a:pPr marL="800100" lvl="1" indent="-34290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Update language to reflect monitoring and compliance requirements.</a:t>
            </a:r>
          </a:p>
          <a:p>
            <a:pPr lvl="1"/>
            <a:endParaRPr lang="en-US" b="0" i="0" u="none" strike="noStrike" baseline="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200" b="0" i="0" u="none" strike="noStrike" baseline="0" dirty="0">
                <a:solidFill>
                  <a:schemeClr val="accent2"/>
                </a:solidFill>
                <a:latin typeface="Avenir Next LT Pro Demi" panose="020F0502020204030204" pitchFamily="34" charset="0"/>
              </a:rPr>
              <a:t>Update of Electronic Visit Verification language (All Waivers): </a:t>
            </a:r>
          </a:p>
          <a:p>
            <a:pPr marL="742950" lvl="1"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Language updated to reflect implementation of EVV.</a:t>
            </a:r>
            <a:endParaRPr lang="en-US" i="0" u="none" strike="noStrike" baseline="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2200" b="0" i="0" u="none" strike="noStrike" baseline="0" dirty="0">
              <a:solidFill>
                <a:schemeClr val="accent2"/>
              </a:solidFill>
              <a:latin typeface="Avenir Next LT Pro Demi" panose="020B0704020202020204" pitchFamily="34" charset="0"/>
            </a:endParaRPr>
          </a:p>
          <a:p>
            <a:pPr marL="342900" indent="-342900">
              <a:spcBef>
                <a:spcPts val="600"/>
              </a:spcBef>
              <a:buFont typeface="+mj-lt"/>
              <a:buAutoNum type="arabicPeriod"/>
            </a:pPr>
            <a:endParaRPr lang="en-US" sz="2400" dirty="0"/>
          </a:p>
        </p:txBody>
      </p:sp>
    </p:spTree>
    <p:extLst>
      <p:ext uri="{BB962C8B-B14F-4D97-AF65-F5344CB8AC3E}">
        <p14:creationId xmlns:p14="http://schemas.microsoft.com/office/powerpoint/2010/main" val="2699235659"/>
      </p:ext>
    </p:extLst>
  </p:cSld>
  <p:clrMapOvr>
    <a:masterClrMapping/>
  </p:clrMapOvr>
</p:sld>
</file>

<file path=ppt/theme/theme1.xml><?xml version="1.0" encoding="utf-8"?>
<a:theme xmlns:a="http://schemas.openxmlformats.org/drawingml/2006/main" name="1_Office Theme">
  <a:themeElements>
    <a:clrScheme name="mdhhs">
      <a:dk1>
        <a:srgbClr val="333333"/>
      </a:dk1>
      <a:lt1>
        <a:sysClr val="window" lastClr="FFFFFF"/>
      </a:lt1>
      <a:dk2>
        <a:srgbClr val="073089"/>
      </a:dk2>
      <a:lt2>
        <a:srgbClr val="EDF2F4"/>
      </a:lt2>
      <a:accent1>
        <a:srgbClr val="EDB707"/>
      </a:accent1>
      <a:accent2>
        <a:srgbClr val="039D4E"/>
      </a:accent2>
      <a:accent3>
        <a:srgbClr val="A4BFFA"/>
      </a:accent3>
      <a:accent4>
        <a:srgbClr val="073089"/>
      </a:accent4>
      <a:accent5>
        <a:srgbClr val="FFFFFF"/>
      </a:accent5>
      <a:accent6>
        <a:srgbClr val="FFFFFF"/>
      </a:accent6>
      <a:hlink>
        <a:srgbClr val="FFFFFF"/>
      </a:hlink>
      <a:folHlink>
        <a:srgbClr val="FFFFFF"/>
      </a:folHlink>
    </a:clrScheme>
    <a:fontScheme name="MDHHS">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C7FB2FFFC5C1E4BB85619378E92B6C0" ma:contentTypeVersion="17" ma:contentTypeDescription="Create a new document." ma:contentTypeScope="" ma:versionID="1fcab0ce2818c44859bdfb3218bbaf06">
  <xsd:schema xmlns:xsd="http://www.w3.org/2001/XMLSchema" xmlns:xs="http://www.w3.org/2001/XMLSchema" xmlns:p="http://schemas.microsoft.com/office/2006/metadata/properties" xmlns:ns2="3557fdfa-3bb9-431f-b463-080ea00a8ef7" xmlns:ns3="7e458f31-3383-4fcd-8a81-34822910abd0" targetNamespace="http://schemas.microsoft.com/office/2006/metadata/properties" ma:root="true" ma:fieldsID="8b6f9d64db38dea34c5b80e8b1baa3e3" ns2:_="" ns3:_="">
    <xsd:import namespace="3557fdfa-3bb9-431f-b463-080ea00a8ef7"/>
    <xsd:import namespace="7e458f31-3383-4fcd-8a81-34822910abd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57fdfa-3bb9-431f-b463-080ea00a8e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bc87806-d15f-4bf6-aeb3-f3fbda1bff02"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e458f31-3383-4fcd-8a81-34822910abd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4d2a8d09-10ef-4fb0-af24-634e49d2eff5}" ma:internalName="TaxCatchAll" ma:showField="CatchAllData" ma:web="7e458f31-3383-4fcd-8a81-34822910abd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557fdfa-3bb9-431f-b463-080ea00a8ef7">
      <Terms xmlns="http://schemas.microsoft.com/office/infopath/2007/PartnerControls"/>
    </lcf76f155ced4ddcb4097134ff3c332f>
    <TaxCatchAll xmlns="7e458f31-3383-4fcd-8a81-34822910abd0" xsi:nil="true"/>
  </documentManagement>
</p:properties>
</file>

<file path=customXml/itemProps1.xml><?xml version="1.0" encoding="utf-8"?>
<ds:datastoreItem xmlns:ds="http://schemas.openxmlformats.org/officeDocument/2006/customXml" ds:itemID="{D7641AC4-CB0A-4F6A-A3D6-60C076230E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57fdfa-3bb9-431f-b463-080ea00a8ef7"/>
    <ds:schemaRef ds:uri="7e458f31-3383-4fcd-8a81-34822910ab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9D701DE-B20F-4D6C-90CE-142D86291A8D}">
  <ds:schemaRefs>
    <ds:schemaRef ds:uri="http://schemas.microsoft.com/sharepoint/v3/contenttype/forms"/>
  </ds:schemaRefs>
</ds:datastoreItem>
</file>

<file path=customXml/itemProps3.xml><?xml version="1.0" encoding="utf-8"?>
<ds:datastoreItem xmlns:ds="http://schemas.openxmlformats.org/officeDocument/2006/customXml" ds:itemID="{169FAFC3-F3DA-4A89-9B42-92007FF57680}">
  <ds:schemaRefs>
    <ds:schemaRef ds:uri="http://schemas.openxmlformats.org/package/2006/metadata/core-properties"/>
    <ds:schemaRef ds:uri="http://purl.org/dc/elements/1.1/"/>
    <ds:schemaRef ds:uri="http://schemas.microsoft.com/office/infopath/2007/PartnerControls"/>
    <ds:schemaRef ds:uri="http://www.w3.org/XML/1998/namespace"/>
    <ds:schemaRef ds:uri="7e458f31-3383-4fcd-8a81-34822910abd0"/>
    <ds:schemaRef ds:uri="http://schemas.microsoft.com/office/2006/documentManagement/types"/>
    <ds:schemaRef ds:uri="http://purl.org/dc/dcmitype/"/>
    <ds:schemaRef ds:uri="3557fdfa-3bb9-431f-b463-080ea00a8ef7"/>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57904</TotalTime>
  <Words>3633</Words>
  <Application>Microsoft Office PowerPoint</Application>
  <PresentationFormat>Widescreen</PresentationFormat>
  <Paragraphs>395</Paragraphs>
  <Slides>32</Slides>
  <Notes>17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32</vt:i4>
      </vt:variant>
    </vt:vector>
  </HeadingPairs>
  <TitlesOfParts>
    <vt:vector size="40" baseType="lpstr">
      <vt:lpstr>Aptos</vt:lpstr>
      <vt:lpstr>Arial</vt:lpstr>
      <vt:lpstr>Avenir Next LT Pro</vt:lpstr>
      <vt:lpstr>Avenir Next LT Pro Demi</vt:lpstr>
      <vt:lpstr>Calibri</vt:lpstr>
      <vt:lpstr>Courier New</vt:lpstr>
      <vt:lpstr>1_Office Theme</vt:lpstr>
      <vt:lpstr>2_Office Theme</vt:lpstr>
      <vt:lpstr>Update from the Michigan Department of Health and Human Services Lyndia Deromedi Email: deromedil@michigan.gov Manager of the Federal Compliance Section  Bureau of Specialty Behavioral Health Services</vt:lpstr>
      <vt:lpstr>Federal Compliance Updates</vt:lpstr>
      <vt:lpstr>HSW Waiver Renewal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1915 iSPA Amendment</vt:lpstr>
      <vt:lpstr>PowerPoint Presentation</vt:lpstr>
      <vt:lpstr>PowerPoint Presentation</vt:lpstr>
      <vt:lpstr>PowerPoint Presentation</vt:lpstr>
      <vt:lpstr>PowerPoint Presentation</vt:lpstr>
      <vt:lpstr>HCBS Final Rule Overview</vt:lpstr>
      <vt:lpstr>HCBS Overview and Timeline</vt:lpstr>
      <vt:lpstr>PowerPoint Presentation</vt:lpstr>
      <vt:lpstr>PowerPoint Presentation</vt:lpstr>
      <vt:lpstr>PowerPoint Presentation</vt:lpstr>
      <vt:lpstr>PowerPoint Presentation</vt:lpstr>
      <vt:lpstr>PowerPoint Presentation</vt:lpstr>
      <vt:lpstr> IDD Assessment Tool </vt:lpstr>
      <vt:lpstr> IDD Assessment Tool </vt:lpstr>
      <vt:lpstr>Assessment Selection Process </vt:lpstr>
      <vt:lpstr>Assessment Selection Process </vt:lpstr>
      <vt:lpstr>Assessment Selection Process </vt:lpstr>
      <vt:lpstr>Assessment Selection Process </vt:lpstr>
      <vt:lpstr>Assessment Selection Process </vt:lpstr>
      <vt:lpstr>WHODAS 2.0</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TBD Solutions Internal Legislative Update</dc:title>
  <dc:creator>Remi Romanowski</dc:creator>
  <cp:lastModifiedBy>Aaron Biery (NMRE)</cp:lastModifiedBy>
  <cp:revision>123</cp:revision>
  <cp:lastPrinted>2022-11-29T21:03:38Z</cp:lastPrinted>
  <dcterms:created xsi:type="dcterms:W3CDTF">2021-01-25T13:27:45Z</dcterms:created>
  <dcterms:modified xsi:type="dcterms:W3CDTF">2024-09-05T20:24:14Z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0x010100EC7FB2FFFC5C1E4BB85619378E92B6C0</vt:lpwstr>
  </property>
  <property fmtid="{D5CDD505-2E9C-101B-9397-08002B2CF9AE}" pid="3" name="MediaServiceImageTags">
    <vt:lpwstr/>
  </property>
  <property fmtid="{D5CDD505-2E9C-101B-9397-08002B2CF9AE}" pid="4" name="MSIP_Label_3a2fed65-62e7-46ea-af74-187e0c17143a_Enabled">
    <vt:lpwstr>true</vt:lpwstr>
  </property>
  <property fmtid="{D5CDD505-2E9C-101B-9397-08002B2CF9AE}" pid="5" name="MSIP_Label_3a2fed65-62e7-46ea-af74-187e0c17143a_SetDate">
    <vt:lpwstr>2023-06-06T13:51:30Z</vt:lpwstr>
  </property>
  <property fmtid="{D5CDD505-2E9C-101B-9397-08002B2CF9AE}" pid="6" name="MSIP_Label_3a2fed65-62e7-46ea-af74-187e0c17143a_Method">
    <vt:lpwstr>Privileged</vt:lpwstr>
  </property>
  <property fmtid="{D5CDD505-2E9C-101B-9397-08002B2CF9AE}" pid="7" name="MSIP_Label_3a2fed65-62e7-46ea-af74-187e0c17143a_Name">
    <vt:lpwstr>3a2fed65-62e7-46ea-af74-187e0c17143a</vt:lpwstr>
  </property>
  <property fmtid="{D5CDD505-2E9C-101B-9397-08002B2CF9AE}" pid="8" name="MSIP_Label_3a2fed65-62e7-46ea-af74-187e0c17143a_SiteId">
    <vt:lpwstr>d5fb7087-3777-42ad-966a-892ef47225d1</vt:lpwstr>
  </property>
  <property fmtid="{D5CDD505-2E9C-101B-9397-08002B2CF9AE}" pid="9" name="MSIP_Label_3a2fed65-62e7-46ea-af74-187e0c17143a_ActionId">
    <vt:lpwstr>6bc3f080-b1a6-4d9c-9e5a-9cd8934d545b</vt:lpwstr>
  </property>
  <property fmtid="{D5CDD505-2E9C-101B-9397-08002B2CF9AE}" pid="10" name="MSIP_Label_3a2fed65-62e7-46ea-af74-187e0c17143a_ContentBits">
    <vt:lpwstr>0</vt:lpwstr>
  </property>
</Properties>
</file>